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34"/>
  </p:notesMasterIdLst>
  <p:sldIdLst>
    <p:sldId id="1179" r:id="rId2"/>
    <p:sldId id="1180" r:id="rId3"/>
    <p:sldId id="1046" r:id="rId4"/>
    <p:sldId id="1290" r:id="rId5"/>
    <p:sldId id="413" r:id="rId6"/>
    <p:sldId id="895" r:id="rId7"/>
    <p:sldId id="896" r:id="rId8"/>
    <p:sldId id="897" r:id="rId9"/>
    <p:sldId id="898" r:id="rId10"/>
    <p:sldId id="899" r:id="rId11"/>
    <p:sldId id="901" r:id="rId12"/>
    <p:sldId id="902" r:id="rId13"/>
    <p:sldId id="1056" r:id="rId14"/>
    <p:sldId id="903" r:id="rId15"/>
    <p:sldId id="904" r:id="rId16"/>
    <p:sldId id="906" r:id="rId17"/>
    <p:sldId id="905" r:id="rId18"/>
    <p:sldId id="907" r:id="rId19"/>
    <p:sldId id="908" r:id="rId20"/>
    <p:sldId id="909" r:id="rId21"/>
    <p:sldId id="894" r:id="rId22"/>
    <p:sldId id="1181" r:id="rId23"/>
    <p:sldId id="403" r:id="rId24"/>
    <p:sldId id="405" r:id="rId25"/>
    <p:sldId id="884" r:id="rId26"/>
    <p:sldId id="885" r:id="rId27"/>
    <p:sldId id="886" r:id="rId28"/>
    <p:sldId id="887" r:id="rId29"/>
    <p:sldId id="888" r:id="rId30"/>
    <p:sldId id="737" r:id="rId31"/>
    <p:sldId id="739" r:id="rId32"/>
    <p:sldId id="1182" r:id="rId33"/>
    <p:sldId id="1048" r:id="rId34"/>
    <p:sldId id="1047" r:id="rId35"/>
    <p:sldId id="1049" r:id="rId36"/>
    <p:sldId id="1288" r:id="rId37"/>
    <p:sldId id="750" r:id="rId38"/>
    <p:sldId id="752" r:id="rId39"/>
    <p:sldId id="753" r:id="rId40"/>
    <p:sldId id="755" r:id="rId41"/>
    <p:sldId id="756" r:id="rId42"/>
    <p:sldId id="294" r:id="rId43"/>
    <p:sldId id="416" r:id="rId44"/>
    <p:sldId id="418" r:id="rId45"/>
    <p:sldId id="419" r:id="rId46"/>
    <p:sldId id="423" r:id="rId47"/>
    <p:sldId id="425" r:id="rId48"/>
    <p:sldId id="427" r:id="rId49"/>
    <p:sldId id="428" r:id="rId50"/>
    <p:sldId id="431" r:id="rId51"/>
    <p:sldId id="430" r:id="rId52"/>
    <p:sldId id="432" r:id="rId53"/>
    <p:sldId id="433" r:id="rId54"/>
    <p:sldId id="434" r:id="rId55"/>
    <p:sldId id="435" r:id="rId56"/>
    <p:sldId id="1051" r:id="rId57"/>
    <p:sldId id="1052" r:id="rId58"/>
    <p:sldId id="1053" r:id="rId59"/>
    <p:sldId id="1054" r:id="rId60"/>
    <p:sldId id="1057" r:id="rId61"/>
    <p:sldId id="1058" r:id="rId62"/>
    <p:sldId id="1059" r:id="rId63"/>
    <p:sldId id="1063" r:id="rId64"/>
    <p:sldId id="1060" r:id="rId65"/>
    <p:sldId id="1061" r:id="rId66"/>
    <p:sldId id="1062" r:id="rId67"/>
    <p:sldId id="1064" r:id="rId68"/>
    <p:sldId id="1065" r:id="rId69"/>
    <p:sldId id="1066" r:id="rId70"/>
    <p:sldId id="1067" r:id="rId71"/>
    <p:sldId id="436" r:id="rId72"/>
    <p:sldId id="437" r:id="rId73"/>
    <p:sldId id="441" r:id="rId74"/>
    <p:sldId id="442" r:id="rId75"/>
    <p:sldId id="447" r:id="rId76"/>
    <p:sldId id="448" r:id="rId77"/>
    <p:sldId id="449" r:id="rId78"/>
    <p:sldId id="722" r:id="rId79"/>
    <p:sldId id="724" r:id="rId80"/>
    <p:sldId id="725" r:id="rId81"/>
    <p:sldId id="727" r:id="rId82"/>
    <p:sldId id="728" r:id="rId83"/>
    <p:sldId id="730" r:id="rId84"/>
    <p:sldId id="652" r:id="rId85"/>
    <p:sldId id="758" r:id="rId86"/>
    <p:sldId id="759" r:id="rId87"/>
    <p:sldId id="760" r:id="rId88"/>
    <p:sldId id="761" r:id="rId89"/>
    <p:sldId id="765" r:id="rId90"/>
    <p:sldId id="766" r:id="rId91"/>
    <p:sldId id="767" r:id="rId92"/>
    <p:sldId id="769" r:id="rId93"/>
    <p:sldId id="918" r:id="rId94"/>
    <p:sldId id="804" r:id="rId95"/>
    <p:sldId id="805" r:id="rId96"/>
    <p:sldId id="806" r:id="rId97"/>
    <p:sldId id="807" r:id="rId98"/>
    <p:sldId id="808" r:id="rId99"/>
    <p:sldId id="809" r:id="rId100"/>
    <p:sldId id="810" r:id="rId101"/>
    <p:sldId id="811" r:id="rId102"/>
    <p:sldId id="812" r:id="rId103"/>
    <p:sldId id="813" r:id="rId104"/>
    <p:sldId id="814" r:id="rId105"/>
    <p:sldId id="815" r:id="rId106"/>
    <p:sldId id="818" r:id="rId107"/>
    <p:sldId id="819" r:id="rId108"/>
    <p:sldId id="820" r:id="rId109"/>
    <p:sldId id="821" r:id="rId110"/>
    <p:sldId id="936" r:id="rId111"/>
    <p:sldId id="837" r:id="rId112"/>
    <p:sldId id="838" r:id="rId113"/>
    <p:sldId id="1183" r:id="rId114"/>
    <p:sldId id="839" r:id="rId115"/>
    <p:sldId id="1041" r:id="rId116"/>
    <p:sldId id="841" r:id="rId117"/>
    <p:sldId id="1042" r:id="rId118"/>
    <p:sldId id="1184" r:id="rId119"/>
    <p:sldId id="1043" r:id="rId120"/>
    <p:sldId id="1044" r:id="rId121"/>
    <p:sldId id="1045" r:id="rId122"/>
    <p:sldId id="1185" r:id="rId123"/>
    <p:sldId id="1186" r:id="rId124"/>
    <p:sldId id="935" r:id="rId125"/>
    <p:sldId id="1187" r:id="rId126"/>
    <p:sldId id="1188" r:id="rId127"/>
    <p:sldId id="1084" r:id="rId128"/>
    <p:sldId id="1189" r:id="rId129"/>
    <p:sldId id="1190" r:id="rId130"/>
    <p:sldId id="1191" r:id="rId131"/>
    <p:sldId id="1192" r:id="rId132"/>
    <p:sldId id="1193" r:id="rId133"/>
    <p:sldId id="1194" r:id="rId134"/>
    <p:sldId id="1195" r:id="rId135"/>
    <p:sldId id="1196" r:id="rId136"/>
    <p:sldId id="1197" r:id="rId137"/>
    <p:sldId id="846" r:id="rId138"/>
    <p:sldId id="847" r:id="rId139"/>
    <p:sldId id="1198" r:id="rId140"/>
    <p:sldId id="1199" r:id="rId141"/>
    <p:sldId id="1200" r:id="rId142"/>
    <p:sldId id="1201" r:id="rId143"/>
    <p:sldId id="1202" r:id="rId144"/>
    <p:sldId id="1203" r:id="rId145"/>
    <p:sldId id="1204" r:id="rId146"/>
    <p:sldId id="1205" r:id="rId147"/>
    <p:sldId id="1206" r:id="rId148"/>
    <p:sldId id="1207" r:id="rId149"/>
    <p:sldId id="853" r:id="rId150"/>
    <p:sldId id="870" r:id="rId151"/>
    <p:sldId id="1137" r:id="rId152"/>
    <p:sldId id="871" r:id="rId153"/>
    <p:sldId id="872" r:id="rId154"/>
    <p:sldId id="873" r:id="rId155"/>
    <p:sldId id="874" r:id="rId156"/>
    <p:sldId id="875" r:id="rId157"/>
    <p:sldId id="876" r:id="rId158"/>
    <p:sldId id="890" r:id="rId159"/>
    <p:sldId id="889" r:id="rId160"/>
    <p:sldId id="877" r:id="rId161"/>
    <p:sldId id="878" r:id="rId162"/>
    <p:sldId id="879" r:id="rId163"/>
    <p:sldId id="880" r:id="rId164"/>
    <p:sldId id="1138" r:id="rId165"/>
    <p:sldId id="1208" r:id="rId166"/>
    <p:sldId id="1209" r:id="rId167"/>
    <p:sldId id="1210" r:id="rId168"/>
    <p:sldId id="1211" r:id="rId169"/>
    <p:sldId id="1143" r:id="rId170"/>
    <p:sldId id="1212" r:id="rId171"/>
    <p:sldId id="1213" r:id="rId172"/>
    <p:sldId id="1214" r:id="rId173"/>
    <p:sldId id="1215" r:id="rId174"/>
    <p:sldId id="1216" r:id="rId175"/>
    <p:sldId id="1217" r:id="rId176"/>
    <p:sldId id="1218" r:id="rId177"/>
    <p:sldId id="1219" r:id="rId178"/>
    <p:sldId id="1220" r:id="rId179"/>
    <p:sldId id="1221" r:id="rId180"/>
    <p:sldId id="1222" r:id="rId181"/>
    <p:sldId id="1223" r:id="rId182"/>
    <p:sldId id="1224" r:id="rId183"/>
    <p:sldId id="1225" r:id="rId184"/>
    <p:sldId id="1226" r:id="rId185"/>
    <p:sldId id="1227" r:id="rId186"/>
    <p:sldId id="1228" r:id="rId187"/>
    <p:sldId id="1229" r:id="rId188"/>
    <p:sldId id="1230" r:id="rId189"/>
    <p:sldId id="1231" r:id="rId190"/>
    <p:sldId id="1232" r:id="rId191"/>
    <p:sldId id="1238" r:id="rId192"/>
    <p:sldId id="1239" r:id="rId193"/>
    <p:sldId id="1240" r:id="rId194"/>
    <p:sldId id="1241" r:id="rId195"/>
    <p:sldId id="1242" r:id="rId196"/>
    <p:sldId id="1243" r:id="rId197"/>
    <p:sldId id="1244" r:id="rId198"/>
    <p:sldId id="1245" r:id="rId199"/>
    <p:sldId id="1246" r:id="rId200"/>
    <p:sldId id="1247" r:id="rId201"/>
    <p:sldId id="1248" r:id="rId202"/>
    <p:sldId id="1249" r:id="rId203"/>
    <p:sldId id="1250" r:id="rId204"/>
    <p:sldId id="1251" r:id="rId205"/>
    <p:sldId id="1252" r:id="rId206"/>
    <p:sldId id="1253" r:id="rId207"/>
    <p:sldId id="1254" r:id="rId208"/>
    <p:sldId id="1255" r:id="rId209"/>
    <p:sldId id="937" r:id="rId210"/>
    <p:sldId id="1068" r:id="rId211"/>
    <p:sldId id="1069" r:id="rId212"/>
    <p:sldId id="1070" r:id="rId213"/>
    <p:sldId id="1071" r:id="rId214"/>
    <p:sldId id="1256" r:id="rId215"/>
    <p:sldId id="1073" r:id="rId216"/>
    <p:sldId id="1257" r:id="rId217"/>
    <p:sldId id="938" r:id="rId218"/>
    <p:sldId id="939" r:id="rId219"/>
    <p:sldId id="944" r:id="rId220"/>
    <p:sldId id="945" r:id="rId221"/>
    <p:sldId id="940" r:id="rId222"/>
    <p:sldId id="941" r:id="rId223"/>
    <p:sldId id="942" r:id="rId224"/>
    <p:sldId id="947" r:id="rId225"/>
    <p:sldId id="948" r:id="rId226"/>
    <p:sldId id="949" r:id="rId227"/>
    <p:sldId id="950" r:id="rId228"/>
    <p:sldId id="951" r:id="rId229"/>
    <p:sldId id="1258" r:id="rId230"/>
    <p:sldId id="953" r:id="rId231"/>
    <p:sldId id="960" r:id="rId232"/>
    <p:sldId id="961" r:id="rId233"/>
    <p:sldId id="963" r:id="rId234"/>
    <p:sldId id="964" r:id="rId235"/>
    <p:sldId id="965" r:id="rId236"/>
    <p:sldId id="711" r:id="rId237"/>
    <p:sldId id="1306" r:id="rId238"/>
    <p:sldId id="1259" r:id="rId239"/>
    <p:sldId id="1260" r:id="rId240"/>
    <p:sldId id="1261" r:id="rId241"/>
    <p:sldId id="1262" r:id="rId242"/>
    <p:sldId id="1263" r:id="rId243"/>
    <p:sldId id="1264" r:id="rId244"/>
    <p:sldId id="1265" r:id="rId245"/>
    <p:sldId id="1266" r:id="rId246"/>
    <p:sldId id="1267" r:id="rId247"/>
    <p:sldId id="1268" r:id="rId248"/>
    <p:sldId id="1269" r:id="rId249"/>
    <p:sldId id="1270" r:id="rId250"/>
    <p:sldId id="1271" r:id="rId251"/>
    <p:sldId id="1272" r:id="rId252"/>
    <p:sldId id="1273" r:id="rId253"/>
    <p:sldId id="1274" r:id="rId254"/>
    <p:sldId id="1275" r:id="rId255"/>
    <p:sldId id="1276" r:id="rId256"/>
    <p:sldId id="1277" r:id="rId257"/>
    <p:sldId id="1278" r:id="rId258"/>
    <p:sldId id="1125" r:id="rId259"/>
    <p:sldId id="1279" r:id="rId260"/>
    <p:sldId id="1280" r:id="rId261"/>
    <p:sldId id="1281" r:id="rId262"/>
    <p:sldId id="1282" r:id="rId263"/>
    <p:sldId id="1283" r:id="rId264"/>
    <p:sldId id="1284" r:id="rId265"/>
    <p:sldId id="1285" r:id="rId266"/>
    <p:sldId id="1286" r:id="rId267"/>
    <p:sldId id="1134" r:id="rId268"/>
    <p:sldId id="1287" r:id="rId269"/>
    <p:sldId id="1136" r:id="rId270"/>
    <p:sldId id="1307" r:id="rId271"/>
    <p:sldId id="1289" r:id="rId272"/>
    <p:sldId id="401" r:id="rId273"/>
    <p:sldId id="1072" r:id="rId274"/>
    <p:sldId id="402" r:id="rId275"/>
    <p:sldId id="1074" r:id="rId276"/>
    <p:sldId id="980" r:id="rId277"/>
    <p:sldId id="981" r:id="rId278"/>
    <p:sldId id="1075" r:id="rId279"/>
    <p:sldId id="982" r:id="rId280"/>
    <p:sldId id="983" r:id="rId281"/>
    <p:sldId id="984" r:id="rId282"/>
    <p:sldId id="1076" r:id="rId283"/>
    <p:sldId id="1077" r:id="rId284"/>
    <p:sldId id="1078" r:id="rId285"/>
    <p:sldId id="1079" r:id="rId286"/>
    <p:sldId id="1080" r:id="rId287"/>
    <p:sldId id="1098" r:id="rId288"/>
    <p:sldId id="653" r:id="rId289"/>
    <p:sldId id="1083" r:id="rId290"/>
    <p:sldId id="1085" r:id="rId291"/>
    <p:sldId id="989" r:id="rId292"/>
    <p:sldId id="1099" r:id="rId293"/>
    <p:sldId id="1100" r:id="rId294"/>
    <p:sldId id="1102" r:id="rId295"/>
    <p:sldId id="1101" r:id="rId296"/>
    <p:sldId id="1103" r:id="rId297"/>
    <p:sldId id="1104" r:id="rId298"/>
    <p:sldId id="1107" r:id="rId299"/>
    <p:sldId id="1105" r:id="rId300"/>
    <p:sldId id="1106" r:id="rId301"/>
    <p:sldId id="1304" r:id="rId302"/>
    <p:sldId id="1305" r:id="rId303"/>
    <p:sldId id="1032" r:id="rId304"/>
    <p:sldId id="1109" r:id="rId305"/>
    <p:sldId id="1110" r:id="rId306"/>
    <p:sldId id="1111" r:id="rId307"/>
    <p:sldId id="1112" r:id="rId308"/>
    <p:sldId id="1113" r:id="rId309"/>
    <p:sldId id="1114" r:id="rId310"/>
    <p:sldId id="1115" r:id="rId311"/>
    <p:sldId id="1116" r:id="rId312"/>
    <p:sldId id="1117" r:id="rId313"/>
    <p:sldId id="1118" r:id="rId314"/>
    <p:sldId id="1119" r:id="rId315"/>
    <p:sldId id="1120" r:id="rId316"/>
    <p:sldId id="1121" r:id="rId317"/>
    <p:sldId id="1122" r:id="rId318"/>
    <p:sldId id="1123" r:id="rId319"/>
    <p:sldId id="1124" r:id="rId320"/>
    <p:sldId id="1291" r:id="rId321"/>
    <p:sldId id="1292" r:id="rId322"/>
    <p:sldId id="1293" r:id="rId323"/>
    <p:sldId id="1294" r:id="rId324"/>
    <p:sldId id="1297" r:id="rId325"/>
    <p:sldId id="1298" r:id="rId326"/>
    <p:sldId id="1296" r:id="rId327"/>
    <p:sldId id="1295" r:id="rId328"/>
    <p:sldId id="1299" r:id="rId329"/>
    <p:sldId id="1300" r:id="rId330"/>
    <p:sldId id="1301" r:id="rId331"/>
    <p:sldId id="1302" r:id="rId332"/>
    <p:sldId id="1303" r:id="rId3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138"/>
    <p:restoredTop sz="94694"/>
  </p:normalViewPr>
  <p:slideViewPr>
    <p:cSldViewPr snapToGrid="0" snapToObjects="1">
      <p:cViewPr varScale="1">
        <p:scale>
          <a:sx n="121" d="100"/>
          <a:sy n="121" d="100"/>
        </p:scale>
        <p:origin x="200" y="3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presProps" Target="presProps.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theme" Target="theme/theme1.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tableStyles" Target="tableStyles.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notesMaster" Target="notesMasters/notesMaster1.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viewProps" Target="viewProps.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5AE9C5-2C76-4149-9DA3-00C970AAAAA0}" type="datetimeFigureOut">
              <a:rPr lang="fr-FR" smtClean="0"/>
              <a:t>11/01/2026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9F3262-42EA-8141-9D4F-183923D6110C}" type="slidenum">
              <a:rPr lang="fr-FR" smtClean="0"/>
              <a:t>‹N°›</a:t>
            </a:fld>
            <a:endParaRPr lang="fr-FR"/>
          </a:p>
        </p:txBody>
      </p:sp>
    </p:spTree>
    <p:extLst>
      <p:ext uri="{BB962C8B-B14F-4D97-AF65-F5344CB8AC3E}">
        <p14:creationId xmlns:p14="http://schemas.microsoft.com/office/powerpoint/2010/main" val="3198982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fr.wikipedia.org/wiki/Antibiotique" TargetMode="External"/><Relationship Id="rId2" Type="http://schemas.openxmlformats.org/officeDocument/2006/relationships/slide" Target="../slides/slide180.xml"/><Relationship Id="rId1" Type="http://schemas.openxmlformats.org/officeDocument/2006/relationships/notesMaster" Target="../notesMasters/notesMaster1.xml"/><Relationship Id="rId4" Type="http://schemas.openxmlformats.org/officeDocument/2006/relationships/hyperlink" Target="http://fr.wikipedia.org/wiki/Prot%C3%A9ine" TargetMode="Externa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Espace réservé de l'image des diapositives 1"/>
          <p:cNvSpPr>
            <a:spLocks noGrp="1" noRot="1" noChangeAspect="1" noTextEdit="1"/>
          </p:cNvSpPr>
          <p:nvPr>
            <p:ph type="sldImg"/>
          </p:nvPr>
        </p:nvSpPr>
        <p:spPr>
          <a:ln/>
        </p:spPr>
      </p:sp>
      <p:sp>
        <p:nvSpPr>
          <p:cNvPr id="1638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638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BF78BDD-8506-6D4C-B9E8-CCE6A73D42EF}" type="slidenum">
              <a:rPr lang="en-GB" altLang="x-none">
                <a:latin typeface="Tahoma" charset="0"/>
              </a:rPr>
              <a:pPr>
                <a:spcBef>
                  <a:spcPct val="0"/>
                </a:spcBef>
              </a:pPr>
              <a:t>1</a:t>
            </a:fld>
            <a:endParaRPr lang="en-GB" altLang="x-none">
              <a:latin typeface="Tahoma"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Espace réservé de l'image des diapositives 1"/>
          <p:cNvSpPr>
            <a:spLocks noGrp="1" noRot="1" noChangeAspect="1" noTextEdit="1"/>
          </p:cNvSpPr>
          <p:nvPr>
            <p:ph type="sldImg"/>
          </p:nvPr>
        </p:nvSpPr>
        <p:spPr>
          <a:ln/>
        </p:spPr>
      </p:sp>
      <p:sp>
        <p:nvSpPr>
          <p:cNvPr id="3481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481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75B8B78-4C3A-0247-8569-F5F1E198679C}" type="slidenum">
              <a:rPr lang="en-GB" altLang="x-none">
                <a:latin typeface="Tahoma" charset="0"/>
              </a:rPr>
              <a:pPr>
                <a:spcBef>
                  <a:spcPct val="0"/>
                </a:spcBef>
              </a:pPr>
              <a:t>10</a:t>
            </a:fld>
            <a:endParaRPr lang="en-GB" altLang="x-none">
              <a:latin typeface="Tahoma"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hape 347">
            <a:extLst>
              <a:ext uri="{FF2B5EF4-FFF2-40B4-BE49-F238E27FC236}">
                <a16:creationId xmlns:a16="http://schemas.microsoft.com/office/drawing/2014/main" id="{0C25E416-076C-DA48-B452-974D6F6872FC}"/>
              </a:ext>
            </a:extLst>
          </p:cNvPr>
          <p:cNvSpPr>
            <a:spLocks noGrp="1" noRot="1" noChangeAspect="1" noChangeArrowheads="1" noTextEdit="1"/>
          </p:cNvSpPr>
          <p:nvPr>
            <p:ph type="sldImg"/>
          </p:nvPr>
        </p:nvSpPr>
        <p:spPr>
          <a:ln/>
        </p:spPr>
      </p:sp>
      <p:sp>
        <p:nvSpPr>
          <p:cNvPr id="71682" name="Shape 348">
            <a:extLst>
              <a:ext uri="{FF2B5EF4-FFF2-40B4-BE49-F238E27FC236}">
                <a16:creationId xmlns:a16="http://schemas.microsoft.com/office/drawing/2014/main" id="{EB1DE625-6A12-9B49-9E17-BC848AE986E2}"/>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89000" lvl="1" indent="-571500" algn="just">
              <a:spcBef>
                <a:spcPts val="1800"/>
              </a:spcBef>
              <a:buFontTx/>
              <a:buChar char="•"/>
            </a:pPr>
            <a:r>
              <a:rPr lang="fr-FR" altLang="fr-FR" sz="2400">
                <a:solidFill>
                  <a:srgbClr val="515151"/>
                </a:solidFill>
                <a:latin typeface="Tw Cen MT" panose="020B0602020104020603" pitchFamily="34" charset="77"/>
                <a:ea typeface="ＭＳ Ｐゴシック" panose="020B0600070205080204" pitchFamily="34" charset="-128"/>
                <a:sym typeface="Tw Cen MT" panose="020B0602020104020603" pitchFamily="34" charset="77"/>
              </a:rPr>
              <a:t>En d’autres termes, la consolidation serait un processus de formation de nouveaux souvenirs, et la reconsolidation permettrait la mise à jour ou la modulation (augmentation ou atténuation) de la force d’anciens souvenirs déjà consolidés (Nader &amp; Einarsson, 2010). Cette clé signifie que même la réactivation d’un ancien souvenir consolidé depuis longtemps devrait mener à son atténuation, à la suite d’un blocage de la reconsolidation.</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hape 423">
            <a:extLst>
              <a:ext uri="{FF2B5EF4-FFF2-40B4-BE49-F238E27FC236}">
                <a16:creationId xmlns:a16="http://schemas.microsoft.com/office/drawing/2014/main" id="{E1FE9A6B-E065-CE4B-BEE2-3A2EB9332013}"/>
              </a:ext>
            </a:extLst>
          </p:cNvPr>
          <p:cNvSpPr>
            <a:spLocks noGrp="1" noRot="1" noChangeAspect="1" noChangeArrowheads="1" noTextEdit="1"/>
          </p:cNvSpPr>
          <p:nvPr>
            <p:ph type="sldImg"/>
          </p:nvPr>
        </p:nvSpPr>
        <p:spPr>
          <a:ln/>
        </p:spPr>
      </p:sp>
      <p:sp>
        <p:nvSpPr>
          <p:cNvPr id="76802" name="Shape 424">
            <a:extLst>
              <a:ext uri="{FF2B5EF4-FFF2-40B4-BE49-F238E27FC236}">
                <a16:creationId xmlns:a16="http://schemas.microsoft.com/office/drawing/2014/main" id="{B6FFF68B-9EE7-F14A-8B15-A7B0E64A65C5}"/>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ea typeface="ＭＳ Ｐゴシック" panose="020B0600070205080204" pitchFamily="34" charset="-128"/>
              </a:rPr>
              <a:t>Dans cette étude, les auteurs se sont servis de l’extinction comme agent d’interférence, i.e. qu’ils ont combiné les processus d’extinction et de reconsolidation, de façon à ce qu’une extinction réalisée à l’intérieur de la fenêtre temporelle de la reconsolidation puisse bloquer la reconsolidation du souvenir de peur (Schiller, et al., 2010).</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hape 437">
            <a:extLst>
              <a:ext uri="{FF2B5EF4-FFF2-40B4-BE49-F238E27FC236}">
                <a16:creationId xmlns:a16="http://schemas.microsoft.com/office/drawing/2014/main" id="{68223AE5-4BB7-534B-B0D7-2876F89B62F7}"/>
              </a:ext>
            </a:extLst>
          </p:cNvPr>
          <p:cNvSpPr>
            <a:spLocks noGrp="1" noRot="1" noChangeAspect="1" noChangeArrowheads="1" noTextEdit="1"/>
          </p:cNvSpPr>
          <p:nvPr>
            <p:ph type="sldImg"/>
          </p:nvPr>
        </p:nvSpPr>
        <p:spPr>
          <a:ln/>
        </p:spPr>
      </p:sp>
      <p:sp>
        <p:nvSpPr>
          <p:cNvPr id="78850" name="Shape 438">
            <a:extLst>
              <a:ext uri="{FF2B5EF4-FFF2-40B4-BE49-F238E27FC236}">
                <a16:creationId xmlns:a16="http://schemas.microsoft.com/office/drawing/2014/main" id="{0DA5CAB8-EB9C-564B-89E2-E70DBA99FE30}"/>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z="1800">
                <a:latin typeface="Arial" panose="020B0604020202020204" pitchFamily="34" charset="0"/>
                <a:ea typeface="ＭＳ Ｐゴシック" panose="020B0600070205080204" pitchFamily="34" charset="-128"/>
              </a:rPr>
              <a:t>Au Jour 1, ils ont effectué un conditionnement classique de peur, en pairant un carré (SC+) avec un choc électrique (SI) lors de 38% des essais, alors qu’un second carré (SC-) n’était jamais pairé à un choc. Au Jour 2, le Groupe 1 avait droit à une présentation du SC+ pour qu’il y ait remémoration (pour débuter le processus de reconsolidation), puis dix minutes plus tard avait lieu la procédure d’extinction, qui consistait à la présentation répétée des deux SC. Le Groupe 2 assistait à une première présentation du SC+ (début de la reconsolidation), puis six heures plus tard (àl’extérieur de la fenêtre </a:t>
            </a:r>
            <a:r>
              <a:rPr lang="fr-FR" altLang="fr-FR">
                <a:latin typeface="Arial" panose="020B0604020202020204" pitchFamily="34" charset="0"/>
                <a:ea typeface="ＭＳ Ｐゴシック" panose="020B0600070205080204" pitchFamily="34" charset="-128"/>
              </a:rPr>
              <a:t>temporelle de la reconsolidation) se déroulait la procédure d’extinction. Le Groupe 3 ne recevait que la procédure d’extinction. Au Jour 3, il y avait une nouvelle présentation du SC, pour mesurer la récupération spontanée de la peur et débuter ensuite une seconde extinction.</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hape 445">
            <a:extLst>
              <a:ext uri="{FF2B5EF4-FFF2-40B4-BE49-F238E27FC236}">
                <a16:creationId xmlns:a16="http://schemas.microsoft.com/office/drawing/2014/main" id="{E563C68D-216D-754F-9737-55D5A58F5726}"/>
              </a:ext>
            </a:extLst>
          </p:cNvPr>
          <p:cNvSpPr>
            <a:spLocks noGrp="1" noRot="1" noChangeAspect="1" noChangeArrowheads="1" noTextEdit="1"/>
          </p:cNvSpPr>
          <p:nvPr>
            <p:ph type="sldImg"/>
          </p:nvPr>
        </p:nvSpPr>
        <p:spPr>
          <a:ln/>
        </p:spPr>
      </p:sp>
      <p:sp>
        <p:nvSpPr>
          <p:cNvPr id="80898" name="Shape 446">
            <a:extLst>
              <a:ext uri="{FF2B5EF4-FFF2-40B4-BE49-F238E27FC236}">
                <a16:creationId xmlns:a16="http://schemas.microsoft.com/office/drawing/2014/main" id="{027F42F7-7349-5041-9139-0B0CE4F9FF01}"/>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ea typeface="ＭＳ Ｐゴシック" panose="020B0600070205080204" pitchFamily="34" charset="-128"/>
              </a:rPr>
              <a:t>Au Jour 3, seul le Groupe 1 n’a pas eu de retour spontané de la peur (mesure dépendante : conductance de la</a:t>
            </a:r>
          </a:p>
          <a:p>
            <a:r>
              <a:rPr lang="fr-FR" altLang="fr-FR">
                <a:latin typeface="Arial" panose="020B0604020202020204" pitchFamily="34" charset="0"/>
                <a:ea typeface="ＭＳ Ｐゴシック" panose="020B0600070205080204" pitchFamily="34" charset="-128"/>
              </a:rPr>
              <a:t>peau). Lors d’un suivi à un an, les auteurs ont usé d’une procédure de réinstauration de la peur, c’est-à-dire que les sujets étaient exposés à des chocs électriques, suivi de la présentation non renforcée des SC. Le retour de la peur était significatif dans les Groupes 2 et 3, mais pas dans le Groupe 1.</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hape 626">
            <a:extLst>
              <a:ext uri="{FF2B5EF4-FFF2-40B4-BE49-F238E27FC236}">
                <a16:creationId xmlns:a16="http://schemas.microsoft.com/office/drawing/2014/main" id="{E9C9C584-607F-5D4F-862F-C6672DB37807}"/>
              </a:ext>
            </a:extLst>
          </p:cNvPr>
          <p:cNvSpPr>
            <a:spLocks noGrp="1" noRot="1" noChangeAspect="1" noChangeArrowheads="1" noTextEdit="1"/>
          </p:cNvSpPr>
          <p:nvPr>
            <p:ph type="sldImg"/>
          </p:nvPr>
        </p:nvSpPr>
        <p:spPr>
          <a:ln/>
        </p:spPr>
      </p:sp>
      <p:sp>
        <p:nvSpPr>
          <p:cNvPr id="99330" name="Shape 627">
            <a:extLst>
              <a:ext uri="{FF2B5EF4-FFF2-40B4-BE49-F238E27FC236}">
                <a16:creationId xmlns:a16="http://schemas.microsoft.com/office/drawing/2014/main" id="{F869AF03-F791-594A-8012-5A5A66225A10}"/>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ea typeface="ＭＳ Ｐゴシック" panose="020B0600070205080204" pitchFamily="34" charset="-128"/>
              </a:rPr>
              <a:t>Le degré de saturation de la mémoire de travail fut mesuré par une tâche de temps de réaction (RTT).</a:t>
            </a:r>
          </a:p>
          <a:p>
            <a:r>
              <a:rPr lang="fr-FR" altLang="fr-FR">
                <a:latin typeface="Arial" panose="020B0604020202020204" pitchFamily="34" charset="0"/>
                <a:ea typeface="ＭＳ Ｐゴシック" panose="020B0600070205080204" pitchFamily="34" charset="-128"/>
              </a:rPr>
              <a:t>Rappel en mémoire de 3 événements négatifs</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hape 634">
            <a:extLst>
              <a:ext uri="{FF2B5EF4-FFF2-40B4-BE49-F238E27FC236}">
                <a16:creationId xmlns:a16="http://schemas.microsoft.com/office/drawing/2014/main" id="{FCD2A186-A591-0548-BB54-8552E14B6316}"/>
              </a:ext>
            </a:extLst>
          </p:cNvPr>
          <p:cNvSpPr>
            <a:spLocks noGrp="1" noRot="1" noChangeAspect="1" noChangeArrowheads="1" noTextEdit="1"/>
          </p:cNvSpPr>
          <p:nvPr>
            <p:ph type="sldImg"/>
          </p:nvPr>
        </p:nvSpPr>
        <p:spPr>
          <a:ln/>
        </p:spPr>
      </p:sp>
      <p:sp>
        <p:nvSpPr>
          <p:cNvPr id="101378" name="Shape 635">
            <a:extLst>
              <a:ext uri="{FF2B5EF4-FFF2-40B4-BE49-F238E27FC236}">
                <a16:creationId xmlns:a16="http://schemas.microsoft.com/office/drawing/2014/main" id="{8F2CE4A2-E9E0-AB44-BD3B-3D06F9D3A5B8}"/>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ea typeface="ＭＳ Ｐゴシック" panose="020B0600070205080204" pitchFamily="34" charset="-128"/>
              </a:rPr>
              <a:t>Les temps de réaction différent selon les groupes les deux AB et EM mettant plus de temps car la mémoire de travail est saturée.</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hape 667">
            <a:extLst>
              <a:ext uri="{FF2B5EF4-FFF2-40B4-BE49-F238E27FC236}">
                <a16:creationId xmlns:a16="http://schemas.microsoft.com/office/drawing/2014/main" id="{7BF06143-B63C-D645-8180-097AF5B193F2}"/>
              </a:ext>
            </a:extLst>
          </p:cNvPr>
          <p:cNvSpPr>
            <a:spLocks noGrp="1" noRot="1" noChangeAspect="1" noChangeArrowheads="1" noTextEdit="1"/>
          </p:cNvSpPr>
          <p:nvPr>
            <p:ph type="sldImg"/>
          </p:nvPr>
        </p:nvSpPr>
        <p:spPr>
          <a:ln/>
        </p:spPr>
      </p:sp>
      <p:sp>
        <p:nvSpPr>
          <p:cNvPr id="108546" name="Shape 668">
            <a:extLst>
              <a:ext uri="{FF2B5EF4-FFF2-40B4-BE49-F238E27FC236}">
                <a16:creationId xmlns:a16="http://schemas.microsoft.com/office/drawing/2014/main" id="{486AF113-6BCC-9341-B48D-8DC5B2B4CC9F}"/>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ea typeface="ＭＳ Ｐゴシック" panose="020B0600070205080204" pitchFamily="34" charset="-128"/>
              </a:rPr>
              <a:t>Day 1 Essayer de vous rappeler 2 événements autobiographique déplaisant . Les sujets contre-balancé ME vers RO</a:t>
            </a:r>
          </a:p>
          <a:p>
            <a:r>
              <a:rPr lang="fr-FR" altLang="fr-FR">
                <a:latin typeface="Arial" panose="020B0604020202020204" pitchFamily="34" charset="0"/>
                <a:ea typeface="ＭＳ Ｐゴシック" panose="020B0600070205080204" pitchFamily="34" charset="-128"/>
              </a:rPr>
              <a:t>Phase 1 Se former une image du souvenir négatif 1. (10s) évaluation de 0 à 100 charge émotionnelle, clarté</a:t>
            </a:r>
          </a:p>
          <a:p>
            <a:r>
              <a:rPr lang="fr-FR" altLang="fr-FR">
                <a:latin typeface="Arial" panose="020B0604020202020204" pitchFamily="34" charset="0"/>
                <a:ea typeface="ＭＳ Ｐゴシック" panose="020B0600070205080204" pitchFamily="34" charset="-128"/>
              </a:rPr>
              <a:t>Il se le rapplle 4 ou 8 fois selon les groupes toutes les 24 s et en même temps soit il suivent un point sur un ordi soit il bougent pas les yeux.</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Espace réservé de l'image des diapositives 1"/>
          <p:cNvSpPr>
            <a:spLocks noGrp="1" noRot="1" noChangeAspect="1" noTextEdit="1"/>
          </p:cNvSpPr>
          <p:nvPr>
            <p:ph type="sldImg"/>
          </p:nvPr>
        </p:nvSpPr>
        <p:spPr>
          <a:ln/>
        </p:spPr>
      </p:sp>
      <p:sp>
        <p:nvSpPr>
          <p:cNvPr id="32665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2665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5D47B74-1A05-D043-B4D3-343B2AB9D887}" type="slidenum">
              <a:rPr lang="en-GB" altLang="x-none">
                <a:latin typeface="Tahoma" charset="0"/>
              </a:rPr>
              <a:pPr>
                <a:spcBef>
                  <a:spcPct val="0"/>
                </a:spcBef>
              </a:pPr>
              <a:t>209</a:t>
            </a:fld>
            <a:endParaRPr lang="en-GB" altLang="x-none">
              <a:latin typeface="Tahoma"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Espace réservé de l'image des diapositives 1"/>
          <p:cNvSpPr>
            <a:spLocks noGrp="1" noRot="1" noChangeAspect="1" noTextEdit="1"/>
          </p:cNvSpPr>
          <p:nvPr>
            <p:ph type="sldImg"/>
          </p:nvPr>
        </p:nvSpPr>
        <p:spPr>
          <a:ln/>
        </p:spPr>
      </p:sp>
      <p:sp>
        <p:nvSpPr>
          <p:cNvPr id="32870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2870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FD22E53-45C6-234C-968F-11744F6DA794}" type="slidenum">
              <a:rPr lang="en-GB" altLang="x-none">
                <a:latin typeface="Tahoma" charset="0"/>
              </a:rPr>
              <a:pPr>
                <a:spcBef>
                  <a:spcPct val="0"/>
                </a:spcBef>
              </a:pPr>
              <a:t>210</a:t>
            </a:fld>
            <a:endParaRPr lang="en-GB" altLang="x-none">
              <a:latin typeface="Tahoma"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Espace réservé de l'image des diapositives 1"/>
          <p:cNvSpPr>
            <a:spLocks noGrp="1" noRot="1" noChangeAspect="1" noTextEdit="1"/>
          </p:cNvSpPr>
          <p:nvPr>
            <p:ph type="sldImg"/>
          </p:nvPr>
        </p:nvSpPr>
        <p:spPr>
          <a:ln/>
        </p:spPr>
      </p:sp>
      <p:sp>
        <p:nvSpPr>
          <p:cNvPr id="33075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3075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04D9413-CC09-F748-B5E0-4BA9DD32DF7A}" type="slidenum">
              <a:rPr lang="en-GB" altLang="x-none">
                <a:latin typeface="Tahoma" charset="0"/>
              </a:rPr>
              <a:pPr>
                <a:spcBef>
                  <a:spcPct val="0"/>
                </a:spcBef>
              </a:pPr>
              <a:t>211</a:t>
            </a:fld>
            <a:endParaRPr lang="en-GB" altLang="x-none">
              <a:latin typeface="Tahoma"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p:cNvSpPr>
            <a:spLocks noGrp="1" noRot="1" noChangeAspect="1" noTextEdit="1"/>
          </p:cNvSpPr>
          <p:nvPr>
            <p:ph type="sldImg"/>
          </p:nvPr>
        </p:nvSpPr>
        <p:spPr>
          <a:ln/>
        </p:spPr>
      </p:sp>
      <p:sp>
        <p:nvSpPr>
          <p:cNvPr id="3686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686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A5DD94A-FCC3-EB41-A373-1B46FEE18779}" type="slidenum">
              <a:rPr lang="en-GB" altLang="x-none">
                <a:latin typeface="Tahoma" charset="0"/>
              </a:rPr>
              <a:pPr>
                <a:spcBef>
                  <a:spcPct val="0"/>
                </a:spcBef>
              </a:pPr>
              <a:t>11</a:t>
            </a:fld>
            <a:endParaRPr lang="en-GB" altLang="x-none">
              <a:latin typeface="Tahoma"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Espace réservé de l'image des diapositives 1"/>
          <p:cNvSpPr>
            <a:spLocks noGrp="1" noRot="1" noChangeAspect="1" noTextEdit="1"/>
          </p:cNvSpPr>
          <p:nvPr>
            <p:ph type="sldImg"/>
          </p:nvPr>
        </p:nvSpPr>
        <p:spPr>
          <a:ln/>
        </p:spPr>
      </p:sp>
      <p:sp>
        <p:nvSpPr>
          <p:cNvPr id="3328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328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8D2AEC0-089A-5948-B7E2-D04E19AC0EFD}" type="slidenum">
              <a:rPr lang="en-GB" altLang="x-none">
                <a:latin typeface="Tahoma" charset="0"/>
              </a:rPr>
              <a:pPr>
                <a:spcBef>
                  <a:spcPct val="0"/>
                </a:spcBef>
              </a:pPr>
              <a:t>212</a:t>
            </a:fld>
            <a:endParaRPr lang="en-GB" altLang="x-none">
              <a:latin typeface="Tahoma"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Espace réservé de l'image des diapositives 1"/>
          <p:cNvSpPr>
            <a:spLocks noGrp="1" noRot="1" noChangeAspect="1" noTextEdit="1"/>
          </p:cNvSpPr>
          <p:nvPr>
            <p:ph type="sldImg"/>
          </p:nvPr>
        </p:nvSpPr>
        <p:spPr>
          <a:ln/>
        </p:spPr>
      </p:sp>
      <p:sp>
        <p:nvSpPr>
          <p:cNvPr id="33485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3485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269A4A0C-EC94-9148-9822-2AB6873D71EB}" type="slidenum">
              <a:rPr lang="en-GB" altLang="x-none">
                <a:latin typeface="Tahoma" charset="0"/>
              </a:rPr>
              <a:pPr>
                <a:spcBef>
                  <a:spcPct val="0"/>
                </a:spcBef>
              </a:pPr>
              <a:t>213</a:t>
            </a:fld>
            <a:endParaRPr lang="en-GB" altLang="x-none">
              <a:latin typeface="Tahoma"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Espace réservé de l'image des diapositives 1"/>
          <p:cNvSpPr>
            <a:spLocks noGrp="1" noRot="1" noChangeAspect="1" noTextEdit="1"/>
          </p:cNvSpPr>
          <p:nvPr>
            <p:ph type="sldImg"/>
          </p:nvPr>
        </p:nvSpPr>
        <p:spPr>
          <a:ln/>
        </p:spPr>
      </p:sp>
      <p:sp>
        <p:nvSpPr>
          <p:cNvPr id="33689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3689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112DEC0-3C59-5045-9CD1-69FD7CE55533}" type="slidenum">
              <a:rPr lang="en-GB" altLang="x-none">
                <a:latin typeface="Tahoma" charset="0"/>
              </a:rPr>
              <a:pPr>
                <a:spcBef>
                  <a:spcPct val="0"/>
                </a:spcBef>
              </a:pPr>
              <a:t>214</a:t>
            </a:fld>
            <a:endParaRPr lang="en-GB" altLang="x-none">
              <a:latin typeface="Tahoma"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Espace réservé de l'image des diapositives 1"/>
          <p:cNvSpPr>
            <a:spLocks noGrp="1" noRot="1" noChangeAspect="1" noTextEdit="1"/>
          </p:cNvSpPr>
          <p:nvPr>
            <p:ph type="sldImg"/>
          </p:nvPr>
        </p:nvSpPr>
        <p:spPr>
          <a:ln/>
        </p:spPr>
      </p:sp>
      <p:sp>
        <p:nvSpPr>
          <p:cNvPr id="33894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3894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BCB6A722-26F9-7B4D-B557-86A98766E7AD}" type="slidenum">
              <a:rPr lang="en-GB" altLang="x-none">
                <a:latin typeface="Tahoma" charset="0"/>
              </a:rPr>
              <a:pPr>
                <a:spcBef>
                  <a:spcPct val="0"/>
                </a:spcBef>
              </a:pPr>
              <a:t>215</a:t>
            </a:fld>
            <a:endParaRPr lang="en-GB" altLang="x-none">
              <a:latin typeface="Tahoma"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Espace réservé de l'image des diapositives 1"/>
          <p:cNvSpPr>
            <a:spLocks noGrp="1" noRot="1" noChangeAspect="1" noTextEdit="1"/>
          </p:cNvSpPr>
          <p:nvPr>
            <p:ph type="sldImg"/>
          </p:nvPr>
        </p:nvSpPr>
        <p:spPr>
          <a:ln/>
        </p:spPr>
      </p:sp>
      <p:sp>
        <p:nvSpPr>
          <p:cNvPr id="34099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4099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263EB960-BFF9-2546-B542-4FB1A7796179}" type="slidenum">
              <a:rPr lang="en-GB" altLang="x-none">
                <a:latin typeface="Tahoma" charset="0"/>
              </a:rPr>
              <a:pPr>
                <a:spcBef>
                  <a:spcPct val="0"/>
                </a:spcBef>
              </a:pPr>
              <a:t>216</a:t>
            </a:fld>
            <a:endParaRPr lang="en-GB" altLang="x-none">
              <a:latin typeface="Tahoma"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Espace réservé de l'image des diapositives 1"/>
          <p:cNvSpPr>
            <a:spLocks noGrp="1" noRot="1" noChangeAspect="1" noTextEdit="1"/>
          </p:cNvSpPr>
          <p:nvPr>
            <p:ph type="sldImg"/>
          </p:nvPr>
        </p:nvSpPr>
        <p:spPr>
          <a:ln/>
        </p:spPr>
      </p:sp>
      <p:sp>
        <p:nvSpPr>
          <p:cNvPr id="34304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4304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558208DB-F48C-4147-A634-38207DDFD6FD}" type="slidenum">
              <a:rPr lang="en-GB" altLang="x-none">
                <a:latin typeface="Tahoma" charset="0"/>
              </a:rPr>
              <a:pPr>
                <a:spcBef>
                  <a:spcPct val="0"/>
                </a:spcBef>
              </a:pPr>
              <a:t>217</a:t>
            </a:fld>
            <a:endParaRPr lang="en-GB" altLang="x-none">
              <a:latin typeface="Tahoma"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Espace réservé de l'image des diapositives 1"/>
          <p:cNvSpPr>
            <a:spLocks noGrp="1" noRot="1" noChangeAspect="1" noTextEdit="1"/>
          </p:cNvSpPr>
          <p:nvPr>
            <p:ph type="sldImg"/>
          </p:nvPr>
        </p:nvSpPr>
        <p:spPr>
          <a:ln/>
        </p:spPr>
      </p:sp>
      <p:sp>
        <p:nvSpPr>
          <p:cNvPr id="34509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4509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C54AF75A-E51E-8F47-83C1-26FB5A5D56C4}" type="slidenum">
              <a:rPr lang="en-GB" altLang="x-none">
                <a:latin typeface="Tahoma" charset="0"/>
              </a:rPr>
              <a:pPr>
                <a:spcBef>
                  <a:spcPct val="0"/>
                </a:spcBef>
              </a:pPr>
              <a:t>218</a:t>
            </a:fld>
            <a:endParaRPr lang="en-GB" altLang="x-none">
              <a:latin typeface="Tahoma"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Espace réservé de l'image des diapositives 1"/>
          <p:cNvSpPr>
            <a:spLocks noGrp="1" noRot="1" noChangeAspect="1" noTextEdit="1"/>
          </p:cNvSpPr>
          <p:nvPr>
            <p:ph type="sldImg"/>
          </p:nvPr>
        </p:nvSpPr>
        <p:spPr>
          <a:ln/>
        </p:spPr>
      </p:sp>
      <p:sp>
        <p:nvSpPr>
          <p:cNvPr id="34918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4918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A4E34BB-372B-6546-8398-88964356A0D3}" type="slidenum">
              <a:rPr lang="en-GB" altLang="x-none">
                <a:latin typeface="Tahoma" charset="0"/>
              </a:rPr>
              <a:pPr>
                <a:spcBef>
                  <a:spcPct val="0"/>
                </a:spcBef>
              </a:pPr>
              <a:t>221</a:t>
            </a:fld>
            <a:endParaRPr lang="en-GB" altLang="x-none">
              <a:latin typeface="Tahoma"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Espace réservé de l'image des diapositives 1"/>
          <p:cNvSpPr>
            <a:spLocks noGrp="1" noRot="1" noChangeAspect="1" noTextEdit="1"/>
          </p:cNvSpPr>
          <p:nvPr>
            <p:ph type="sldImg"/>
          </p:nvPr>
        </p:nvSpPr>
        <p:spPr>
          <a:ln/>
        </p:spPr>
      </p:sp>
      <p:sp>
        <p:nvSpPr>
          <p:cNvPr id="35123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5123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B7D5006-1D4B-F645-B722-BB3C13F0CFDF}" type="slidenum">
              <a:rPr lang="en-GB" altLang="x-none">
                <a:latin typeface="Tahoma" charset="0"/>
              </a:rPr>
              <a:pPr>
                <a:spcBef>
                  <a:spcPct val="0"/>
                </a:spcBef>
              </a:pPr>
              <a:t>222</a:t>
            </a:fld>
            <a:endParaRPr lang="en-GB" altLang="x-none">
              <a:latin typeface="Tahoma"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Espace réservé de l'image des diapositives 1"/>
          <p:cNvSpPr>
            <a:spLocks noGrp="1" noRot="1" noChangeAspect="1" noTextEdit="1"/>
          </p:cNvSpPr>
          <p:nvPr>
            <p:ph type="sldImg"/>
          </p:nvPr>
        </p:nvSpPr>
        <p:spPr>
          <a:ln/>
        </p:spPr>
      </p:sp>
      <p:sp>
        <p:nvSpPr>
          <p:cNvPr id="35328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5328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77C1741-8B3D-D54B-9601-ED395AB196B9}" type="slidenum">
              <a:rPr lang="en-GB" altLang="x-none">
                <a:latin typeface="Tahoma" charset="0"/>
              </a:rPr>
              <a:pPr>
                <a:spcBef>
                  <a:spcPct val="0"/>
                </a:spcBef>
              </a:pPr>
              <a:t>223</a:t>
            </a:fld>
            <a:endParaRPr lang="en-GB" altLang="x-none">
              <a:latin typeface="Tahoma"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Espace réservé de l'image des diapositives 1"/>
          <p:cNvSpPr>
            <a:spLocks noGrp="1" noRot="1" noChangeAspect="1" noTextEdit="1"/>
          </p:cNvSpPr>
          <p:nvPr>
            <p:ph type="sldImg"/>
          </p:nvPr>
        </p:nvSpPr>
        <p:spPr>
          <a:ln/>
        </p:spPr>
      </p:sp>
      <p:sp>
        <p:nvSpPr>
          <p:cNvPr id="3891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891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485D26A-3776-5948-8DBD-606D433ABAAC}" type="slidenum">
              <a:rPr lang="en-GB" altLang="x-none">
                <a:latin typeface="Tahoma" charset="0"/>
              </a:rPr>
              <a:pPr>
                <a:spcBef>
                  <a:spcPct val="0"/>
                </a:spcBef>
              </a:pPr>
              <a:t>12</a:t>
            </a:fld>
            <a:endParaRPr lang="en-GB" altLang="x-none">
              <a:latin typeface="Tahoma"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Espace réservé de l'image des diapositives 1"/>
          <p:cNvSpPr>
            <a:spLocks noGrp="1" noRot="1" noChangeAspect="1" noTextEdit="1"/>
          </p:cNvSpPr>
          <p:nvPr>
            <p:ph type="sldImg"/>
          </p:nvPr>
        </p:nvSpPr>
        <p:spPr>
          <a:ln/>
        </p:spPr>
      </p:sp>
      <p:sp>
        <p:nvSpPr>
          <p:cNvPr id="36147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6147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C68528E-324F-6A43-836B-E379954A8410}" type="slidenum">
              <a:rPr lang="en-GB" altLang="x-none">
                <a:latin typeface="Tahoma" charset="0"/>
              </a:rPr>
              <a:pPr>
                <a:spcBef>
                  <a:spcPct val="0"/>
                </a:spcBef>
              </a:pPr>
              <a:t>230</a:t>
            </a:fld>
            <a:endParaRPr lang="en-GB" altLang="x-none">
              <a:latin typeface="Tahoma"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Espace réservé de l'image des diapositives 1"/>
          <p:cNvSpPr>
            <a:spLocks noGrp="1" noRot="1" noChangeAspect="1" noTextEdit="1"/>
          </p:cNvSpPr>
          <p:nvPr>
            <p:ph type="sldImg"/>
          </p:nvPr>
        </p:nvSpPr>
        <p:spPr>
          <a:ln/>
        </p:spPr>
      </p:sp>
      <p:sp>
        <p:nvSpPr>
          <p:cNvPr id="37376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7376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FA5E4E4-91E8-2643-9C12-05A59B23BCA7}" type="slidenum">
              <a:rPr lang="en-GB" altLang="x-none">
                <a:latin typeface="Tahoma" charset="0"/>
              </a:rPr>
              <a:pPr>
                <a:spcBef>
                  <a:spcPct val="0"/>
                </a:spcBef>
              </a:pPr>
              <a:t>231</a:t>
            </a:fld>
            <a:endParaRPr lang="en-GB" altLang="x-none">
              <a:latin typeface="Tahoma"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Espace réservé de l'image des diapositives 1"/>
          <p:cNvSpPr>
            <a:spLocks noGrp="1" noRot="1" noChangeAspect="1" noTextEdit="1"/>
          </p:cNvSpPr>
          <p:nvPr>
            <p:ph type="sldImg"/>
          </p:nvPr>
        </p:nvSpPr>
        <p:spPr>
          <a:ln/>
        </p:spPr>
      </p:sp>
      <p:sp>
        <p:nvSpPr>
          <p:cNvPr id="37581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7581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9B13192-347B-AD48-9807-63BA8752EE40}" type="slidenum">
              <a:rPr lang="en-GB" altLang="x-none">
                <a:latin typeface="Tahoma" charset="0"/>
              </a:rPr>
              <a:pPr>
                <a:spcBef>
                  <a:spcPct val="0"/>
                </a:spcBef>
              </a:pPr>
              <a:t>232</a:t>
            </a:fld>
            <a:endParaRPr lang="en-GB" altLang="x-none">
              <a:latin typeface="Tahoma"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Espace réservé de l'image des diapositives 1"/>
          <p:cNvSpPr>
            <a:spLocks noGrp="1" noRot="1" noChangeAspect="1" noTextEdit="1"/>
          </p:cNvSpPr>
          <p:nvPr>
            <p:ph type="sldImg"/>
          </p:nvPr>
        </p:nvSpPr>
        <p:spPr>
          <a:ln/>
        </p:spPr>
      </p:sp>
      <p:sp>
        <p:nvSpPr>
          <p:cNvPr id="37990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7990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1E04C54-6E4D-B641-B8C1-11080FCF6491}" type="slidenum">
              <a:rPr lang="en-GB" altLang="x-none">
                <a:latin typeface="Tahoma" charset="0"/>
              </a:rPr>
              <a:pPr>
                <a:spcBef>
                  <a:spcPct val="0"/>
                </a:spcBef>
              </a:pPr>
              <a:t>233</a:t>
            </a:fld>
            <a:endParaRPr lang="en-GB" altLang="x-none">
              <a:latin typeface="Tahoma"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Espace réservé de l'image des diapositives 1"/>
          <p:cNvSpPr>
            <a:spLocks noGrp="1" noRot="1" noChangeAspect="1" noTextEdit="1"/>
          </p:cNvSpPr>
          <p:nvPr>
            <p:ph type="sldImg"/>
          </p:nvPr>
        </p:nvSpPr>
        <p:spPr>
          <a:ln/>
        </p:spPr>
      </p:sp>
      <p:sp>
        <p:nvSpPr>
          <p:cNvPr id="38195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195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9ED948A-3C66-FF45-BFA4-C84C110A0A36}" type="slidenum">
              <a:rPr lang="en-GB" altLang="x-none">
                <a:latin typeface="Tahoma" charset="0"/>
              </a:rPr>
              <a:pPr>
                <a:spcBef>
                  <a:spcPct val="0"/>
                </a:spcBef>
              </a:pPr>
              <a:t>234</a:t>
            </a:fld>
            <a:endParaRPr lang="en-GB" altLang="x-none">
              <a:latin typeface="Tahoma"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235</a:t>
            </a:fld>
            <a:endParaRPr lang="en-GB" altLang="x-none">
              <a:latin typeface="Tahoma"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Espace réservé de l'image des diapositives 1"/>
          <p:cNvSpPr>
            <a:spLocks noGrp="1" noRot="1" noChangeAspect="1" noTextEdit="1"/>
          </p:cNvSpPr>
          <p:nvPr>
            <p:ph type="sldImg"/>
          </p:nvPr>
        </p:nvSpPr>
        <p:spPr>
          <a:ln/>
        </p:spPr>
      </p:sp>
      <p:sp>
        <p:nvSpPr>
          <p:cNvPr id="39219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9219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BC42331-05B2-5646-A9BF-66A15CFCA02F}" type="slidenum">
              <a:rPr lang="en-GB" altLang="x-none">
                <a:latin typeface="Tahoma" charset="0"/>
              </a:rPr>
              <a:pPr>
                <a:spcBef>
                  <a:spcPct val="0"/>
                </a:spcBef>
              </a:pPr>
              <a:t>236</a:t>
            </a:fld>
            <a:endParaRPr lang="en-GB" altLang="x-none">
              <a:latin typeface="Tahoma"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D398B-48EB-836C-0E14-D716A6D90802}"/>
            </a:ext>
          </a:extLst>
        </p:cNvPr>
        <p:cNvGrpSpPr/>
        <p:nvPr/>
      </p:nvGrpSpPr>
      <p:grpSpPr>
        <a:xfrm>
          <a:off x="0" y="0"/>
          <a:ext cx="0" cy="0"/>
          <a:chOff x="0" y="0"/>
          <a:chExt cx="0" cy="0"/>
        </a:xfrm>
      </p:grpSpPr>
      <p:sp>
        <p:nvSpPr>
          <p:cNvPr id="392193" name="Espace réservé de l'image des diapositives 1">
            <a:extLst>
              <a:ext uri="{FF2B5EF4-FFF2-40B4-BE49-F238E27FC236}">
                <a16:creationId xmlns:a16="http://schemas.microsoft.com/office/drawing/2014/main" id="{E43CEC74-619C-2668-EB06-268F6DA904B4}"/>
              </a:ext>
            </a:extLst>
          </p:cNvPr>
          <p:cNvSpPr>
            <a:spLocks noGrp="1" noRot="1" noChangeAspect="1" noTextEdit="1"/>
          </p:cNvSpPr>
          <p:nvPr>
            <p:ph type="sldImg"/>
          </p:nvPr>
        </p:nvSpPr>
        <p:spPr>
          <a:ln/>
        </p:spPr>
      </p:sp>
      <p:sp>
        <p:nvSpPr>
          <p:cNvPr id="392194" name="Espace réservé des commentaires 2">
            <a:extLst>
              <a:ext uri="{FF2B5EF4-FFF2-40B4-BE49-F238E27FC236}">
                <a16:creationId xmlns:a16="http://schemas.microsoft.com/office/drawing/2014/main" id="{604B3729-AF27-F4BA-DEBD-9A8CC760E5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x-none" altLang="x-none">
              <a:ea typeface="ＭＳ Ｐゴシック" charset="-128"/>
            </a:endParaRPr>
          </a:p>
        </p:txBody>
      </p:sp>
      <p:sp>
        <p:nvSpPr>
          <p:cNvPr id="392195" name="Espace réservé du numéro de diapositive 3">
            <a:extLst>
              <a:ext uri="{FF2B5EF4-FFF2-40B4-BE49-F238E27FC236}">
                <a16:creationId xmlns:a16="http://schemas.microsoft.com/office/drawing/2014/main" id="{0ADC82BD-BB42-4D5A-FFE8-4BB715DBF31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BC42331-05B2-5646-A9BF-66A15CFCA02F}" type="slidenum">
              <a:rPr lang="en-GB" altLang="x-none">
                <a:latin typeface="Tahoma" charset="0"/>
              </a:rPr>
              <a:pPr>
                <a:spcBef>
                  <a:spcPct val="0"/>
                </a:spcBef>
              </a:pPr>
              <a:t>237</a:t>
            </a:fld>
            <a:endParaRPr lang="en-GB" altLang="x-none">
              <a:latin typeface="Tahoma" charset="0"/>
            </a:endParaRPr>
          </a:p>
        </p:txBody>
      </p:sp>
    </p:spTree>
    <p:extLst>
      <p:ext uri="{BB962C8B-B14F-4D97-AF65-F5344CB8AC3E}">
        <p14:creationId xmlns:p14="http://schemas.microsoft.com/office/powerpoint/2010/main" val="150593886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238</a:t>
            </a:fld>
            <a:endParaRPr lang="en-GB" altLang="x-none">
              <a:latin typeface="Tahoma" charset="0"/>
            </a:endParaRPr>
          </a:p>
        </p:txBody>
      </p:sp>
    </p:spTree>
    <p:extLst>
      <p:ext uri="{BB962C8B-B14F-4D97-AF65-F5344CB8AC3E}">
        <p14:creationId xmlns:p14="http://schemas.microsoft.com/office/powerpoint/2010/main" val="94722122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239</a:t>
            </a:fld>
            <a:endParaRPr lang="en-GB" altLang="x-none">
              <a:latin typeface="Tahoma" charset="0"/>
            </a:endParaRPr>
          </a:p>
        </p:txBody>
      </p:sp>
    </p:spTree>
    <p:extLst>
      <p:ext uri="{BB962C8B-B14F-4D97-AF65-F5344CB8AC3E}">
        <p14:creationId xmlns:p14="http://schemas.microsoft.com/office/powerpoint/2010/main" val="1652588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Espace réservé de l'image des diapositives 1"/>
          <p:cNvSpPr>
            <a:spLocks noGrp="1" noRot="1" noChangeAspect="1" noTextEdit="1"/>
          </p:cNvSpPr>
          <p:nvPr>
            <p:ph type="sldImg"/>
          </p:nvPr>
        </p:nvSpPr>
        <p:spPr>
          <a:ln/>
        </p:spPr>
      </p:sp>
      <p:sp>
        <p:nvSpPr>
          <p:cNvPr id="4096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4096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102123A-69EE-B340-AEB9-0D995641083E}" type="slidenum">
              <a:rPr lang="en-GB" altLang="x-none">
                <a:latin typeface="Tahoma" charset="0"/>
              </a:rPr>
              <a:pPr>
                <a:spcBef>
                  <a:spcPct val="0"/>
                </a:spcBef>
              </a:pPr>
              <a:t>13</a:t>
            </a:fld>
            <a:endParaRPr lang="en-GB" altLang="x-none">
              <a:latin typeface="Tahoma"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240</a:t>
            </a:fld>
            <a:endParaRPr lang="en-GB" altLang="x-none">
              <a:latin typeface="Tahoma" charset="0"/>
            </a:endParaRPr>
          </a:p>
        </p:txBody>
      </p:sp>
    </p:spTree>
    <p:extLst>
      <p:ext uri="{BB962C8B-B14F-4D97-AF65-F5344CB8AC3E}">
        <p14:creationId xmlns:p14="http://schemas.microsoft.com/office/powerpoint/2010/main" val="154193130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241</a:t>
            </a:fld>
            <a:endParaRPr lang="en-GB" altLang="x-none">
              <a:latin typeface="Tahoma" charset="0"/>
            </a:endParaRPr>
          </a:p>
        </p:txBody>
      </p:sp>
    </p:spTree>
    <p:extLst>
      <p:ext uri="{BB962C8B-B14F-4D97-AF65-F5344CB8AC3E}">
        <p14:creationId xmlns:p14="http://schemas.microsoft.com/office/powerpoint/2010/main" val="170108866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242</a:t>
            </a:fld>
            <a:endParaRPr lang="en-GB" altLang="x-none">
              <a:latin typeface="Tahoma" charset="0"/>
            </a:endParaRPr>
          </a:p>
        </p:txBody>
      </p:sp>
    </p:spTree>
    <p:extLst>
      <p:ext uri="{BB962C8B-B14F-4D97-AF65-F5344CB8AC3E}">
        <p14:creationId xmlns:p14="http://schemas.microsoft.com/office/powerpoint/2010/main" val="295182875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243</a:t>
            </a:fld>
            <a:endParaRPr lang="en-GB" altLang="x-none">
              <a:latin typeface="Tahoma" charset="0"/>
            </a:endParaRPr>
          </a:p>
        </p:txBody>
      </p:sp>
    </p:spTree>
    <p:extLst>
      <p:ext uri="{BB962C8B-B14F-4D97-AF65-F5344CB8AC3E}">
        <p14:creationId xmlns:p14="http://schemas.microsoft.com/office/powerpoint/2010/main" val="14641824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244</a:t>
            </a:fld>
            <a:endParaRPr lang="en-GB" altLang="x-none">
              <a:latin typeface="Tahoma" charset="0"/>
            </a:endParaRPr>
          </a:p>
        </p:txBody>
      </p:sp>
    </p:spTree>
    <p:extLst>
      <p:ext uri="{BB962C8B-B14F-4D97-AF65-F5344CB8AC3E}">
        <p14:creationId xmlns:p14="http://schemas.microsoft.com/office/powerpoint/2010/main" val="339807583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245</a:t>
            </a:fld>
            <a:endParaRPr lang="en-GB" altLang="x-none">
              <a:latin typeface="Tahoma" charset="0"/>
            </a:endParaRPr>
          </a:p>
        </p:txBody>
      </p:sp>
    </p:spTree>
    <p:extLst>
      <p:ext uri="{BB962C8B-B14F-4D97-AF65-F5344CB8AC3E}">
        <p14:creationId xmlns:p14="http://schemas.microsoft.com/office/powerpoint/2010/main" val="66822667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246</a:t>
            </a:fld>
            <a:endParaRPr lang="en-GB" altLang="x-none">
              <a:latin typeface="Tahoma" charset="0"/>
            </a:endParaRPr>
          </a:p>
        </p:txBody>
      </p:sp>
    </p:spTree>
    <p:extLst>
      <p:ext uri="{BB962C8B-B14F-4D97-AF65-F5344CB8AC3E}">
        <p14:creationId xmlns:p14="http://schemas.microsoft.com/office/powerpoint/2010/main" val="88136214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247</a:t>
            </a:fld>
            <a:endParaRPr lang="en-GB" altLang="x-none">
              <a:latin typeface="Tahoma" charset="0"/>
            </a:endParaRPr>
          </a:p>
        </p:txBody>
      </p:sp>
    </p:spTree>
    <p:extLst>
      <p:ext uri="{BB962C8B-B14F-4D97-AF65-F5344CB8AC3E}">
        <p14:creationId xmlns:p14="http://schemas.microsoft.com/office/powerpoint/2010/main" val="358285443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248</a:t>
            </a:fld>
            <a:endParaRPr lang="en-GB" altLang="x-none">
              <a:latin typeface="Tahoma" charset="0"/>
            </a:endParaRPr>
          </a:p>
        </p:txBody>
      </p:sp>
    </p:spTree>
    <p:extLst>
      <p:ext uri="{BB962C8B-B14F-4D97-AF65-F5344CB8AC3E}">
        <p14:creationId xmlns:p14="http://schemas.microsoft.com/office/powerpoint/2010/main" val="169201699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249</a:t>
            </a:fld>
            <a:endParaRPr lang="en-GB" altLang="x-none">
              <a:latin typeface="Tahoma" charset="0"/>
            </a:endParaRPr>
          </a:p>
        </p:txBody>
      </p:sp>
    </p:spTree>
    <p:extLst>
      <p:ext uri="{BB962C8B-B14F-4D97-AF65-F5344CB8AC3E}">
        <p14:creationId xmlns:p14="http://schemas.microsoft.com/office/powerpoint/2010/main" val="2346593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Espace réservé de l'image des diapositives 1"/>
          <p:cNvSpPr>
            <a:spLocks noGrp="1" noRot="1" noChangeAspect="1" noTextEdit="1"/>
          </p:cNvSpPr>
          <p:nvPr>
            <p:ph type="sldImg"/>
          </p:nvPr>
        </p:nvSpPr>
        <p:spPr>
          <a:ln/>
        </p:spPr>
      </p:sp>
      <p:sp>
        <p:nvSpPr>
          <p:cNvPr id="4301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4301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F34499B-B5F1-B843-B33F-65CAEA57F024}" type="slidenum">
              <a:rPr lang="en-GB" altLang="x-none">
                <a:latin typeface="Tahoma" charset="0"/>
              </a:rPr>
              <a:pPr>
                <a:spcBef>
                  <a:spcPct val="0"/>
                </a:spcBef>
              </a:pPr>
              <a:t>14</a:t>
            </a:fld>
            <a:endParaRPr lang="en-GB" altLang="x-none">
              <a:latin typeface="Tahoma"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250</a:t>
            </a:fld>
            <a:endParaRPr lang="en-GB" altLang="x-none">
              <a:latin typeface="Tahoma" charset="0"/>
            </a:endParaRPr>
          </a:p>
        </p:txBody>
      </p:sp>
    </p:spTree>
    <p:extLst>
      <p:ext uri="{BB962C8B-B14F-4D97-AF65-F5344CB8AC3E}">
        <p14:creationId xmlns:p14="http://schemas.microsoft.com/office/powerpoint/2010/main" val="65734568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251</a:t>
            </a:fld>
            <a:endParaRPr lang="en-GB" altLang="x-none">
              <a:latin typeface="Tahoma" charset="0"/>
            </a:endParaRPr>
          </a:p>
        </p:txBody>
      </p:sp>
    </p:spTree>
    <p:extLst>
      <p:ext uri="{BB962C8B-B14F-4D97-AF65-F5344CB8AC3E}">
        <p14:creationId xmlns:p14="http://schemas.microsoft.com/office/powerpoint/2010/main" val="412781431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252</a:t>
            </a:fld>
            <a:endParaRPr lang="en-GB" altLang="x-none">
              <a:latin typeface="Tahoma" charset="0"/>
            </a:endParaRPr>
          </a:p>
        </p:txBody>
      </p:sp>
    </p:spTree>
    <p:extLst>
      <p:ext uri="{BB962C8B-B14F-4D97-AF65-F5344CB8AC3E}">
        <p14:creationId xmlns:p14="http://schemas.microsoft.com/office/powerpoint/2010/main" val="295094517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253</a:t>
            </a:fld>
            <a:endParaRPr lang="en-GB" altLang="x-none">
              <a:latin typeface="Tahoma" charset="0"/>
            </a:endParaRPr>
          </a:p>
        </p:txBody>
      </p:sp>
    </p:spTree>
    <p:extLst>
      <p:ext uri="{BB962C8B-B14F-4D97-AF65-F5344CB8AC3E}">
        <p14:creationId xmlns:p14="http://schemas.microsoft.com/office/powerpoint/2010/main" val="208816974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254</a:t>
            </a:fld>
            <a:endParaRPr lang="en-GB" altLang="x-none">
              <a:latin typeface="Tahoma" charset="0"/>
            </a:endParaRPr>
          </a:p>
        </p:txBody>
      </p:sp>
    </p:spTree>
    <p:extLst>
      <p:ext uri="{BB962C8B-B14F-4D97-AF65-F5344CB8AC3E}">
        <p14:creationId xmlns:p14="http://schemas.microsoft.com/office/powerpoint/2010/main" val="420619948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255</a:t>
            </a:fld>
            <a:endParaRPr lang="en-GB" altLang="x-none">
              <a:latin typeface="Tahoma" charset="0"/>
            </a:endParaRPr>
          </a:p>
        </p:txBody>
      </p:sp>
    </p:spTree>
    <p:extLst>
      <p:ext uri="{BB962C8B-B14F-4D97-AF65-F5344CB8AC3E}">
        <p14:creationId xmlns:p14="http://schemas.microsoft.com/office/powerpoint/2010/main" val="402919461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256</a:t>
            </a:fld>
            <a:endParaRPr lang="en-GB" altLang="x-none">
              <a:latin typeface="Tahoma" charset="0"/>
            </a:endParaRPr>
          </a:p>
        </p:txBody>
      </p:sp>
    </p:spTree>
    <p:extLst>
      <p:ext uri="{BB962C8B-B14F-4D97-AF65-F5344CB8AC3E}">
        <p14:creationId xmlns:p14="http://schemas.microsoft.com/office/powerpoint/2010/main" val="163978699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257</a:t>
            </a:fld>
            <a:endParaRPr lang="en-GB" altLang="x-none">
              <a:latin typeface="Tahoma" charset="0"/>
            </a:endParaRPr>
          </a:p>
        </p:txBody>
      </p:sp>
    </p:spTree>
    <p:extLst>
      <p:ext uri="{BB962C8B-B14F-4D97-AF65-F5344CB8AC3E}">
        <p14:creationId xmlns:p14="http://schemas.microsoft.com/office/powerpoint/2010/main" val="372752135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258</a:t>
            </a:fld>
            <a:endParaRPr lang="en-GB" altLang="x-none">
              <a:latin typeface="Tahoma" charset="0"/>
            </a:endParaRPr>
          </a:p>
        </p:txBody>
      </p:sp>
    </p:spTree>
    <p:extLst>
      <p:ext uri="{BB962C8B-B14F-4D97-AF65-F5344CB8AC3E}">
        <p14:creationId xmlns:p14="http://schemas.microsoft.com/office/powerpoint/2010/main" val="413202108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259</a:t>
            </a:fld>
            <a:endParaRPr lang="en-GB" altLang="x-none">
              <a:latin typeface="Tahoma" charset="0"/>
            </a:endParaRPr>
          </a:p>
        </p:txBody>
      </p:sp>
    </p:spTree>
    <p:extLst>
      <p:ext uri="{BB962C8B-B14F-4D97-AF65-F5344CB8AC3E}">
        <p14:creationId xmlns:p14="http://schemas.microsoft.com/office/powerpoint/2010/main" val="4238675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Espace réservé de l'image des diapositives 1"/>
          <p:cNvSpPr>
            <a:spLocks noGrp="1" noRot="1" noChangeAspect="1" noTextEdit="1"/>
          </p:cNvSpPr>
          <p:nvPr>
            <p:ph type="sldImg"/>
          </p:nvPr>
        </p:nvSpPr>
        <p:spPr>
          <a:ln/>
        </p:spPr>
      </p:sp>
      <p:sp>
        <p:nvSpPr>
          <p:cNvPr id="4505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4505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D9DFCA46-4AE8-0A41-8BD0-4D7F4E7FC38E}" type="slidenum">
              <a:rPr lang="en-GB" altLang="x-none">
                <a:latin typeface="Tahoma" charset="0"/>
              </a:rPr>
              <a:pPr>
                <a:spcBef>
                  <a:spcPct val="0"/>
                </a:spcBef>
              </a:pPr>
              <a:t>15</a:t>
            </a:fld>
            <a:endParaRPr lang="en-GB" altLang="x-none">
              <a:latin typeface="Tahoma"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260</a:t>
            </a:fld>
            <a:endParaRPr lang="en-GB" altLang="x-none">
              <a:latin typeface="Tahoma" charset="0"/>
            </a:endParaRPr>
          </a:p>
        </p:txBody>
      </p:sp>
    </p:spTree>
    <p:extLst>
      <p:ext uri="{BB962C8B-B14F-4D97-AF65-F5344CB8AC3E}">
        <p14:creationId xmlns:p14="http://schemas.microsoft.com/office/powerpoint/2010/main" val="326931277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261</a:t>
            </a:fld>
            <a:endParaRPr lang="en-GB" altLang="x-none">
              <a:latin typeface="Tahoma" charset="0"/>
            </a:endParaRPr>
          </a:p>
        </p:txBody>
      </p:sp>
    </p:spTree>
    <p:extLst>
      <p:ext uri="{BB962C8B-B14F-4D97-AF65-F5344CB8AC3E}">
        <p14:creationId xmlns:p14="http://schemas.microsoft.com/office/powerpoint/2010/main" val="178754912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262</a:t>
            </a:fld>
            <a:endParaRPr lang="en-GB" altLang="x-none">
              <a:latin typeface="Tahoma" charset="0"/>
            </a:endParaRPr>
          </a:p>
        </p:txBody>
      </p:sp>
    </p:spTree>
    <p:extLst>
      <p:ext uri="{BB962C8B-B14F-4D97-AF65-F5344CB8AC3E}">
        <p14:creationId xmlns:p14="http://schemas.microsoft.com/office/powerpoint/2010/main" val="209418249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263</a:t>
            </a:fld>
            <a:endParaRPr lang="en-GB" altLang="x-none">
              <a:latin typeface="Tahoma" charset="0"/>
            </a:endParaRPr>
          </a:p>
        </p:txBody>
      </p:sp>
    </p:spTree>
    <p:extLst>
      <p:ext uri="{BB962C8B-B14F-4D97-AF65-F5344CB8AC3E}">
        <p14:creationId xmlns:p14="http://schemas.microsoft.com/office/powerpoint/2010/main" val="320755871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264</a:t>
            </a:fld>
            <a:endParaRPr lang="en-GB" altLang="x-none">
              <a:latin typeface="Tahoma" charset="0"/>
            </a:endParaRPr>
          </a:p>
        </p:txBody>
      </p:sp>
    </p:spTree>
    <p:extLst>
      <p:ext uri="{BB962C8B-B14F-4D97-AF65-F5344CB8AC3E}">
        <p14:creationId xmlns:p14="http://schemas.microsoft.com/office/powerpoint/2010/main" val="231346126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265</a:t>
            </a:fld>
            <a:endParaRPr lang="en-GB" altLang="x-none">
              <a:latin typeface="Tahoma" charset="0"/>
            </a:endParaRPr>
          </a:p>
        </p:txBody>
      </p:sp>
    </p:spTree>
    <p:extLst>
      <p:ext uri="{BB962C8B-B14F-4D97-AF65-F5344CB8AC3E}">
        <p14:creationId xmlns:p14="http://schemas.microsoft.com/office/powerpoint/2010/main" val="105661677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266</a:t>
            </a:fld>
            <a:endParaRPr lang="en-GB" altLang="x-none">
              <a:latin typeface="Tahoma" charset="0"/>
            </a:endParaRPr>
          </a:p>
        </p:txBody>
      </p:sp>
    </p:spTree>
    <p:extLst>
      <p:ext uri="{BB962C8B-B14F-4D97-AF65-F5344CB8AC3E}">
        <p14:creationId xmlns:p14="http://schemas.microsoft.com/office/powerpoint/2010/main" val="5903641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267</a:t>
            </a:fld>
            <a:endParaRPr lang="en-GB" altLang="x-none">
              <a:latin typeface="Tahoma" charset="0"/>
            </a:endParaRPr>
          </a:p>
        </p:txBody>
      </p:sp>
    </p:spTree>
    <p:extLst>
      <p:ext uri="{BB962C8B-B14F-4D97-AF65-F5344CB8AC3E}">
        <p14:creationId xmlns:p14="http://schemas.microsoft.com/office/powerpoint/2010/main" val="271285481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268</a:t>
            </a:fld>
            <a:endParaRPr lang="en-GB" altLang="x-none">
              <a:latin typeface="Tahoma" charset="0"/>
            </a:endParaRPr>
          </a:p>
        </p:txBody>
      </p:sp>
    </p:spTree>
    <p:extLst>
      <p:ext uri="{BB962C8B-B14F-4D97-AF65-F5344CB8AC3E}">
        <p14:creationId xmlns:p14="http://schemas.microsoft.com/office/powerpoint/2010/main" val="378465264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E7DF0-439D-F861-3D9F-0FA0343E681B}"/>
            </a:ext>
          </a:extLst>
        </p:cNvPr>
        <p:cNvGrpSpPr/>
        <p:nvPr/>
      </p:nvGrpSpPr>
      <p:grpSpPr>
        <a:xfrm>
          <a:off x="0" y="0"/>
          <a:ext cx="0" cy="0"/>
          <a:chOff x="0" y="0"/>
          <a:chExt cx="0" cy="0"/>
        </a:xfrm>
      </p:grpSpPr>
      <p:sp>
        <p:nvSpPr>
          <p:cNvPr id="392193" name="Espace réservé de l'image des diapositives 1">
            <a:extLst>
              <a:ext uri="{FF2B5EF4-FFF2-40B4-BE49-F238E27FC236}">
                <a16:creationId xmlns:a16="http://schemas.microsoft.com/office/drawing/2014/main" id="{0906260B-4975-C8A1-CF9E-545430A16069}"/>
              </a:ext>
            </a:extLst>
          </p:cNvPr>
          <p:cNvSpPr>
            <a:spLocks noGrp="1" noRot="1" noChangeAspect="1" noTextEdit="1"/>
          </p:cNvSpPr>
          <p:nvPr>
            <p:ph type="sldImg"/>
          </p:nvPr>
        </p:nvSpPr>
        <p:spPr>
          <a:ln/>
        </p:spPr>
      </p:sp>
      <p:sp>
        <p:nvSpPr>
          <p:cNvPr id="392194" name="Espace réservé des commentaires 2">
            <a:extLst>
              <a:ext uri="{FF2B5EF4-FFF2-40B4-BE49-F238E27FC236}">
                <a16:creationId xmlns:a16="http://schemas.microsoft.com/office/drawing/2014/main" id="{3A9FD434-52A1-C099-E9C7-83C1E84BFA0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92195" name="Espace réservé du numéro de diapositive 3">
            <a:extLst>
              <a:ext uri="{FF2B5EF4-FFF2-40B4-BE49-F238E27FC236}">
                <a16:creationId xmlns:a16="http://schemas.microsoft.com/office/drawing/2014/main" id="{CAC5C397-EBC7-1E06-733A-6DD356853BC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BC42331-05B2-5646-A9BF-66A15CFCA02F}" type="slidenum">
              <a:rPr lang="en-GB" altLang="x-none">
                <a:latin typeface="Tahoma" charset="0"/>
              </a:rPr>
              <a:pPr>
                <a:spcBef>
                  <a:spcPct val="0"/>
                </a:spcBef>
              </a:pPr>
              <a:t>270</a:t>
            </a:fld>
            <a:endParaRPr lang="en-GB" altLang="x-none">
              <a:latin typeface="Tahoma" charset="0"/>
            </a:endParaRPr>
          </a:p>
        </p:txBody>
      </p:sp>
    </p:spTree>
    <p:extLst>
      <p:ext uri="{BB962C8B-B14F-4D97-AF65-F5344CB8AC3E}">
        <p14:creationId xmlns:p14="http://schemas.microsoft.com/office/powerpoint/2010/main" val="2235966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Espace réservé de l'image des diapositives 1"/>
          <p:cNvSpPr>
            <a:spLocks noGrp="1" noRot="1" noChangeAspect="1" noTextEdit="1"/>
          </p:cNvSpPr>
          <p:nvPr>
            <p:ph type="sldImg"/>
          </p:nvPr>
        </p:nvSpPr>
        <p:spPr>
          <a:ln/>
        </p:spPr>
      </p:sp>
      <p:sp>
        <p:nvSpPr>
          <p:cNvPr id="4710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4710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BC2A4624-210D-244E-9C68-139A918E7450}" type="slidenum">
              <a:rPr lang="en-GB" altLang="x-none">
                <a:latin typeface="Tahoma" charset="0"/>
              </a:rPr>
              <a:pPr>
                <a:spcBef>
                  <a:spcPct val="0"/>
                </a:spcBef>
              </a:pPr>
              <a:t>16</a:t>
            </a:fld>
            <a:endParaRPr lang="en-GB" altLang="x-none">
              <a:latin typeface="Tahoma"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Espace réservé de l'image des diapositives 1"/>
          <p:cNvSpPr>
            <a:spLocks noGrp="1" noRot="1" noChangeAspect="1" noTextEdit="1"/>
          </p:cNvSpPr>
          <p:nvPr>
            <p:ph type="sldImg"/>
          </p:nvPr>
        </p:nvSpPr>
        <p:spPr>
          <a:ln/>
        </p:spPr>
      </p:sp>
      <p:sp>
        <p:nvSpPr>
          <p:cNvPr id="2048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048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953FCD3-E0D9-BC48-8164-0F4FD8348AE2}" type="slidenum">
              <a:rPr lang="en-GB" altLang="x-none">
                <a:latin typeface="Tahoma" charset="0"/>
              </a:rPr>
              <a:pPr>
                <a:spcBef>
                  <a:spcPct val="0"/>
                </a:spcBef>
              </a:pPr>
              <a:t>271</a:t>
            </a:fld>
            <a:endParaRPr lang="en-GB" altLang="x-none">
              <a:latin typeface="Tahoma" charset="0"/>
            </a:endParaRPr>
          </a:p>
        </p:txBody>
      </p:sp>
    </p:spTree>
    <p:extLst>
      <p:ext uri="{BB962C8B-B14F-4D97-AF65-F5344CB8AC3E}">
        <p14:creationId xmlns:p14="http://schemas.microsoft.com/office/powerpoint/2010/main" val="357841231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ce réservé de l'image des diapositives 1">
            <a:extLst>
              <a:ext uri="{FF2B5EF4-FFF2-40B4-BE49-F238E27FC236}">
                <a16:creationId xmlns:a16="http://schemas.microsoft.com/office/drawing/2014/main" id="{BE448B76-B893-034A-AECA-8CAC8DECCC3C}"/>
              </a:ext>
            </a:extLst>
          </p:cNvPr>
          <p:cNvSpPr>
            <a:spLocks noGrp="1" noRot="1" noChangeAspect="1" noChangeArrowheads="1" noTextEdit="1"/>
          </p:cNvSpPr>
          <p:nvPr>
            <p:ph type="sldImg"/>
          </p:nvPr>
        </p:nvSpPr>
        <p:spPr>
          <a:ln/>
        </p:spPr>
      </p:sp>
      <p:sp>
        <p:nvSpPr>
          <p:cNvPr id="30722" name="Espace réservé des commentaires 2">
            <a:extLst>
              <a:ext uri="{FF2B5EF4-FFF2-40B4-BE49-F238E27FC236}">
                <a16:creationId xmlns:a16="http://schemas.microsoft.com/office/drawing/2014/main" id="{74AE11CB-762D-F643-9EAD-2522A03A9DB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30723" name="Espace réservé du numéro de diapositive 3">
            <a:extLst>
              <a:ext uri="{FF2B5EF4-FFF2-40B4-BE49-F238E27FC236}">
                <a16:creationId xmlns:a16="http://schemas.microsoft.com/office/drawing/2014/main" id="{CC9336C3-40E1-8F48-A3C5-7C1F801AADE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223BA6E-E5DC-D142-94B6-1A2525294A27}" type="slidenum">
              <a:rPr lang="en-GB" altLang="fr-FR">
                <a:latin typeface="Tahoma" panose="020B0604030504040204" pitchFamily="34" charset="0"/>
              </a:rPr>
              <a:pPr>
                <a:spcBef>
                  <a:spcPct val="0"/>
                </a:spcBef>
              </a:pPr>
              <a:t>272</a:t>
            </a:fld>
            <a:endParaRPr lang="en-GB" altLang="fr-FR">
              <a:latin typeface="Tahoma" panose="020B0604030504040204" pitchFamily="34" charset="0"/>
            </a:endParaRPr>
          </a:p>
        </p:txBody>
      </p:sp>
    </p:spTree>
    <p:extLst>
      <p:ext uri="{BB962C8B-B14F-4D97-AF65-F5344CB8AC3E}">
        <p14:creationId xmlns:p14="http://schemas.microsoft.com/office/powerpoint/2010/main" val="203868791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ce réservé de l'image des diapositives 1">
            <a:extLst>
              <a:ext uri="{FF2B5EF4-FFF2-40B4-BE49-F238E27FC236}">
                <a16:creationId xmlns:a16="http://schemas.microsoft.com/office/drawing/2014/main" id="{BE448B76-B893-034A-AECA-8CAC8DECCC3C}"/>
              </a:ext>
            </a:extLst>
          </p:cNvPr>
          <p:cNvSpPr>
            <a:spLocks noGrp="1" noRot="1" noChangeAspect="1" noChangeArrowheads="1" noTextEdit="1"/>
          </p:cNvSpPr>
          <p:nvPr>
            <p:ph type="sldImg"/>
          </p:nvPr>
        </p:nvSpPr>
        <p:spPr>
          <a:ln/>
        </p:spPr>
      </p:sp>
      <p:sp>
        <p:nvSpPr>
          <p:cNvPr id="30722" name="Espace réservé des commentaires 2">
            <a:extLst>
              <a:ext uri="{FF2B5EF4-FFF2-40B4-BE49-F238E27FC236}">
                <a16:creationId xmlns:a16="http://schemas.microsoft.com/office/drawing/2014/main" id="{74AE11CB-762D-F643-9EAD-2522A03A9DB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30723" name="Espace réservé du numéro de diapositive 3">
            <a:extLst>
              <a:ext uri="{FF2B5EF4-FFF2-40B4-BE49-F238E27FC236}">
                <a16:creationId xmlns:a16="http://schemas.microsoft.com/office/drawing/2014/main" id="{CC9336C3-40E1-8F48-A3C5-7C1F801AADE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223BA6E-E5DC-D142-94B6-1A2525294A27}" type="slidenum">
              <a:rPr lang="en-GB" altLang="fr-FR">
                <a:latin typeface="Tahoma" panose="020B0604030504040204" pitchFamily="34" charset="0"/>
              </a:rPr>
              <a:pPr>
                <a:spcBef>
                  <a:spcPct val="0"/>
                </a:spcBef>
              </a:pPr>
              <a:t>273</a:t>
            </a:fld>
            <a:endParaRPr lang="en-GB" altLang="fr-FR">
              <a:latin typeface="Tahoma" panose="020B0604030504040204" pitchFamily="34" charset="0"/>
            </a:endParaRPr>
          </a:p>
        </p:txBody>
      </p:sp>
    </p:spTree>
    <p:extLst>
      <p:ext uri="{BB962C8B-B14F-4D97-AF65-F5344CB8AC3E}">
        <p14:creationId xmlns:p14="http://schemas.microsoft.com/office/powerpoint/2010/main" val="207058626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ce réservé de l'image des diapositives 1">
            <a:extLst>
              <a:ext uri="{FF2B5EF4-FFF2-40B4-BE49-F238E27FC236}">
                <a16:creationId xmlns:a16="http://schemas.microsoft.com/office/drawing/2014/main" id="{F3D3D113-0C5A-694B-AA27-56919836A0FB}"/>
              </a:ext>
            </a:extLst>
          </p:cNvPr>
          <p:cNvSpPr>
            <a:spLocks noGrp="1" noRot="1" noChangeAspect="1" noChangeArrowheads="1" noTextEdit="1"/>
          </p:cNvSpPr>
          <p:nvPr>
            <p:ph type="sldImg"/>
          </p:nvPr>
        </p:nvSpPr>
        <p:spPr>
          <a:ln/>
        </p:spPr>
      </p:sp>
      <p:sp>
        <p:nvSpPr>
          <p:cNvPr id="32770" name="Espace réservé des commentaires 2">
            <a:extLst>
              <a:ext uri="{FF2B5EF4-FFF2-40B4-BE49-F238E27FC236}">
                <a16:creationId xmlns:a16="http://schemas.microsoft.com/office/drawing/2014/main" id="{F831CD8F-3DC0-7948-99CC-474431D80C9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32771" name="Espace réservé du numéro de diapositive 3">
            <a:extLst>
              <a:ext uri="{FF2B5EF4-FFF2-40B4-BE49-F238E27FC236}">
                <a16:creationId xmlns:a16="http://schemas.microsoft.com/office/drawing/2014/main" id="{A1701809-FA04-0245-9DBF-1BCCA7D4C1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A18DC66-73E7-AA4C-B164-EFAEA526778F}" type="slidenum">
              <a:rPr lang="en-GB" altLang="fr-FR">
                <a:latin typeface="Tahoma" panose="020B0604030504040204" pitchFamily="34" charset="0"/>
              </a:rPr>
              <a:pPr>
                <a:spcBef>
                  <a:spcPct val="0"/>
                </a:spcBef>
              </a:pPr>
              <a:t>274</a:t>
            </a:fld>
            <a:endParaRPr lang="en-GB" altLang="fr-FR">
              <a:latin typeface="Tahoma" panose="020B0604030504040204" pitchFamily="34" charset="0"/>
            </a:endParaRPr>
          </a:p>
        </p:txBody>
      </p:sp>
    </p:spTree>
    <p:extLst>
      <p:ext uri="{BB962C8B-B14F-4D97-AF65-F5344CB8AC3E}">
        <p14:creationId xmlns:p14="http://schemas.microsoft.com/office/powerpoint/2010/main" val="417125874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e l'image des diapositives 1">
            <a:extLst>
              <a:ext uri="{FF2B5EF4-FFF2-40B4-BE49-F238E27FC236}">
                <a16:creationId xmlns:a16="http://schemas.microsoft.com/office/drawing/2014/main" id="{CB5E1988-B26C-494B-BD74-8AF973058B4A}"/>
              </a:ext>
            </a:extLst>
          </p:cNvPr>
          <p:cNvSpPr>
            <a:spLocks noGrp="1" noRot="1" noChangeAspect="1" noChangeArrowheads="1" noTextEdit="1"/>
          </p:cNvSpPr>
          <p:nvPr>
            <p:ph type="sldImg"/>
          </p:nvPr>
        </p:nvSpPr>
        <p:spPr>
          <a:ln/>
        </p:spPr>
      </p:sp>
      <p:sp>
        <p:nvSpPr>
          <p:cNvPr id="28674" name="Espace réservé des commentaires 2">
            <a:extLst>
              <a:ext uri="{FF2B5EF4-FFF2-40B4-BE49-F238E27FC236}">
                <a16:creationId xmlns:a16="http://schemas.microsoft.com/office/drawing/2014/main" id="{9B537DEE-FE71-7A47-B784-77ED2BE11D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28675" name="Espace réservé du numéro de diapositive 3">
            <a:extLst>
              <a:ext uri="{FF2B5EF4-FFF2-40B4-BE49-F238E27FC236}">
                <a16:creationId xmlns:a16="http://schemas.microsoft.com/office/drawing/2014/main" id="{0BD8E73A-427A-AA4B-AA97-D1987AC844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65408EC-37F0-6745-8713-7CF25316B32B}" type="slidenum">
              <a:rPr lang="en-GB" altLang="fr-FR">
                <a:latin typeface="Tahoma" panose="020B0604030504040204" pitchFamily="34" charset="0"/>
              </a:rPr>
              <a:pPr>
                <a:spcBef>
                  <a:spcPct val="0"/>
                </a:spcBef>
              </a:pPr>
              <a:t>275</a:t>
            </a:fld>
            <a:endParaRPr lang="en-GB" altLang="fr-FR">
              <a:latin typeface="Tahoma" panose="020B0604030504040204" pitchFamily="34" charset="0"/>
            </a:endParaRPr>
          </a:p>
        </p:txBody>
      </p:sp>
    </p:spTree>
    <p:extLst>
      <p:ext uri="{BB962C8B-B14F-4D97-AF65-F5344CB8AC3E}">
        <p14:creationId xmlns:p14="http://schemas.microsoft.com/office/powerpoint/2010/main" val="179813160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Espace réservé de l'image des diapositives 1">
            <a:extLst>
              <a:ext uri="{FF2B5EF4-FFF2-40B4-BE49-F238E27FC236}">
                <a16:creationId xmlns:a16="http://schemas.microsoft.com/office/drawing/2014/main" id="{FE07D068-1F82-8847-A8BC-74B0C4941242}"/>
              </a:ext>
            </a:extLst>
          </p:cNvPr>
          <p:cNvSpPr>
            <a:spLocks noGrp="1" noRot="1" noChangeAspect="1" noChangeArrowheads="1" noTextEdit="1"/>
          </p:cNvSpPr>
          <p:nvPr>
            <p:ph type="sldImg"/>
          </p:nvPr>
        </p:nvSpPr>
        <p:spPr>
          <a:ln/>
        </p:spPr>
      </p:sp>
      <p:sp>
        <p:nvSpPr>
          <p:cNvPr id="34818" name="Espace réservé des commentaires 2">
            <a:extLst>
              <a:ext uri="{FF2B5EF4-FFF2-40B4-BE49-F238E27FC236}">
                <a16:creationId xmlns:a16="http://schemas.microsoft.com/office/drawing/2014/main" id="{63C1AB06-F23A-1044-89CC-54CC25B334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34819" name="Espace réservé du numéro de diapositive 3">
            <a:extLst>
              <a:ext uri="{FF2B5EF4-FFF2-40B4-BE49-F238E27FC236}">
                <a16:creationId xmlns:a16="http://schemas.microsoft.com/office/drawing/2014/main" id="{30991BEE-9FE8-3C43-8B73-F2DF09CD904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05E764B-9C9F-0642-8CE5-C64621B3A1B9}" type="slidenum">
              <a:rPr lang="en-GB" altLang="fr-FR">
                <a:latin typeface="Tahoma" panose="020B0604030504040204" pitchFamily="34" charset="0"/>
              </a:rPr>
              <a:pPr>
                <a:spcBef>
                  <a:spcPct val="0"/>
                </a:spcBef>
              </a:pPr>
              <a:t>276</a:t>
            </a:fld>
            <a:endParaRPr lang="en-GB" altLang="fr-FR">
              <a:latin typeface="Tahoma" panose="020B0604030504040204" pitchFamily="34" charset="0"/>
            </a:endParaRPr>
          </a:p>
        </p:txBody>
      </p:sp>
    </p:spTree>
    <p:extLst>
      <p:ext uri="{BB962C8B-B14F-4D97-AF65-F5344CB8AC3E}">
        <p14:creationId xmlns:p14="http://schemas.microsoft.com/office/powerpoint/2010/main" val="82845030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a:extLst>
              <a:ext uri="{FF2B5EF4-FFF2-40B4-BE49-F238E27FC236}">
                <a16:creationId xmlns:a16="http://schemas.microsoft.com/office/drawing/2014/main" id="{3187C6F9-0E7F-9340-A846-B3F3F106394E}"/>
              </a:ext>
            </a:extLst>
          </p:cNvPr>
          <p:cNvSpPr>
            <a:spLocks noGrp="1" noRot="1" noChangeAspect="1" noChangeArrowheads="1" noTextEdit="1"/>
          </p:cNvSpPr>
          <p:nvPr>
            <p:ph type="sldImg"/>
          </p:nvPr>
        </p:nvSpPr>
        <p:spPr>
          <a:ln/>
        </p:spPr>
      </p:sp>
      <p:sp>
        <p:nvSpPr>
          <p:cNvPr id="36866" name="Espace réservé des commentaires 2">
            <a:extLst>
              <a:ext uri="{FF2B5EF4-FFF2-40B4-BE49-F238E27FC236}">
                <a16:creationId xmlns:a16="http://schemas.microsoft.com/office/drawing/2014/main" id="{2268400C-F3B7-1A4E-B117-D25DCE143B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36867" name="Espace réservé du numéro de diapositive 3">
            <a:extLst>
              <a:ext uri="{FF2B5EF4-FFF2-40B4-BE49-F238E27FC236}">
                <a16:creationId xmlns:a16="http://schemas.microsoft.com/office/drawing/2014/main" id="{1A2E213E-5C79-0A41-A5B0-D67536BE657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B3F5882-0EF7-B342-92D5-19668CFC61C8}" type="slidenum">
              <a:rPr lang="en-GB" altLang="fr-FR">
                <a:latin typeface="Tahoma" panose="020B0604030504040204" pitchFamily="34" charset="0"/>
              </a:rPr>
              <a:pPr>
                <a:spcBef>
                  <a:spcPct val="0"/>
                </a:spcBef>
              </a:pPr>
              <a:t>277</a:t>
            </a:fld>
            <a:endParaRPr lang="en-GB" altLang="fr-FR">
              <a:latin typeface="Tahoma" panose="020B0604030504040204" pitchFamily="34" charset="0"/>
            </a:endParaRPr>
          </a:p>
        </p:txBody>
      </p:sp>
    </p:spTree>
    <p:extLst>
      <p:ext uri="{BB962C8B-B14F-4D97-AF65-F5344CB8AC3E}">
        <p14:creationId xmlns:p14="http://schemas.microsoft.com/office/powerpoint/2010/main" val="386574937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e l'image des diapositives 1">
            <a:extLst>
              <a:ext uri="{FF2B5EF4-FFF2-40B4-BE49-F238E27FC236}">
                <a16:creationId xmlns:a16="http://schemas.microsoft.com/office/drawing/2014/main" id="{CB5E1988-B26C-494B-BD74-8AF973058B4A}"/>
              </a:ext>
            </a:extLst>
          </p:cNvPr>
          <p:cNvSpPr>
            <a:spLocks noGrp="1" noRot="1" noChangeAspect="1" noChangeArrowheads="1" noTextEdit="1"/>
          </p:cNvSpPr>
          <p:nvPr>
            <p:ph type="sldImg"/>
          </p:nvPr>
        </p:nvSpPr>
        <p:spPr>
          <a:ln/>
        </p:spPr>
      </p:sp>
      <p:sp>
        <p:nvSpPr>
          <p:cNvPr id="28674" name="Espace réservé des commentaires 2">
            <a:extLst>
              <a:ext uri="{FF2B5EF4-FFF2-40B4-BE49-F238E27FC236}">
                <a16:creationId xmlns:a16="http://schemas.microsoft.com/office/drawing/2014/main" id="{9B537DEE-FE71-7A47-B784-77ED2BE11D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28675" name="Espace réservé du numéro de diapositive 3">
            <a:extLst>
              <a:ext uri="{FF2B5EF4-FFF2-40B4-BE49-F238E27FC236}">
                <a16:creationId xmlns:a16="http://schemas.microsoft.com/office/drawing/2014/main" id="{0BD8E73A-427A-AA4B-AA97-D1987AC844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65408EC-37F0-6745-8713-7CF25316B32B}" type="slidenum">
              <a:rPr lang="en-GB" altLang="fr-FR">
                <a:latin typeface="Tahoma" panose="020B0604030504040204" pitchFamily="34" charset="0"/>
              </a:rPr>
              <a:pPr>
                <a:spcBef>
                  <a:spcPct val="0"/>
                </a:spcBef>
              </a:pPr>
              <a:t>278</a:t>
            </a:fld>
            <a:endParaRPr lang="en-GB" altLang="fr-FR">
              <a:latin typeface="Tahoma" panose="020B0604030504040204" pitchFamily="34" charset="0"/>
            </a:endParaRPr>
          </a:p>
        </p:txBody>
      </p:sp>
    </p:spTree>
    <p:extLst>
      <p:ext uri="{BB962C8B-B14F-4D97-AF65-F5344CB8AC3E}">
        <p14:creationId xmlns:p14="http://schemas.microsoft.com/office/powerpoint/2010/main" val="357670046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Espace réservé de l'image des diapositives 1">
            <a:extLst>
              <a:ext uri="{FF2B5EF4-FFF2-40B4-BE49-F238E27FC236}">
                <a16:creationId xmlns:a16="http://schemas.microsoft.com/office/drawing/2014/main" id="{F27DC33D-A8C1-E44A-A6ED-C9C5357DB146}"/>
              </a:ext>
            </a:extLst>
          </p:cNvPr>
          <p:cNvSpPr>
            <a:spLocks noGrp="1" noRot="1" noChangeAspect="1" noChangeArrowheads="1" noTextEdit="1"/>
          </p:cNvSpPr>
          <p:nvPr>
            <p:ph type="sldImg"/>
          </p:nvPr>
        </p:nvSpPr>
        <p:spPr>
          <a:ln/>
        </p:spPr>
      </p:sp>
      <p:sp>
        <p:nvSpPr>
          <p:cNvPr id="38914" name="Espace réservé des commentaires 2">
            <a:extLst>
              <a:ext uri="{FF2B5EF4-FFF2-40B4-BE49-F238E27FC236}">
                <a16:creationId xmlns:a16="http://schemas.microsoft.com/office/drawing/2014/main" id="{61D0D243-8EA4-5645-A291-93763F7B85B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38915" name="Espace réservé du numéro de diapositive 3">
            <a:extLst>
              <a:ext uri="{FF2B5EF4-FFF2-40B4-BE49-F238E27FC236}">
                <a16:creationId xmlns:a16="http://schemas.microsoft.com/office/drawing/2014/main" id="{18CEF99B-E2B0-C240-A739-E88F2FE1DAE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92839A8-3A50-614F-8950-F7735A2A7CBA}" type="slidenum">
              <a:rPr lang="en-GB" altLang="fr-FR">
                <a:latin typeface="Tahoma" panose="020B0604030504040204" pitchFamily="34" charset="0"/>
              </a:rPr>
              <a:pPr>
                <a:spcBef>
                  <a:spcPct val="0"/>
                </a:spcBef>
              </a:pPr>
              <a:t>279</a:t>
            </a:fld>
            <a:endParaRPr lang="en-GB" altLang="fr-FR">
              <a:latin typeface="Tahoma" panose="020B0604030504040204" pitchFamily="34" charset="0"/>
            </a:endParaRPr>
          </a:p>
        </p:txBody>
      </p:sp>
    </p:spTree>
    <p:extLst>
      <p:ext uri="{BB962C8B-B14F-4D97-AF65-F5344CB8AC3E}">
        <p14:creationId xmlns:p14="http://schemas.microsoft.com/office/powerpoint/2010/main" val="51237710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Espace réservé de l'image des diapositives 1">
            <a:extLst>
              <a:ext uri="{FF2B5EF4-FFF2-40B4-BE49-F238E27FC236}">
                <a16:creationId xmlns:a16="http://schemas.microsoft.com/office/drawing/2014/main" id="{AA596A97-24E2-1044-B947-248441A2E8C0}"/>
              </a:ext>
            </a:extLst>
          </p:cNvPr>
          <p:cNvSpPr>
            <a:spLocks noGrp="1" noRot="1" noChangeAspect="1" noChangeArrowheads="1" noTextEdit="1"/>
          </p:cNvSpPr>
          <p:nvPr>
            <p:ph type="sldImg"/>
          </p:nvPr>
        </p:nvSpPr>
        <p:spPr>
          <a:ln/>
        </p:spPr>
      </p:sp>
      <p:sp>
        <p:nvSpPr>
          <p:cNvPr id="40962" name="Espace réservé des commentaires 2">
            <a:extLst>
              <a:ext uri="{FF2B5EF4-FFF2-40B4-BE49-F238E27FC236}">
                <a16:creationId xmlns:a16="http://schemas.microsoft.com/office/drawing/2014/main" id="{B1742683-FA94-294A-B0E7-1E007F2C44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40963" name="Espace réservé du numéro de diapositive 3">
            <a:extLst>
              <a:ext uri="{FF2B5EF4-FFF2-40B4-BE49-F238E27FC236}">
                <a16:creationId xmlns:a16="http://schemas.microsoft.com/office/drawing/2014/main" id="{F1D49D16-7FBA-B040-9B6F-10E4EE7F408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13174B4-F29A-9746-A2D4-CB438B93BF6E}" type="slidenum">
              <a:rPr lang="en-GB" altLang="fr-FR">
                <a:latin typeface="Tahoma" panose="020B0604030504040204" pitchFamily="34" charset="0"/>
              </a:rPr>
              <a:pPr>
                <a:spcBef>
                  <a:spcPct val="0"/>
                </a:spcBef>
              </a:pPr>
              <a:t>280</a:t>
            </a:fld>
            <a:endParaRPr lang="en-GB" altLang="fr-FR">
              <a:latin typeface="Tahoma" panose="020B0604030504040204" pitchFamily="34" charset="0"/>
            </a:endParaRPr>
          </a:p>
        </p:txBody>
      </p:sp>
    </p:spTree>
    <p:extLst>
      <p:ext uri="{BB962C8B-B14F-4D97-AF65-F5344CB8AC3E}">
        <p14:creationId xmlns:p14="http://schemas.microsoft.com/office/powerpoint/2010/main" val="236218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Espace réservé de l'image des diapositives 1"/>
          <p:cNvSpPr>
            <a:spLocks noGrp="1" noRot="1" noChangeAspect="1" noTextEdit="1"/>
          </p:cNvSpPr>
          <p:nvPr>
            <p:ph type="sldImg"/>
          </p:nvPr>
        </p:nvSpPr>
        <p:spPr>
          <a:ln/>
        </p:spPr>
      </p:sp>
      <p:sp>
        <p:nvSpPr>
          <p:cNvPr id="4915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4915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8573B05-FFAE-334A-82C3-7DA0E0D58F8E}" type="slidenum">
              <a:rPr lang="en-GB" altLang="x-none">
                <a:latin typeface="Tahoma" charset="0"/>
              </a:rPr>
              <a:pPr>
                <a:spcBef>
                  <a:spcPct val="0"/>
                </a:spcBef>
              </a:pPr>
              <a:t>17</a:t>
            </a:fld>
            <a:endParaRPr lang="en-GB" altLang="x-none">
              <a:latin typeface="Tahoma"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Espace réservé de l'image des diapositives 1">
            <a:extLst>
              <a:ext uri="{FF2B5EF4-FFF2-40B4-BE49-F238E27FC236}">
                <a16:creationId xmlns:a16="http://schemas.microsoft.com/office/drawing/2014/main" id="{75E682A7-B910-3D4A-8B03-91DFE3FD429E}"/>
              </a:ext>
            </a:extLst>
          </p:cNvPr>
          <p:cNvSpPr>
            <a:spLocks noGrp="1" noRot="1" noChangeAspect="1" noChangeArrowheads="1" noTextEdit="1"/>
          </p:cNvSpPr>
          <p:nvPr>
            <p:ph type="sldImg"/>
          </p:nvPr>
        </p:nvSpPr>
        <p:spPr>
          <a:ln/>
        </p:spPr>
      </p:sp>
      <p:sp>
        <p:nvSpPr>
          <p:cNvPr id="43010" name="Espace réservé des commentaires 2">
            <a:extLst>
              <a:ext uri="{FF2B5EF4-FFF2-40B4-BE49-F238E27FC236}">
                <a16:creationId xmlns:a16="http://schemas.microsoft.com/office/drawing/2014/main" id="{E9BD70B4-DA9F-3143-8868-53CAAC9B8F3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43011" name="Espace réservé du numéro de diapositive 3">
            <a:extLst>
              <a:ext uri="{FF2B5EF4-FFF2-40B4-BE49-F238E27FC236}">
                <a16:creationId xmlns:a16="http://schemas.microsoft.com/office/drawing/2014/main" id="{89F116F5-B69E-1042-9792-6E6A74E3E8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F84864D-35B7-514D-B032-549648D93516}" type="slidenum">
              <a:rPr lang="en-GB" altLang="fr-FR">
                <a:latin typeface="Tahoma" panose="020B0604030504040204" pitchFamily="34" charset="0"/>
              </a:rPr>
              <a:pPr>
                <a:spcBef>
                  <a:spcPct val="0"/>
                </a:spcBef>
              </a:pPr>
              <a:t>281</a:t>
            </a:fld>
            <a:endParaRPr lang="en-GB" altLang="fr-FR">
              <a:latin typeface="Tahoma" panose="020B0604030504040204" pitchFamily="34" charset="0"/>
            </a:endParaRPr>
          </a:p>
        </p:txBody>
      </p:sp>
    </p:spTree>
    <p:extLst>
      <p:ext uri="{BB962C8B-B14F-4D97-AF65-F5344CB8AC3E}">
        <p14:creationId xmlns:p14="http://schemas.microsoft.com/office/powerpoint/2010/main" val="386535363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Espace réservé de l'image des diapositives 1">
            <a:extLst>
              <a:ext uri="{FF2B5EF4-FFF2-40B4-BE49-F238E27FC236}">
                <a16:creationId xmlns:a16="http://schemas.microsoft.com/office/drawing/2014/main" id="{75E682A7-B910-3D4A-8B03-91DFE3FD429E}"/>
              </a:ext>
            </a:extLst>
          </p:cNvPr>
          <p:cNvSpPr>
            <a:spLocks noGrp="1" noRot="1" noChangeAspect="1" noChangeArrowheads="1" noTextEdit="1"/>
          </p:cNvSpPr>
          <p:nvPr>
            <p:ph type="sldImg"/>
          </p:nvPr>
        </p:nvSpPr>
        <p:spPr>
          <a:ln/>
        </p:spPr>
      </p:sp>
      <p:sp>
        <p:nvSpPr>
          <p:cNvPr id="43010" name="Espace réservé des commentaires 2">
            <a:extLst>
              <a:ext uri="{FF2B5EF4-FFF2-40B4-BE49-F238E27FC236}">
                <a16:creationId xmlns:a16="http://schemas.microsoft.com/office/drawing/2014/main" id="{E9BD70B4-DA9F-3143-8868-53CAAC9B8F3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43011" name="Espace réservé du numéro de diapositive 3">
            <a:extLst>
              <a:ext uri="{FF2B5EF4-FFF2-40B4-BE49-F238E27FC236}">
                <a16:creationId xmlns:a16="http://schemas.microsoft.com/office/drawing/2014/main" id="{89F116F5-B69E-1042-9792-6E6A74E3E8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F84864D-35B7-514D-B032-549648D93516}" type="slidenum">
              <a:rPr lang="en-GB" altLang="fr-FR">
                <a:latin typeface="Tahoma" panose="020B0604030504040204" pitchFamily="34" charset="0"/>
              </a:rPr>
              <a:pPr>
                <a:spcBef>
                  <a:spcPct val="0"/>
                </a:spcBef>
              </a:pPr>
              <a:t>282</a:t>
            </a:fld>
            <a:endParaRPr lang="en-GB" altLang="fr-FR">
              <a:latin typeface="Tahoma" panose="020B0604030504040204" pitchFamily="34" charset="0"/>
            </a:endParaRPr>
          </a:p>
        </p:txBody>
      </p:sp>
    </p:spTree>
    <p:extLst>
      <p:ext uri="{BB962C8B-B14F-4D97-AF65-F5344CB8AC3E}">
        <p14:creationId xmlns:p14="http://schemas.microsoft.com/office/powerpoint/2010/main" val="128634482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Espace réservé de l'image des diapositives 1">
            <a:extLst>
              <a:ext uri="{FF2B5EF4-FFF2-40B4-BE49-F238E27FC236}">
                <a16:creationId xmlns:a16="http://schemas.microsoft.com/office/drawing/2014/main" id="{75E682A7-B910-3D4A-8B03-91DFE3FD429E}"/>
              </a:ext>
            </a:extLst>
          </p:cNvPr>
          <p:cNvSpPr>
            <a:spLocks noGrp="1" noRot="1" noChangeAspect="1" noChangeArrowheads="1" noTextEdit="1"/>
          </p:cNvSpPr>
          <p:nvPr>
            <p:ph type="sldImg"/>
          </p:nvPr>
        </p:nvSpPr>
        <p:spPr>
          <a:ln/>
        </p:spPr>
      </p:sp>
      <p:sp>
        <p:nvSpPr>
          <p:cNvPr id="43010" name="Espace réservé des commentaires 2">
            <a:extLst>
              <a:ext uri="{FF2B5EF4-FFF2-40B4-BE49-F238E27FC236}">
                <a16:creationId xmlns:a16="http://schemas.microsoft.com/office/drawing/2014/main" id="{E9BD70B4-DA9F-3143-8868-53CAAC9B8F3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43011" name="Espace réservé du numéro de diapositive 3">
            <a:extLst>
              <a:ext uri="{FF2B5EF4-FFF2-40B4-BE49-F238E27FC236}">
                <a16:creationId xmlns:a16="http://schemas.microsoft.com/office/drawing/2014/main" id="{89F116F5-B69E-1042-9792-6E6A74E3E8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F84864D-35B7-514D-B032-549648D93516}" type="slidenum">
              <a:rPr lang="en-GB" altLang="fr-FR">
                <a:latin typeface="Tahoma" panose="020B0604030504040204" pitchFamily="34" charset="0"/>
              </a:rPr>
              <a:pPr>
                <a:spcBef>
                  <a:spcPct val="0"/>
                </a:spcBef>
              </a:pPr>
              <a:t>283</a:t>
            </a:fld>
            <a:endParaRPr lang="en-GB" altLang="fr-FR">
              <a:latin typeface="Tahoma" panose="020B0604030504040204" pitchFamily="34" charset="0"/>
            </a:endParaRPr>
          </a:p>
        </p:txBody>
      </p:sp>
    </p:spTree>
    <p:extLst>
      <p:ext uri="{BB962C8B-B14F-4D97-AF65-F5344CB8AC3E}">
        <p14:creationId xmlns:p14="http://schemas.microsoft.com/office/powerpoint/2010/main" val="135802547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e l'image des diapositives 1">
            <a:extLst>
              <a:ext uri="{FF2B5EF4-FFF2-40B4-BE49-F238E27FC236}">
                <a16:creationId xmlns:a16="http://schemas.microsoft.com/office/drawing/2014/main" id="{CB5E1988-B26C-494B-BD74-8AF973058B4A}"/>
              </a:ext>
            </a:extLst>
          </p:cNvPr>
          <p:cNvSpPr>
            <a:spLocks noGrp="1" noRot="1" noChangeAspect="1" noChangeArrowheads="1" noTextEdit="1"/>
          </p:cNvSpPr>
          <p:nvPr>
            <p:ph type="sldImg"/>
          </p:nvPr>
        </p:nvSpPr>
        <p:spPr>
          <a:ln/>
        </p:spPr>
      </p:sp>
      <p:sp>
        <p:nvSpPr>
          <p:cNvPr id="28674" name="Espace réservé des commentaires 2">
            <a:extLst>
              <a:ext uri="{FF2B5EF4-FFF2-40B4-BE49-F238E27FC236}">
                <a16:creationId xmlns:a16="http://schemas.microsoft.com/office/drawing/2014/main" id="{9B537DEE-FE71-7A47-B784-77ED2BE11D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28675" name="Espace réservé du numéro de diapositive 3">
            <a:extLst>
              <a:ext uri="{FF2B5EF4-FFF2-40B4-BE49-F238E27FC236}">
                <a16:creationId xmlns:a16="http://schemas.microsoft.com/office/drawing/2014/main" id="{0BD8E73A-427A-AA4B-AA97-D1987AC844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65408EC-37F0-6745-8713-7CF25316B32B}" type="slidenum">
              <a:rPr lang="en-GB" altLang="fr-FR">
                <a:latin typeface="Tahoma" panose="020B0604030504040204" pitchFamily="34" charset="0"/>
              </a:rPr>
              <a:pPr>
                <a:spcBef>
                  <a:spcPct val="0"/>
                </a:spcBef>
              </a:pPr>
              <a:t>284</a:t>
            </a:fld>
            <a:endParaRPr lang="en-GB" altLang="fr-FR">
              <a:latin typeface="Tahoma" panose="020B0604030504040204" pitchFamily="34" charset="0"/>
            </a:endParaRPr>
          </a:p>
        </p:txBody>
      </p:sp>
    </p:spTree>
    <p:extLst>
      <p:ext uri="{BB962C8B-B14F-4D97-AF65-F5344CB8AC3E}">
        <p14:creationId xmlns:p14="http://schemas.microsoft.com/office/powerpoint/2010/main" val="332237388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Espace réservé de l'image des diapositives 1">
            <a:extLst>
              <a:ext uri="{FF2B5EF4-FFF2-40B4-BE49-F238E27FC236}">
                <a16:creationId xmlns:a16="http://schemas.microsoft.com/office/drawing/2014/main" id="{75E682A7-B910-3D4A-8B03-91DFE3FD429E}"/>
              </a:ext>
            </a:extLst>
          </p:cNvPr>
          <p:cNvSpPr>
            <a:spLocks noGrp="1" noRot="1" noChangeAspect="1" noChangeArrowheads="1" noTextEdit="1"/>
          </p:cNvSpPr>
          <p:nvPr>
            <p:ph type="sldImg"/>
          </p:nvPr>
        </p:nvSpPr>
        <p:spPr>
          <a:ln/>
        </p:spPr>
      </p:sp>
      <p:sp>
        <p:nvSpPr>
          <p:cNvPr id="43010" name="Espace réservé des commentaires 2">
            <a:extLst>
              <a:ext uri="{FF2B5EF4-FFF2-40B4-BE49-F238E27FC236}">
                <a16:creationId xmlns:a16="http://schemas.microsoft.com/office/drawing/2014/main" id="{E9BD70B4-DA9F-3143-8868-53CAAC9B8F3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43011" name="Espace réservé du numéro de diapositive 3">
            <a:extLst>
              <a:ext uri="{FF2B5EF4-FFF2-40B4-BE49-F238E27FC236}">
                <a16:creationId xmlns:a16="http://schemas.microsoft.com/office/drawing/2014/main" id="{89F116F5-B69E-1042-9792-6E6A74E3E8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F84864D-35B7-514D-B032-549648D93516}" type="slidenum">
              <a:rPr lang="en-GB" altLang="fr-FR">
                <a:latin typeface="Tahoma" panose="020B0604030504040204" pitchFamily="34" charset="0"/>
              </a:rPr>
              <a:pPr>
                <a:spcBef>
                  <a:spcPct val="0"/>
                </a:spcBef>
              </a:pPr>
              <a:t>285</a:t>
            </a:fld>
            <a:endParaRPr lang="en-GB" altLang="fr-FR">
              <a:latin typeface="Tahoma" panose="020B0604030504040204" pitchFamily="34" charset="0"/>
            </a:endParaRPr>
          </a:p>
        </p:txBody>
      </p:sp>
    </p:spTree>
    <p:extLst>
      <p:ext uri="{BB962C8B-B14F-4D97-AF65-F5344CB8AC3E}">
        <p14:creationId xmlns:p14="http://schemas.microsoft.com/office/powerpoint/2010/main" val="254248898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Espace réservé de l'image des diapositives 1">
            <a:extLst>
              <a:ext uri="{FF2B5EF4-FFF2-40B4-BE49-F238E27FC236}">
                <a16:creationId xmlns:a16="http://schemas.microsoft.com/office/drawing/2014/main" id="{75E682A7-B910-3D4A-8B03-91DFE3FD429E}"/>
              </a:ext>
            </a:extLst>
          </p:cNvPr>
          <p:cNvSpPr>
            <a:spLocks noGrp="1" noRot="1" noChangeAspect="1" noChangeArrowheads="1" noTextEdit="1"/>
          </p:cNvSpPr>
          <p:nvPr>
            <p:ph type="sldImg"/>
          </p:nvPr>
        </p:nvSpPr>
        <p:spPr>
          <a:ln/>
        </p:spPr>
      </p:sp>
      <p:sp>
        <p:nvSpPr>
          <p:cNvPr id="43010" name="Espace réservé des commentaires 2">
            <a:extLst>
              <a:ext uri="{FF2B5EF4-FFF2-40B4-BE49-F238E27FC236}">
                <a16:creationId xmlns:a16="http://schemas.microsoft.com/office/drawing/2014/main" id="{E9BD70B4-DA9F-3143-8868-53CAAC9B8F3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43011" name="Espace réservé du numéro de diapositive 3">
            <a:extLst>
              <a:ext uri="{FF2B5EF4-FFF2-40B4-BE49-F238E27FC236}">
                <a16:creationId xmlns:a16="http://schemas.microsoft.com/office/drawing/2014/main" id="{89F116F5-B69E-1042-9792-6E6A74E3E8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F84864D-35B7-514D-B032-549648D93516}" type="slidenum">
              <a:rPr lang="en-GB" altLang="fr-FR">
                <a:latin typeface="Tahoma" panose="020B0604030504040204" pitchFamily="34" charset="0"/>
              </a:rPr>
              <a:pPr>
                <a:spcBef>
                  <a:spcPct val="0"/>
                </a:spcBef>
              </a:pPr>
              <a:t>286</a:t>
            </a:fld>
            <a:endParaRPr lang="en-GB" altLang="fr-FR">
              <a:latin typeface="Tahoma" panose="020B0604030504040204" pitchFamily="34" charset="0"/>
            </a:endParaRPr>
          </a:p>
        </p:txBody>
      </p:sp>
    </p:spTree>
    <p:extLst>
      <p:ext uri="{BB962C8B-B14F-4D97-AF65-F5344CB8AC3E}">
        <p14:creationId xmlns:p14="http://schemas.microsoft.com/office/powerpoint/2010/main" val="371312964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e l'image des diapositives 1">
            <a:extLst>
              <a:ext uri="{FF2B5EF4-FFF2-40B4-BE49-F238E27FC236}">
                <a16:creationId xmlns:a16="http://schemas.microsoft.com/office/drawing/2014/main" id="{CB5E1988-B26C-494B-BD74-8AF973058B4A}"/>
              </a:ext>
            </a:extLst>
          </p:cNvPr>
          <p:cNvSpPr>
            <a:spLocks noGrp="1" noRot="1" noChangeAspect="1" noChangeArrowheads="1" noTextEdit="1"/>
          </p:cNvSpPr>
          <p:nvPr>
            <p:ph type="sldImg"/>
          </p:nvPr>
        </p:nvSpPr>
        <p:spPr>
          <a:ln/>
        </p:spPr>
      </p:sp>
      <p:sp>
        <p:nvSpPr>
          <p:cNvPr id="28674" name="Espace réservé des commentaires 2">
            <a:extLst>
              <a:ext uri="{FF2B5EF4-FFF2-40B4-BE49-F238E27FC236}">
                <a16:creationId xmlns:a16="http://schemas.microsoft.com/office/drawing/2014/main" id="{9B537DEE-FE71-7A47-B784-77ED2BE11D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28675" name="Espace réservé du numéro de diapositive 3">
            <a:extLst>
              <a:ext uri="{FF2B5EF4-FFF2-40B4-BE49-F238E27FC236}">
                <a16:creationId xmlns:a16="http://schemas.microsoft.com/office/drawing/2014/main" id="{0BD8E73A-427A-AA4B-AA97-D1987AC844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65408EC-37F0-6745-8713-7CF25316B32B}" type="slidenum">
              <a:rPr lang="en-GB" altLang="fr-FR">
                <a:latin typeface="Tahoma" panose="020B0604030504040204" pitchFamily="34" charset="0"/>
              </a:rPr>
              <a:pPr>
                <a:spcBef>
                  <a:spcPct val="0"/>
                </a:spcBef>
              </a:pPr>
              <a:t>287</a:t>
            </a:fld>
            <a:endParaRPr lang="en-GB" altLang="fr-FR">
              <a:latin typeface="Tahoma" panose="020B0604030504040204" pitchFamily="34" charset="0"/>
            </a:endParaRPr>
          </a:p>
        </p:txBody>
      </p:sp>
    </p:spTree>
    <p:extLst>
      <p:ext uri="{BB962C8B-B14F-4D97-AF65-F5344CB8AC3E}">
        <p14:creationId xmlns:p14="http://schemas.microsoft.com/office/powerpoint/2010/main" val="290944446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Espace réservé de l'image des diapositives 1">
            <a:extLst>
              <a:ext uri="{FF2B5EF4-FFF2-40B4-BE49-F238E27FC236}">
                <a16:creationId xmlns:a16="http://schemas.microsoft.com/office/drawing/2014/main" id="{DAA84A09-6198-5D48-BA9A-A5C944A7FB95}"/>
              </a:ext>
            </a:extLst>
          </p:cNvPr>
          <p:cNvSpPr>
            <a:spLocks noGrp="1" noRot="1" noChangeAspect="1" noChangeArrowheads="1" noTextEdit="1"/>
          </p:cNvSpPr>
          <p:nvPr>
            <p:ph type="sldImg"/>
          </p:nvPr>
        </p:nvSpPr>
        <p:spPr>
          <a:ln/>
        </p:spPr>
      </p:sp>
      <p:sp>
        <p:nvSpPr>
          <p:cNvPr id="56322" name="Espace réservé des commentaires 2">
            <a:extLst>
              <a:ext uri="{FF2B5EF4-FFF2-40B4-BE49-F238E27FC236}">
                <a16:creationId xmlns:a16="http://schemas.microsoft.com/office/drawing/2014/main" id="{B71417C6-9868-3543-BA53-A3836D38CB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56323" name="Espace réservé du numéro de diapositive 3">
            <a:extLst>
              <a:ext uri="{FF2B5EF4-FFF2-40B4-BE49-F238E27FC236}">
                <a16:creationId xmlns:a16="http://schemas.microsoft.com/office/drawing/2014/main" id="{9A881DF6-8965-7C4B-BE4E-E0FC8154D4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20DE6C7-B84F-0E40-816E-3D08EA399B6C}" type="slidenum">
              <a:rPr lang="en-GB" altLang="fr-FR">
                <a:latin typeface="Tahoma" panose="020B0604030504040204" pitchFamily="34" charset="0"/>
              </a:rPr>
              <a:pPr>
                <a:spcBef>
                  <a:spcPct val="0"/>
                </a:spcBef>
              </a:pPr>
              <a:t>288</a:t>
            </a:fld>
            <a:endParaRPr lang="en-GB" altLang="fr-FR">
              <a:latin typeface="Tahoma" panose="020B0604030504040204" pitchFamily="34" charset="0"/>
            </a:endParaRPr>
          </a:p>
        </p:txBody>
      </p:sp>
    </p:spTree>
    <p:extLst>
      <p:ext uri="{BB962C8B-B14F-4D97-AF65-F5344CB8AC3E}">
        <p14:creationId xmlns:p14="http://schemas.microsoft.com/office/powerpoint/2010/main" val="124000892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Espace réservé de l'image des diapositives 1">
            <a:extLst>
              <a:ext uri="{FF2B5EF4-FFF2-40B4-BE49-F238E27FC236}">
                <a16:creationId xmlns:a16="http://schemas.microsoft.com/office/drawing/2014/main" id="{DAA84A09-6198-5D48-BA9A-A5C944A7FB95}"/>
              </a:ext>
            </a:extLst>
          </p:cNvPr>
          <p:cNvSpPr>
            <a:spLocks noGrp="1" noRot="1" noChangeAspect="1" noChangeArrowheads="1" noTextEdit="1"/>
          </p:cNvSpPr>
          <p:nvPr>
            <p:ph type="sldImg"/>
          </p:nvPr>
        </p:nvSpPr>
        <p:spPr>
          <a:ln/>
        </p:spPr>
      </p:sp>
      <p:sp>
        <p:nvSpPr>
          <p:cNvPr id="56322" name="Espace réservé des commentaires 2">
            <a:extLst>
              <a:ext uri="{FF2B5EF4-FFF2-40B4-BE49-F238E27FC236}">
                <a16:creationId xmlns:a16="http://schemas.microsoft.com/office/drawing/2014/main" id="{B71417C6-9868-3543-BA53-A3836D38CB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56323" name="Espace réservé du numéro de diapositive 3">
            <a:extLst>
              <a:ext uri="{FF2B5EF4-FFF2-40B4-BE49-F238E27FC236}">
                <a16:creationId xmlns:a16="http://schemas.microsoft.com/office/drawing/2014/main" id="{9A881DF6-8965-7C4B-BE4E-E0FC8154D4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20DE6C7-B84F-0E40-816E-3D08EA399B6C}" type="slidenum">
              <a:rPr lang="en-GB" altLang="fr-FR">
                <a:latin typeface="Tahoma" panose="020B0604030504040204" pitchFamily="34" charset="0"/>
              </a:rPr>
              <a:pPr>
                <a:spcBef>
                  <a:spcPct val="0"/>
                </a:spcBef>
              </a:pPr>
              <a:t>289</a:t>
            </a:fld>
            <a:endParaRPr lang="en-GB" altLang="fr-FR">
              <a:latin typeface="Tahoma" panose="020B0604030504040204" pitchFamily="34" charset="0"/>
            </a:endParaRPr>
          </a:p>
        </p:txBody>
      </p:sp>
    </p:spTree>
    <p:extLst>
      <p:ext uri="{BB962C8B-B14F-4D97-AF65-F5344CB8AC3E}">
        <p14:creationId xmlns:p14="http://schemas.microsoft.com/office/powerpoint/2010/main" val="136912130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Espace réservé de l'image des diapositives 1">
            <a:extLst>
              <a:ext uri="{FF2B5EF4-FFF2-40B4-BE49-F238E27FC236}">
                <a16:creationId xmlns:a16="http://schemas.microsoft.com/office/drawing/2014/main" id="{DAA84A09-6198-5D48-BA9A-A5C944A7FB95}"/>
              </a:ext>
            </a:extLst>
          </p:cNvPr>
          <p:cNvSpPr>
            <a:spLocks noGrp="1" noRot="1" noChangeAspect="1" noChangeArrowheads="1" noTextEdit="1"/>
          </p:cNvSpPr>
          <p:nvPr>
            <p:ph type="sldImg"/>
          </p:nvPr>
        </p:nvSpPr>
        <p:spPr>
          <a:ln/>
        </p:spPr>
      </p:sp>
      <p:sp>
        <p:nvSpPr>
          <p:cNvPr id="56322" name="Espace réservé des commentaires 2">
            <a:extLst>
              <a:ext uri="{FF2B5EF4-FFF2-40B4-BE49-F238E27FC236}">
                <a16:creationId xmlns:a16="http://schemas.microsoft.com/office/drawing/2014/main" id="{B71417C6-9868-3543-BA53-A3836D38CB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56323" name="Espace réservé du numéro de diapositive 3">
            <a:extLst>
              <a:ext uri="{FF2B5EF4-FFF2-40B4-BE49-F238E27FC236}">
                <a16:creationId xmlns:a16="http://schemas.microsoft.com/office/drawing/2014/main" id="{9A881DF6-8965-7C4B-BE4E-E0FC8154D4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20DE6C7-B84F-0E40-816E-3D08EA399B6C}" type="slidenum">
              <a:rPr lang="en-GB" altLang="fr-FR">
                <a:latin typeface="Tahoma" panose="020B0604030504040204" pitchFamily="34" charset="0"/>
              </a:rPr>
              <a:pPr>
                <a:spcBef>
                  <a:spcPct val="0"/>
                </a:spcBef>
              </a:pPr>
              <a:t>290</a:t>
            </a:fld>
            <a:endParaRPr lang="en-GB" altLang="fr-FR">
              <a:latin typeface="Tahoma" panose="020B0604030504040204" pitchFamily="34" charset="0"/>
            </a:endParaRPr>
          </a:p>
        </p:txBody>
      </p:sp>
    </p:spTree>
    <p:extLst>
      <p:ext uri="{BB962C8B-B14F-4D97-AF65-F5344CB8AC3E}">
        <p14:creationId xmlns:p14="http://schemas.microsoft.com/office/powerpoint/2010/main" val="3782565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Espace réservé de l'image des diapositives 1"/>
          <p:cNvSpPr>
            <a:spLocks noGrp="1" noRot="1" noChangeAspect="1" noTextEdit="1"/>
          </p:cNvSpPr>
          <p:nvPr>
            <p:ph type="sldImg"/>
          </p:nvPr>
        </p:nvSpPr>
        <p:spPr>
          <a:ln/>
        </p:spPr>
      </p:sp>
      <p:sp>
        <p:nvSpPr>
          <p:cNvPr id="512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512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CA435708-8CD9-B64C-9F3D-CECBF3F2819F}" type="slidenum">
              <a:rPr lang="en-GB" altLang="x-none">
                <a:latin typeface="Tahoma" charset="0"/>
              </a:rPr>
              <a:pPr>
                <a:spcBef>
                  <a:spcPct val="0"/>
                </a:spcBef>
              </a:pPr>
              <a:t>18</a:t>
            </a:fld>
            <a:endParaRPr lang="en-GB" altLang="x-none">
              <a:latin typeface="Tahoma"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Espace réservé de l'image des diapositives 1">
            <a:extLst>
              <a:ext uri="{FF2B5EF4-FFF2-40B4-BE49-F238E27FC236}">
                <a16:creationId xmlns:a16="http://schemas.microsoft.com/office/drawing/2014/main" id="{4D5B625B-489C-FF41-8A40-67FDEF36ACE9}"/>
              </a:ext>
            </a:extLst>
          </p:cNvPr>
          <p:cNvSpPr>
            <a:spLocks noGrp="1" noRot="1" noChangeAspect="1" noChangeArrowheads="1" noTextEdit="1"/>
          </p:cNvSpPr>
          <p:nvPr>
            <p:ph type="sldImg"/>
          </p:nvPr>
        </p:nvSpPr>
        <p:spPr>
          <a:ln/>
        </p:spPr>
      </p:sp>
      <p:sp>
        <p:nvSpPr>
          <p:cNvPr id="60418" name="Espace réservé des commentaires 2">
            <a:extLst>
              <a:ext uri="{FF2B5EF4-FFF2-40B4-BE49-F238E27FC236}">
                <a16:creationId xmlns:a16="http://schemas.microsoft.com/office/drawing/2014/main" id="{B365E3DD-C890-8C4A-931D-3E442A862F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60419" name="Espace réservé du numéro de diapositive 3">
            <a:extLst>
              <a:ext uri="{FF2B5EF4-FFF2-40B4-BE49-F238E27FC236}">
                <a16:creationId xmlns:a16="http://schemas.microsoft.com/office/drawing/2014/main" id="{7237DBB7-B665-B04E-B780-1330598EA9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C7ABDDA-059E-0E48-9888-59E2A273A4F3}" type="slidenum">
              <a:rPr lang="en-GB" altLang="fr-FR">
                <a:latin typeface="Tahoma" panose="020B0604030504040204" pitchFamily="34" charset="0"/>
              </a:rPr>
              <a:pPr>
                <a:spcBef>
                  <a:spcPct val="0"/>
                </a:spcBef>
              </a:pPr>
              <a:t>291</a:t>
            </a:fld>
            <a:endParaRPr lang="en-GB" altLang="fr-FR">
              <a:latin typeface="Tahoma" panose="020B0604030504040204" pitchFamily="34" charset="0"/>
            </a:endParaRPr>
          </a:p>
        </p:txBody>
      </p:sp>
    </p:spTree>
    <p:extLst>
      <p:ext uri="{BB962C8B-B14F-4D97-AF65-F5344CB8AC3E}">
        <p14:creationId xmlns:p14="http://schemas.microsoft.com/office/powerpoint/2010/main" val="132055942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Espace réservé de l'image des diapositives 1">
            <a:extLst>
              <a:ext uri="{FF2B5EF4-FFF2-40B4-BE49-F238E27FC236}">
                <a16:creationId xmlns:a16="http://schemas.microsoft.com/office/drawing/2014/main" id="{4D5B625B-489C-FF41-8A40-67FDEF36ACE9}"/>
              </a:ext>
            </a:extLst>
          </p:cNvPr>
          <p:cNvSpPr>
            <a:spLocks noGrp="1" noRot="1" noChangeAspect="1" noChangeArrowheads="1" noTextEdit="1"/>
          </p:cNvSpPr>
          <p:nvPr>
            <p:ph type="sldImg"/>
          </p:nvPr>
        </p:nvSpPr>
        <p:spPr>
          <a:ln/>
        </p:spPr>
      </p:sp>
      <p:sp>
        <p:nvSpPr>
          <p:cNvPr id="60418" name="Espace réservé des commentaires 2">
            <a:extLst>
              <a:ext uri="{FF2B5EF4-FFF2-40B4-BE49-F238E27FC236}">
                <a16:creationId xmlns:a16="http://schemas.microsoft.com/office/drawing/2014/main" id="{B365E3DD-C890-8C4A-931D-3E442A862F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60419" name="Espace réservé du numéro de diapositive 3">
            <a:extLst>
              <a:ext uri="{FF2B5EF4-FFF2-40B4-BE49-F238E27FC236}">
                <a16:creationId xmlns:a16="http://schemas.microsoft.com/office/drawing/2014/main" id="{7237DBB7-B665-B04E-B780-1330598EA9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C7ABDDA-059E-0E48-9888-59E2A273A4F3}" type="slidenum">
              <a:rPr lang="en-GB" altLang="fr-FR">
                <a:latin typeface="Tahoma" panose="020B0604030504040204" pitchFamily="34" charset="0"/>
              </a:rPr>
              <a:pPr>
                <a:spcBef>
                  <a:spcPct val="0"/>
                </a:spcBef>
              </a:pPr>
              <a:t>292</a:t>
            </a:fld>
            <a:endParaRPr lang="en-GB" altLang="fr-FR">
              <a:latin typeface="Tahoma" panose="020B0604030504040204" pitchFamily="34" charset="0"/>
            </a:endParaRPr>
          </a:p>
        </p:txBody>
      </p:sp>
    </p:spTree>
    <p:extLst>
      <p:ext uri="{BB962C8B-B14F-4D97-AF65-F5344CB8AC3E}">
        <p14:creationId xmlns:p14="http://schemas.microsoft.com/office/powerpoint/2010/main" val="163392581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Espace réservé de l'image des diapositives 1">
            <a:extLst>
              <a:ext uri="{FF2B5EF4-FFF2-40B4-BE49-F238E27FC236}">
                <a16:creationId xmlns:a16="http://schemas.microsoft.com/office/drawing/2014/main" id="{4D5B625B-489C-FF41-8A40-67FDEF36ACE9}"/>
              </a:ext>
            </a:extLst>
          </p:cNvPr>
          <p:cNvSpPr>
            <a:spLocks noGrp="1" noRot="1" noChangeAspect="1" noChangeArrowheads="1" noTextEdit="1"/>
          </p:cNvSpPr>
          <p:nvPr>
            <p:ph type="sldImg"/>
          </p:nvPr>
        </p:nvSpPr>
        <p:spPr>
          <a:ln/>
        </p:spPr>
      </p:sp>
      <p:sp>
        <p:nvSpPr>
          <p:cNvPr id="60418" name="Espace réservé des commentaires 2">
            <a:extLst>
              <a:ext uri="{FF2B5EF4-FFF2-40B4-BE49-F238E27FC236}">
                <a16:creationId xmlns:a16="http://schemas.microsoft.com/office/drawing/2014/main" id="{B365E3DD-C890-8C4A-931D-3E442A862F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60419" name="Espace réservé du numéro de diapositive 3">
            <a:extLst>
              <a:ext uri="{FF2B5EF4-FFF2-40B4-BE49-F238E27FC236}">
                <a16:creationId xmlns:a16="http://schemas.microsoft.com/office/drawing/2014/main" id="{7237DBB7-B665-B04E-B780-1330598EA9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C7ABDDA-059E-0E48-9888-59E2A273A4F3}" type="slidenum">
              <a:rPr lang="en-GB" altLang="fr-FR">
                <a:latin typeface="Tahoma" panose="020B0604030504040204" pitchFamily="34" charset="0"/>
              </a:rPr>
              <a:pPr>
                <a:spcBef>
                  <a:spcPct val="0"/>
                </a:spcBef>
              </a:pPr>
              <a:t>293</a:t>
            </a:fld>
            <a:endParaRPr lang="en-GB" altLang="fr-FR">
              <a:latin typeface="Tahoma" panose="020B0604030504040204" pitchFamily="34" charset="0"/>
            </a:endParaRPr>
          </a:p>
        </p:txBody>
      </p:sp>
    </p:spTree>
    <p:extLst>
      <p:ext uri="{BB962C8B-B14F-4D97-AF65-F5344CB8AC3E}">
        <p14:creationId xmlns:p14="http://schemas.microsoft.com/office/powerpoint/2010/main" val="269866236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Espace réservé de l'image des diapositives 1">
            <a:extLst>
              <a:ext uri="{FF2B5EF4-FFF2-40B4-BE49-F238E27FC236}">
                <a16:creationId xmlns:a16="http://schemas.microsoft.com/office/drawing/2014/main" id="{4D5B625B-489C-FF41-8A40-67FDEF36ACE9}"/>
              </a:ext>
            </a:extLst>
          </p:cNvPr>
          <p:cNvSpPr>
            <a:spLocks noGrp="1" noRot="1" noChangeAspect="1" noChangeArrowheads="1" noTextEdit="1"/>
          </p:cNvSpPr>
          <p:nvPr>
            <p:ph type="sldImg"/>
          </p:nvPr>
        </p:nvSpPr>
        <p:spPr>
          <a:ln/>
        </p:spPr>
      </p:sp>
      <p:sp>
        <p:nvSpPr>
          <p:cNvPr id="60418" name="Espace réservé des commentaires 2">
            <a:extLst>
              <a:ext uri="{FF2B5EF4-FFF2-40B4-BE49-F238E27FC236}">
                <a16:creationId xmlns:a16="http://schemas.microsoft.com/office/drawing/2014/main" id="{B365E3DD-C890-8C4A-931D-3E442A862F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60419" name="Espace réservé du numéro de diapositive 3">
            <a:extLst>
              <a:ext uri="{FF2B5EF4-FFF2-40B4-BE49-F238E27FC236}">
                <a16:creationId xmlns:a16="http://schemas.microsoft.com/office/drawing/2014/main" id="{7237DBB7-B665-B04E-B780-1330598EA9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C7ABDDA-059E-0E48-9888-59E2A273A4F3}" type="slidenum">
              <a:rPr lang="en-GB" altLang="fr-FR">
                <a:latin typeface="Tahoma" panose="020B0604030504040204" pitchFamily="34" charset="0"/>
              </a:rPr>
              <a:pPr>
                <a:spcBef>
                  <a:spcPct val="0"/>
                </a:spcBef>
              </a:pPr>
              <a:t>294</a:t>
            </a:fld>
            <a:endParaRPr lang="en-GB" altLang="fr-FR">
              <a:latin typeface="Tahoma" panose="020B0604030504040204" pitchFamily="34" charset="0"/>
            </a:endParaRPr>
          </a:p>
        </p:txBody>
      </p:sp>
    </p:spTree>
    <p:extLst>
      <p:ext uri="{BB962C8B-B14F-4D97-AF65-F5344CB8AC3E}">
        <p14:creationId xmlns:p14="http://schemas.microsoft.com/office/powerpoint/2010/main" val="179392281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Espace réservé de l'image des diapositives 1">
            <a:extLst>
              <a:ext uri="{FF2B5EF4-FFF2-40B4-BE49-F238E27FC236}">
                <a16:creationId xmlns:a16="http://schemas.microsoft.com/office/drawing/2014/main" id="{4D5B625B-489C-FF41-8A40-67FDEF36ACE9}"/>
              </a:ext>
            </a:extLst>
          </p:cNvPr>
          <p:cNvSpPr>
            <a:spLocks noGrp="1" noRot="1" noChangeAspect="1" noChangeArrowheads="1" noTextEdit="1"/>
          </p:cNvSpPr>
          <p:nvPr>
            <p:ph type="sldImg"/>
          </p:nvPr>
        </p:nvSpPr>
        <p:spPr>
          <a:ln/>
        </p:spPr>
      </p:sp>
      <p:sp>
        <p:nvSpPr>
          <p:cNvPr id="60418" name="Espace réservé des commentaires 2">
            <a:extLst>
              <a:ext uri="{FF2B5EF4-FFF2-40B4-BE49-F238E27FC236}">
                <a16:creationId xmlns:a16="http://schemas.microsoft.com/office/drawing/2014/main" id="{B365E3DD-C890-8C4A-931D-3E442A862F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60419" name="Espace réservé du numéro de diapositive 3">
            <a:extLst>
              <a:ext uri="{FF2B5EF4-FFF2-40B4-BE49-F238E27FC236}">
                <a16:creationId xmlns:a16="http://schemas.microsoft.com/office/drawing/2014/main" id="{7237DBB7-B665-B04E-B780-1330598EA9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C7ABDDA-059E-0E48-9888-59E2A273A4F3}" type="slidenum">
              <a:rPr lang="en-GB" altLang="fr-FR">
                <a:latin typeface="Tahoma" panose="020B0604030504040204" pitchFamily="34" charset="0"/>
              </a:rPr>
              <a:pPr>
                <a:spcBef>
                  <a:spcPct val="0"/>
                </a:spcBef>
              </a:pPr>
              <a:t>295</a:t>
            </a:fld>
            <a:endParaRPr lang="en-GB" altLang="fr-FR">
              <a:latin typeface="Tahoma" panose="020B0604030504040204" pitchFamily="34" charset="0"/>
            </a:endParaRPr>
          </a:p>
        </p:txBody>
      </p:sp>
    </p:spTree>
    <p:extLst>
      <p:ext uri="{BB962C8B-B14F-4D97-AF65-F5344CB8AC3E}">
        <p14:creationId xmlns:p14="http://schemas.microsoft.com/office/powerpoint/2010/main" val="184035781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Espace réservé de l'image des diapositives 1">
            <a:extLst>
              <a:ext uri="{FF2B5EF4-FFF2-40B4-BE49-F238E27FC236}">
                <a16:creationId xmlns:a16="http://schemas.microsoft.com/office/drawing/2014/main" id="{4D5B625B-489C-FF41-8A40-67FDEF36ACE9}"/>
              </a:ext>
            </a:extLst>
          </p:cNvPr>
          <p:cNvSpPr>
            <a:spLocks noGrp="1" noRot="1" noChangeAspect="1" noChangeArrowheads="1" noTextEdit="1"/>
          </p:cNvSpPr>
          <p:nvPr>
            <p:ph type="sldImg"/>
          </p:nvPr>
        </p:nvSpPr>
        <p:spPr>
          <a:ln/>
        </p:spPr>
      </p:sp>
      <p:sp>
        <p:nvSpPr>
          <p:cNvPr id="60418" name="Espace réservé des commentaires 2">
            <a:extLst>
              <a:ext uri="{FF2B5EF4-FFF2-40B4-BE49-F238E27FC236}">
                <a16:creationId xmlns:a16="http://schemas.microsoft.com/office/drawing/2014/main" id="{B365E3DD-C890-8C4A-931D-3E442A862F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60419" name="Espace réservé du numéro de diapositive 3">
            <a:extLst>
              <a:ext uri="{FF2B5EF4-FFF2-40B4-BE49-F238E27FC236}">
                <a16:creationId xmlns:a16="http://schemas.microsoft.com/office/drawing/2014/main" id="{7237DBB7-B665-B04E-B780-1330598EA9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C7ABDDA-059E-0E48-9888-59E2A273A4F3}" type="slidenum">
              <a:rPr lang="en-GB" altLang="fr-FR">
                <a:latin typeface="Tahoma" panose="020B0604030504040204" pitchFamily="34" charset="0"/>
              </a:rPr>
              <a:pPr>
                <a:spcBef>
                  <a:spcPct val="0"/>
                </a:spcBef>
              </a:pPr>
              <a:t>296</a:t>
            </a:fld>
            <a:endParaRPr lang="en-GB" altLang="fr-FR">
              <a:latin typeface="Tahoma" panose="020B0604030504040204" pitchFamily="34" charset="0"/>
            </a:endParaRPr>
          </a:p>
        </p:txBody>
      </p:sp>
    </p:spTree>
    <p:extLst>
      <p:ext uri="{BB962C8B-B14F-4D97-AF65-F5344CB8AC3E}">
        <p14:creationId xmlns:p14="http://schemas.microsoft.com/office/powerpoint/2010/main" val="7648940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Espace réservé de l'image des diapositives 1">
            <a:extLst>
              <a:ext uri="{FF2B5EF4-FFF2-40B4-BE49-F238E27FC236}">
                <a16:creationId xmlns:a16="http://schemas.microsoft.com/office/drawing/2014/main" id="{4D5B625B-489C-FF41-8A40-67FDEF36ACE9}"/>
              </a:ext>
            </a:extLst>
          </p:cNvPr>
          <p:cNvSpPr>
            <a:spLocks noGrp="1" noRot="1" noChangeAspect="1" noChangeArrowheads="1" noTextEdit="1"/>
          </p:cNvSpPr>
          <p:nvPr>
            <p:ph type="sldImg"/>
          </p:nvPr>
        </p:nvSpPr>
        <p:spPr>
          <a:ln/>
        </p:spPr>
      </p:sp>
      <p:sp>
        <p:nvSpPr>
          <p:cNvPr id="60418" name="Espace réservé des commentaires 2">
            <a:extLst>
              <a:ext uri="{FF2B5EF4-FFF2-40B4-BE49-F238E27FC236}">
                <a16:creationId xmlns:a16="http://schemas.microsoft.com/office/drawing/2014/main" id="{B365E3DD-C890-8C4A-931D-3E442A862F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60419" name="Espace réservé du numéro de diapositive 3">
            <a:extLst>
              <a:ext uri="{FF2B5EF4-FFF2-40B4-BE49-F238E27FC236}">
                <a16:creationId xmlns:a16="http://schemas.microsoft.com/office/drawing/2014/main" id="{7237DBB7-B665-B04E-B780-1330598EA9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C7ABDDA-059E-0E48-9888-59E2A273A4F3}" type="slidenum">
              <a:rPr lang="en-GB" altLang="fr-FR">
                <a:latin typeface="Tahoma" panose="020B0604030504040204" pitchFamily="34" charset="0"/>
              </a:rPr>
              <a:pPr>
                <a:spcBef>
                  <a:spcPct val="0"/>
                </a:spcBef>
              </a:pPr>
              <a:t>297</a:t>
            </a:fld>
            <a:endParaRPr lang="en-GB" altLang="fr-FR">
              <a:latin typeface="Tahoma" panose="020B0604030504040204" pitchFamily="34" charset="0"/>
            </a:endParaRPr>
          </a:p>
        </p:txBody>
      </p:sp>
    </p:spTree>
    <p:extLst>
      <p:ext uri="{BB962C8B-B14F-4D97-AF65-F5344CB8AC3E}">
        <p14:creationId xmlns:p14="http://schemas.microsoft.com/office/powerpoint/2010/main" val="407930846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Espace réservé de l'image des diapositives 1">
            <a:extLst>
              <a:ext uri="{FF2B5EF4-FFF2-40B4-BE49-F238E27FC236}">
                <a16:creationId xmlns:a16="http://schemas.microsoft.com/office/drawing/2014/main" id="{4D5B625B-489C-FF41-8A40-67FDEF36ACE9}"/>
              </a:ext>
            </a:extLst>
          </p:cNvPr>
          <p:cNvSpPr>
            <a:spLocks noGrp="1" noRot="1" noChangeAspect="1" noChangeArrowheads="1" noTextEdit="1"/>
          </p:cNvSpPr>
          <p:nvPr>
            <p:ph type="sldImg"/>
          </p:nvPr>
        </p:nvSpPr>
        <p:spPr>
          <a:ln/>
        </p:spPr>
      </p:sp>
      <p:sp>
        <p:nvSpPr>
          <p:cNvPr id="60418" name="Espace réservé des commentaires 2">
            <a:extLst>
              <a:ext uri="{FF2B5EF4-FFF2-40B4-BE49-F238E27FC236}">
                <a16:creationId xmlns:a16="http://schemas.microsoft.com/office/drawing/2014/main" id="{B365E3DD-C890-8C4A-931D-3E442A862F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60419" name="Espace réservé du numéro de diapositive 3">
            <a:extLst>
              <a:ext uri="{FF2B5EF4-FFF2-40B4-BE49-F238E27FC236}">
                <a16:creationId xmlns:a16="http://schemas.microsoft.com/office/drawing/2014/main" id="{7237DBB7-B665-B04E-B780-1330598EA9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C7ABDDA-059E-0E48-9888-59E2A273A4F3}" type="slidenum">
              <a:rPr lang="en-GB" altLang="fr-FR">
                <a:latin typeface="Tahoma" panose="020B0604030504040204" pitchFamily="34" charset="0"/>
              </a:rPr>
              <a:pPr>
                <a:spcBef>
                  <a:spcPct val="0"/>
                </a:spcBef>
              </a:pPr>
              <a:t>298</a:t>
            </a:fld>
            <a:endParaRPr lang="en-GB" altLang="fr-FR">
              <a:latin typeface="Tahoma" panose="020B0604030504040204" pitchFamily="34" charset="0"/>
            </a:endParaRPr>
          </a:p>
        </p:txBody>
      </p:sp>
    </p:spTree>
    <p:extLst>
      <p:ext uri="{BB962C8B-B14F-4D97-AF65-F5344CB8AC3E}">
        <p14:creationId xmlns:p14="http://schemas.microsoft.com/office/powerpoint/2010/main" val="280969282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Espace réservé de l'image des diapositives 1">
            <a:extLst>
              <a:ext uri="{FF2B5EF4-FFF2-40B4-BE49-F238E27FC236}">
                <a16:creationId xmlns:a16="http://schemas.microsoft.com/office/drawing/2014/main" id="{4D5B625B-489C-FF41-8A40-67FDEF36ACE9}"/>
              </a:ext>
            </a:extLst>
          </p:cNvPr>
          <p:cNvSpPr>
            <a:spLocks noGrp="1" noRot="1" noChangeAspect="1" noChangeArrowheads="1" noTextEdit="1"/>
          </p:cNvSpPr>
          <p:nvPr>
            <p:ph type="sldImg"/>
          </p:nvPr>
        </p:nvSpPr>
        <p:spPr>
          <a:ln/>
        </p:spPr>
      </p:sp>
      <p:sp>
        <p:nvSpPr>
          <p:cNvPr id="60418" name="Espace réservé des commentaires 2">
            <a:extLst>
              <a:ext uri="{FF2B5EF4-FFF2-40B4-BE49-F238E27FC236}">
                <a16:creationId xmlns:a16="http://schemas.microsoft.com/office/drawing/2014/main" id="{B365E3DD-C890-8C4A-931D-3E442A862F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60419" name="Espace réservé du numéro de diapositive 3">
            <a:extLst>
              <a:ext uri="{FF2B5EF4-FFF2-40B4-BE49-F238E27FC236}">
                <a16:creationId xmlns:a16="http://schemas.microsoft.com/office/drawing/2014/main" id="{7237DBB7-B665-B04E-B780-1330598EA9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C7ABDDA-059E-0E48-9888-59E2A273A4F3}" type="slidenum">
              <a:rPr lang="en-GB" altLang="fr-FR">
                <a:latin typeface="Tahoma" panose="020B0604030504040204" pitchFamily="34" charset="0"/>
              </a:rPr>
              <a:pPr>
                <a:spcBef>
                  <a:spcPct val="0"/>
                </a:spcBef>
              </a:pPr>
              <a:t>299</a:t>
            </a:fld>
            <a:endParaRPr lang="en-GB" altLang="fr-FR">
              <a:latin typeface="Tahoma" panose="020B0604030504040204" pitchFamily="34" charset="0"/>
            </a:endParaRPr>
          </a:p>
        </p:txBody>
      </p:sp>
    </p:spTree>
    <p:extLst>
      <p:ext uri="{BB962C8B-B14F-4D97-AF65-F5344CB8AC3E}">
        <p14:creationId xmlns:p14="http://schemas.microsoft.com/office/powerpoint/2010/main" val="310122420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Espace réservé de l'image des diapositives 1">
            <a:extLst>
              <a:ext uri="{FF2B5EF4-FFF2-40B4-BE49-F238E27FC236}">
                <a16:creationId xmlns:a16="http://schemas.microsoft.com/office/drawing/2014/main" id="{4D5B625B-489C-FF41-8A40-67FDEF36ACE9}"/>
              </a:ext>
            </a:extLst>
          </p:cNvPr>
          <p:cNvSpPr>
            <a:spLocks noGrp="1" noRot="1" noChangeAspect="1" noChangeArrowheads="1" noTextEdit="1"/>
          </p:cNvSpPr>
          <p:nvPr>
            <p:ph type="sldImg"/>
          </p:nvPr>
        </p:nvSpPr>
        <p:spPr>
          <a:ln/>
        </p:spPr>
      </p:sp>
      <p:sp>
        <p:nvSpPr>
          <p:cNvPr id="60418" name="Espace réservé des commentaires 2">
            <a:extLst>
              <a:ext uri="{FF2B5EF4-FFF2-40B4-BE49-F238E27FC236}">
                <a16:creationId xmlns:a16="http://schemas.microsoft.com/office/drawing/2014/main" id="{B365E3DD-C890-8C4A-931D-3E442A862F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60419" name="Espace réservé du numéro de diapositive 3">
            <a:extLst>
              <a:ext uri="{FF2B5EF4-FFF2-40B4-BE49-F238E27FC236}">
                <a16:creationId xmlns:a16="http://schemas.microsoft.com/office/drawing/2014/main" id="{7237DBB7-B665-B04E-B780-1330598EA9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C7ABDDA-059E-0E48-9888-59E2A273A4F3}" type="slidenum">
              <a:rPr lang="en-GB" altLang="fr-FR">
                <a:latin typeface="Tahoma" panose="020B0604030504040204" pitchFamily="34" charset="0"/>
              </a:rPr>
              <a:pPr>
                <a:spcBef>
                  <a:spcPct val="0"/>
                </a:spcBef>
              </a:pPr>
              <a:t>300</a:t>
            </a:fld>
            <a:endParaRPr lang="en-GB" altLang="fr-FR">
              <a:latin typeface="Tahoma" panose="020B0604030504040204" pitchFamily="34" charset="0"/>
            </a:endParaRPr>
          </a:p>
        </p:txBody>
      </p:sp>
    </p:spTree>
    <p:extLst>
      <p:ext uri="{BB962C8B-B14F-4D97-AF65-F5344CB8AC3E}">
        <p14:creationId xmlns:p14="http://schemas.microsoft.com/office/powerpoint/2010/main" val="1789058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Espace réservé de l'image des diapositives 1"/>
          <p:cNvSpPr>
            <a:spLocks noGrp="1" noRot="1" noChangeAspect="1" noTextEdit="1"/>
          </p:cNvSpPr>
          <p:nvPr>
            <p:ph type="sldImg"/>
          </p:nvPr>
        </p:nvSpPr>
        <p:spPr>
          <a:ln/>
        </p:spPr>
      </p:sp>
      <p:sp>
        <p:nvSpPr>
          <p:cNvPr id="5325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5325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2118007E-5886-2F40-A03C-470055B79E27}" type="slidenum">
              <a:rPr lang="en-GB" altLang="x-none">
                <a:latin typeface="Tahoma" charset="0"/>
              </a:rPr>
              <a:pPr>
                <a:spcBef>
                  <a:spcPct val="0"/>
                </a:spcBef>
              </a:pPr>
              <a:t>19</a:t>
            </a:fld>
            <a:endParaRPr lang="en-GB" altLang="x-none">
              <a:latin typeface="Tahoma"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0873E-11FC-6946-1DF9-299D8D7FA03F}"/>
            </a:ext>
          </a:extLst>
        </p:cNvPr>
        <p:cNvGrpSpPr/>
        <p:nvPr/>
      </p:nvGrpSpPr>
      <p:grpSpPr>
        <a:xfrm>
          <a:off x="0" y="0"/>
          <a:ext cx="0" cy="0"/>
          <a:chOff x="0" y="0"/>
          <a:chExt cx="0" cy="0"/>
        </a:xfrm>
      </p:grpSpPr>
      <p:sp>
        <p:nvSpPr>
          <p:cNvPr id="60417" name="Espace réservé de l'image des diapositives 1">
            <a:extLst>
              <a:ext uri="{FF2B5EF4-FFF2-40B4-BE49-F238E27FC236}">
                <a16:creationId xmlns:a16="http://schemas.microsoft.com/office/drawing/2014/main" id="{85CAE97A-1F1C-5F68-D470-3C5CB71779F5}"/>
              </a:ext>
            </a:extLst>
          </p:cNvPr>
          <p:cNvSpPr>
            <a:spLocks noGrp="1" noRot="1" noChangeAspect="1" noChangeArrowheads="1" noTextEdit="1"/>
          </p:cNvSpPr>
          <p:nvPr>
            <p:ph type="sldImg"/>
          </p:nvPr>
        </p:nvSpPr>
        <p:spPr>
          <a:ln/>
        </p:spPr>
      </p:sp>
      <p:sp>
        <p:nvSpPr>
          <p:cNvPr id="60418" name="Espace réservé des commentaires 2">
            <a:extLst>
              <a:ext uri="{FF2B5EF4-FFF2-40B4-BE49-F238E27FC236}">
                <a16:creationId xmlns:a16="http://schemas.microsoft.com/office/drawing/2014/main" id="{71CE174D-1E14-BED5-B573-BD2EA0BE434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60419" name="Espace réservé du numéro de diapositive 3">
            <a:extLst>
              <a:ext uri="{FF2B5EF4-FFF2-40B4-BE49-F238E27FC236}">
                <a16:creationId xmlns:a16="http://schemas.microsoft.com/office/drawing/2014/main" id="{005FA1F5-5D06-76BA-C869-ABB4CD2A265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C7ABDDA-059E-0E48-9888-59E2A273A4F3}" type="slidenum">
              <a:rPr lang="en-GB" altLang="fr-FR">
                <a:latin typeface="Tahoma" panose="020B0604030504040204" pitchFamily="34" charset="0"/>
              </a:rPr>
              <a:pPr>
                <a:spcBef>
                  <a:spcPct val="0"/>
                </a:spcBef>
              </a:pPr>
              <a:t>301</a:t>
            </a:fld>
            <a:endParaRPr lang="en-GB" altLang="fr-FR">
              <a:latin typeface="Tahoma" panose="020B0604030504040204" pitchFamily="34" charset="0"/>
            </a:endParaRPr>
          </a:p>
        </p:txBody>
      </p:sp>
    </p:spTree>
    <p:extLst>
      <p:ext uri="{BB962C8B-B14F-4D97-AF65-F5344CB8AC3E}">
        <p14:creationId xmlns:p14="http://schemas.microsoft.com/office/powerpoint/2010/main" val="251467024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F0F18-CB2A-8E62-F2ED-AA5722A172D0}"/>
            </a:ext>
          </a:extLst>
        </p:cNvPr>
        <p:cNvGrpSpPr/>
        <p:nvPr/>
      </p:nvGrpSpPr>
      <p:grpSpPr>
        <a:xfrm>
          <a:off x="0" y="0"/>
          <a:ext cx="0" cy="0"/>
          <a:chOff x="0" y="0"/>
          <a:chExt cx="0" cy="0"/>
        </a:xfrm>
      </p:grpSpPr>
      <p:sp>
        <p:nvSpPr>
          <p:cNvPr id="60417" name="Espace réservé de l'image des diapositives 1">
            <a:extLst>
              <a:ext uri="{FF2B5EF4-FFF2-40B4-BE49-F238E27FC236}">
                <a16:creationId xmlns:a16="http://schemas.microsoft.com/office/drawing/2014/main" id="{D52A6307-7EFB-2DA7-3275-242E399115A4}"/>
              </a:ext>
            </a:extLst>
          </p:cNvPr>
          <p:cNvSpPr>
            <a:spLocks noGrp="1" noRot="1" noChangeAspect="1" noChangeArrowheads="1" noTextEdit="1"/>
          </p:cNvSpPr>
          <p:nvPr>
            <p:ph type="sldImg"/>
          </p:nvPr>
        </p:nvSpPr>
        <p:spPr>
          <a:ln/>
        </p:spPr>
      </p:sp>
      <p:sp>
        <p:nvSpPr>
          <p:cNvPr id="60418" name="Espace réservé des commentaires 2">
            <a:extLst>
              <a:ext uri="{FF2B5EF4-FFF2-40B4-BE49-F238E27FC236}">
                <a16:creationId xmlns:a16="http://schemas.microsoft.com/office/drawing/2014/main" id="{6FE6BDC4-4F67-B2E6-E893-9E3DDB019A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60419" name="Espace réservé du numéro de diapositive 3">
            <a:extLst>
              <a:ext uri="{FF2B5EF4-FFF2-40B4-BE49-F238E27FC236}">
                <a16:creationId xmlns:a16="http://schemas.microsoft.com/office/drawing/2014/main" id="{E7EEDDCC-AD7D-6D83-8A13-1CE8E78FEA2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C7ABDDA-059E-0E48-9888-59E2A273A4F3}" type="slidenum">
              <a:rPr lang="en-GB" altLang="fr-FR">
                <a:latin typeface="Tahoma" panose="020B0604030504040204" pitchFamily="34" charset="0"/>
              </a:rPr>
              <a:pPr>
                <a:spcBef>
                  <a:spcPct val="0"/>
                </a:spcBef>
              </a:pPr>
              <a:t>302</a:t>
            </a:fld>
            <a:endParaRPr lang="en-GB" altLang="fr-FR">
              <a:latin typeface="Tahoma" panose="020B0604030504040204" pitchFamily="34" charset="0"/>
            </a:endParaRPr>
          </a:p>
        </p:txBody>
      </p:sp>
    </p:spTree>
    <p:extLst>
      <p:ext uri="{BB962C8B-B14F-4D97-AF65-F5344CB8AC3E}">
        <p14:creationId xmlns:p14="http://schemas.microsoft.com/office/powerpoint/2010/main" val="348333961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6DAFFE4F-4E58-4640-987C-A5978249384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9735C898-5664-8C4C-A7C6-4B67391A4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BB24999-3E96-3146-AA3D-9322ED575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303</a:t>
            </a:fld>
            <a:endParaRPr lang="en-GB" altLang="fr-FR">
              <a:latin typeface="Tahoma" panose="020B0604030504040204" pitchFamily="34" charset="0"/>
            </a:endParaRPr>
          </a:p>
        </p:txBody>
      </p:sp>
    </p:spTree>
    <p:extLst>
      <p:ext uri="{BB962C8B-B14F-4D97-AF65-F5344CB8AC3E}">
        <p14:creationId xmlns:p14="http://schemas.microsoft.com/office/powerpoint/2010/main" val="423583112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6DAFFE4F-4E58-4640-987C-A5978249384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9735C898-5664-8C4C-A7C6-4B67391A4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BB24999-3E96-3146-AA3D-9322ED575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304</a:t>
            </a:fld>
            <a:endParaRPr lang="en-GB" altLang="fr-FR">
              <a:latin typeface="Tahoma" panose="020B0604030504040204" pitchFamily="34" charset="0"/>
            </a:endParaRPr>
          </a:p>
        </p:txBody>
      </p:sp>
    </p:spTree>
    <p:extLst>
      <p:ext uri="{BB962C8B-B14F-4D97-AF65-F5344CB8AC3E}">
        <p14:creationId xmlns:p14="http://schemas.microsoft.com/office/powerpoint/2010/main" val="418621858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6DAFFE4F-4E58-4640-987C-A5978249384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9735C898-5664-8C4C-A7C6-4B67391A4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BB24999-3E96-3146-AA3D-9322ED575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305</a:t>
            </a:fld>
            <a:endParaRPr lang="en-GB" altLang="fr-FR">
              <a:latin typeface="Tahoma" panose="020B0604030504040204" pitchFamily="34" charset="0"/>
            </a:endParaRPr>
          </a:p>
        </p:txBody>
      </p:sp>
    </p:spTree>
    <p:extLst>
      <p:ext uri="{BB962C8B-B14F-4D97-AF65-F5344CB8AC3E}">
        <p14:creationId xmlns:p14="http://schemas.microsoft.com/office/powerpoint/2010/main" val="262081306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6DAFFE4F-4E58-4640-987C-A5978249384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9735C898-5664-8C4C-A7C6-4B67391A4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BB24999-3E96-3146-AA3D-9322ED575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306</a:t>
            </a:fld>
            <a:endParaRPr lang="en-GB" altLang="fr-FR">
              <a:latin typeface="Tahoma" panose="020B0604030504040204" pitchFamily="34" charset="0"/>
            </a:endParaRPr>
          </a:p>
        </p:txBody>
      </p:sp>
    </p:spTree>
    <p:extLst>
      <p:ext uri="{BB962C8B-B14F-4D97-AF65-F5344CB8AC3E}">
        <p14:creationId xmlns:p14="http://schemas.microsoft.com/office/powerpoint/2010/main" val="171567916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6DAFFE4F-4E58-4640-987C-A5978249384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9735C898-5664-8C4C-A7C6-4B67391A4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BB24999-3E96-3146-AA3D-9322ED575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307</a:t>
            </a:fld>
            <a:endParaRPr lang="en-GB" altLang="fr-FR">
              <a:latin typeface="Tahoma" panose="020B0604030504040204" pitchFamily="34" charset="0"/>
            </a:endParaRPr>
          </a:p>
        </p:txBody>
      </p:sp>
    </p:spTree>
    <p:extLst>
      <p:ext uri="{BB962C8B-B14F-4D97-AF65-F5344CB8AC3E}">
        <p14:creationId xmlns:p14="http://schemas.microsoft.com/office/powerpoint/2010/main" val="3332012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6DAFFE4F-4E58-4640-987C-A5978249384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9735C898-5664-8C4C-A7C6-4B67391A4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BB24999-3E96-3146-AA3D-9322ED575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308</a:t>
            </a:fld>
            <a:endParaRPr lang="en-GB" altLang="fr-FR">
              <a:latin typeface="Tahoma" panose="020B0604030504040204" pitchFamily="34" charset="0"/>
            </a:endParaRPr>
          </a:p>
        </p:txBody>
      </p:sp>
    </p:spTree>
    <p:extLst>
      <p:ext uri="{BB962C8B-B14F-4D97-AF65-F5344CB8AC3E}">
        <p14:creationId xmlns:p14="http://schemas.microsoft.com/office/powerpoint/2010/main" val="210365165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6DAFFE4F-4E58-4640-987C-A5978249384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9735C898-5664-8C4C-A7C6-4B67391A4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BB24999-3E96-3146-AA3D-9322ED575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309</a:t>
            </a:fld>
            <a:endParaRPr lang="en-GB" altLang="fr-FR">
              <a:latin typeface="Tahoma" panose="020B0604030504040204" pitchFamily="34" charset="0"/>
            </a:endParaRPr>
          </a:p>
        </p:txBody>
      </p:sp>
    </p:spTree>
    <p:extLst>
      <p:ext uri="{BB962C8B-B14F-4D97-AF65-F5344CB8AC3E}">
        <p14:creationId xmlns:p14="http://schemas.microsoft.com/office/powerpoint/2010/main" val="205385047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6DAFFE4F-4E58-4640-987C-A5978249384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9735C898-5664-8C4C-A7C6-4B67391A4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BB24999-3E96-3146-AA3D-9322ED575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310</a:t>
            </a:fld>
            <a:endParaRPr lang="en-GB" altLang="fr-FR">
              <a:latin typeface="Tahoma" panose="020B0604030504040204" pitchFamily="34" charset="0"/>
            </a:endParaRPr>
          </a:p>
        </p:txBody>
      </p:sp>
    </p:spTree>
    <p:extLst>
      <p:ext uri="{BB962C8B-B14F-4D97-AF65-F5344CB8AC3E}">
        <p14:creationId xmlns:p14="http://schemas.microsoft.com/office/powerpoint/2010/main" val="4242900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Espace réservé de l'image des diapositives 1"/>
          <p:cNvSpPr>
            <a:spLocks noGrp="1" noRot="1" noChangeAspect="1" noTextEdit="1"/>
          </p:cNvSpPr>
          <p:nvPr>
            <p:ph type="sldImg"/>
          </p:nvPr>
        </p:nvSpPr>
        <p:spPr>
          <a:ln/>
        </p:spPr>
      </p:sp>
      <p:sp>
        <p:nvSpPr>
          <p:cNvPr id="1843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843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37CB28C-6212-C742-A16D-BCFC78AE263E}" type="slidenum">
              <a:rPr lang="en-GB" altLang="x-none">
                <a:latin typeface="Tahoma" charset="0"/>
              </a:rPr>
              <a:pPr>
                <a:spcBef>
                  <a:spcPct val="0"/>
                </a:spcBef>
              </a:pPr>
              <a:t>2</a:t>
            </a:fld>
            <a:endParaRPr lang="en-GB" altLang="x-none">
              <a:latin typeface="Tahoma"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Espace réservé de l'image des diapositives 1"/>
          <p:cNvSpPr>
            <a:spLocks noGrp="1" noRot="1" noChangeAspect="1" noTextEdit="1"/>
          </p:cNvSpPr>
          <p:nvPr>
            <p:ph type="sldImg"/>
          </p:nvPr>
        </p:nvSpPr>
        <p:spPr>
          <a:ln/>
        </p:spPr>
      </p:sp>
      <p:sp>
        <p:nvSpPr>
          <p:cNvPr id="5529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5529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B05C670-1C81-0A43-BAEB-0FF085154BAB}" type="slidenum">
              <a:rPr lang="en-GB" altLang="x-none">
                <a:latin typeface="Tahoma" charset="0"/>
              </a:rPr>
              <a:pPr>
                <a:spcBef>
                  <a:spcPct val="0"/>
                </a:spcBef>
              </a:pPr>
              <a:t>20</a:t>
            </a:fld>
            <a:endParaRPr lang="en-GB" altLang="x-none">
              <a:latin typeface="Tahoma"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6DAFFE4F-4E58-4640-987C-A5978249384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9735C898-5664-8C4C-A7C6-4B67391A4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BB24999-3E96-3146-AA3D-9322ED575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311</a:t>
            </a:fld>
            <a:endParaRPr lang="en-GB" altLang="fr-FR">
              <a:latin typeface="Tahoma" panose="020B0604030504040204" pitchFamily="34" charset="0"/>
            </a:endParaRPr>
          </a:p>
        </p:txBody>
      </p:sp>
    </p:spTree>
    <p:extLst>
      <p:ext uri="{BB962C8B-B14F-4D97-AF65-F5344CB8AC3E}">
        <p14:creationId xmlns:p14="http://schemas.microsoft.com/office/powerpoint/2010/main" val="2837923015"/>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6DAFFE4F-4E58-4640-987C-A5978249384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9735C898-5664-8C4C-A7C6-4B67391A4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BB24999-3E96-3146-AA3D-9322ED575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312</a:t>
            </a:fld>
            <a:endParaRPr lang="en-GB" altLang="fr-FR">
              <a:latin typeface="Tahoma" panose="020B0604030504040204" pitchFamily="34" charset="0"/>
            </a:endParaRPr>
          </a:p>
        </p:txBody>
      </p:sp>
    </p:spTree>
    <p:extLst>
      <p:ext uri="{BB962C8B-B14F-4D97-AF65-F5344CB8AC3E}">
        <p14:creationId xmlns:p14="http://schemas.microsoft.com/office/powerpoint/2010/main" val="2154450982"/>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6DAFFE4F-4E58-4640-987C-A5978249384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9735C898-5664-8C4C-A7C6-4B67391A4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BB24999-3E96-3146-AA3D-9322ED575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313</a:t>
            </a:fld>
            <a:endParaRPr lang="en-GB" altLang="fr-FR">
              <a:latin typeface="Tahoma" panose="020B0604030504040204" pitchFamily="34" charset="0"/>
            </a:endParaRPr>
          </a:p>
        </p:txBody>
      </p:sp>
    </p:spTree>
    <p:extLst>
      <p:ext uri="{BB962C8B-B14F-4D97-AF65-F5344CB8AC3E}">
        <p14:creationId xmlns:p14="http://schemas.microsoft.com/office/powerpoint/2010/main" val="192467887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6DAFFE4F-4E58-4640-987C-A5978249384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9735C898-5664-8C4C-A7C6-4B67391A4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BB24999-3E96-3146-AA3D-9322ED575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314</a:t>
            </a:fld>
            <a:endParaRPr lang="en-GB" altLang="fr-FR">
              <a:latin typeface="Tahoma" panose="020B0604030504040204" pitchFamily="34" charset="0"/>
            </a:endParaRPr>
          </a:p>
        </p:txBody>
      </p:sp>
    </p:spTree>
    <p:extLst>
      <p:ext uri="{BB962C8B-B14F-4D97-AF65-F5344CB8AC3E}">
        <p14:creationId xmlns:p14="http://schemas.microsoft.com/office/powerpoint/2010/main" val="3033888625"/>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6DAFFE4F-4E58-4640-987C-A5978249384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9735C898-5664-8C4C-A7C6-4B67391A4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BB24999-3E96-3146-AA3D-9322ED575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315</a:t>
            </a:fld>
            <a:endParaRPr lang="en-GB" altLang="fr-FR">
              <a:latin typeface="Tahoma" panose="020B0604030504040204" pitchFamily="34" charset="0"/>
            </a:endParaRPr>
          </a:p>
        </p:txBody>
      </p:sp>
    </p:spTree>
    <p:extLst>
      <p:ext uri="{BB962C8B-B14F-4D97-AF65-F5344CB8AC3E}">
        <p14:creationId xmlns:p14="http://schemas.microsoft.com/office/powerpoint/2010/main" val="2352183796"/>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6DAFFE4F-4E58-4640-987C-A5978249384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9735C898-5664-8C4C-A7C6-4B67391A4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BB24999-3E96-3146-AA3D-9322ED575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316</a:t>
            </a:fld>
            <a:endParaRPr lang="en-GB" altLang="fr-FR">
              <a:latin typeface="Tahoma" panose="020B0604030504040204" pitchFamily="34" charset="0"/>
            </a:endParaRPr>
          </a:p>
        </p:txBody>
      </p:sp>
    </p:spTree>
    <p:extLst>
      <p:ext uri="{BB962C8B-B14F-4D97-AF65-F5344CB8AC3E}">
        <p14:creationId xmlns:p14="http://schemas.microsoft.com/office/powerpoint/2010/main" val="2419933545"/>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6DAFFE4F-4E58-4640-987C-A5978249384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9735C898-5664-8C4C-A7C6-4B67391A4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BB24999-3E96-3146-AA3D-9322ED575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317</a:t>
            </a:fld>
            <a:endParaRPr lang="en-GB" altLang="fr-FR">
              <a:latin typeface="Tahoma" panose="020B0604030504040204" pitchFamily="34" charset="0"/>
            </a:endParaRPr>
          </a:p>
        </p:txBody>
      </p:sp>
    </p:spTree>
    <p:extLst>
      <p:ext uri="{BB962C8B-B14F-4D97-AF65-F5344CB8AC3E}">
        <p14:creationId xmlns:p14="http://schemas.microsoft.com/office/powerpoint/2010/main" val="182002001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6DAFFE4F-4E58-4640-987C-A5978249384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9735C898-5664-8C4C-A7C6-4B67391A4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BB24999-3E96-3146-AA3D-9322ED575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318</a:t>
            </a:fld>
            <a:endParaRPr lang="en-GB" altLang="fr-FR">
              <a:latin typeface="Tahoma" panose="020B0604030504040204" pitchFamily="34" charset="0"/>
            </a:endParaRPr>
          </a:p>
        </p:txBody>
      </p:sp>
    </p:spTree>
    <p:extLst>
      <p:ext uri="{BB962C8B-B14F-4D97-AF65-F5344CB8AC3E}">
        <p14:creationId xmlns:p14="http://schemas.microsoft.com/office/powerpoint/2010/main" val="293169138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6DAFFE4F-4E58-4640-987C-A5978249384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9735C898-5664-8C4C-A7C6-4B67391A4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BB24999-3E96-3146-AA3D-9322ED575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319</a:t>
            </a:fld>
            <a:endParaRPr lang="en-GB" altLang="fr-FR">
              <a:latin typeface="Tahoma" panose="020B0604030504040204" pitchFamily="34" charset="0"/>
            </a:endParaRPr>
          </a:p>
        </p:txBody>
      </p:sp>
    </p:spTree>
    <p:extLst>
      <p:ext uri="{BB962C8B-B14F-4D97-AF65-F5344CB8AC3E}">
        <p14:creationId xmlns:p14="http://schemas.microsoft.com/office/powerpoint/2010/main" val="4048959922"/>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8B6F4-F518-6010-EE2E-B90F671280C7}"/>
            </a:ext>
          </a:extLst>
        </p:cNvPr>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C759FD8E-5C89-9801-D6AE-0C5282073505}"/>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357DDE8E-F860-A61A-2558-B61A1B74223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9A115770-2ADC-C68D-523D-39ECFA953A7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320</a:t>
            </a:fld>
            <a:endParaRPr lang="en-GB" altLang="fr-FR">
              <a:latin typeface="Tahoma" panose="020B0604030504040204" pitchFamily="34" charset="0"/>
            </a:endParaRPr>
          </a:p>
        </p:txBody>
      </p:sp>
    </p:spTree>
    <p:extLst>
      <p:ext uri="{BB962C8B-B14F-4D97-AF65-F5344CB8AC3E}">
        <p14:creationId xmlns:p14="http://schemas.microsoft.com/office/powerpoint/2010/main" val="242681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Espace réservé de l'image des diapositives 1"/>
          <p:cNvSpPr>
            <a:spLocks noGrp="1" noRot="1" noChangeAspect="1" noTextEdit="1"/>
          </p:cNvSpPr>
          <p:nvPr>
            <p:ph type="sldImg"/>
          </p:nvPr>
        </p:nvSpPr>
        <p:spPr>
          <a:ln/>
        </p:spPr>
      </p:sp>
      <p:sp>
        <p:nvSpPr>
          <p:cNvPr id="5939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5939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3D8EDA9-ADD6-9C4D-AD5B-5BC8C164BB77}" type="slidenum">
              <a:rPr lang="en-GB" altLang="x-none">
                <a:latin typeface="Tahoma" charset="0"/>
              </a:rPr>
              <a:pPr>
                <a:spcBef>
                  <a:spcPct val="0"/>
                </a:spcBef>
              </a:pPr>
              <a:t>21</a:t>
            </a:fld>
            <a:endParaRPr lang="en-GB" altLang="x-none">
              <a:latin typeface="Tahoma"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9F0E7-E688-DCAE-163C-85D0C70D9A01}"/>
            </a:ext>
          </a:extLst>
        </p:cNvPr>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3B57E495-FF5C-ECF3-E54A-28A3D197A06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576CD861-2400-39BB-E1AA-01F577D842B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022AFDB2-E1F4-A1E9-E826-8B73FA3B82A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321</a:t>
            </a:fld>
            <a:endParaRPr lang="en-GB" altLang="fr-FR">
              <a:latin typeface="Tahoma" panose="020B0604030504040204" pitchFamily="34" charset="0"/>
            </a:endParaRPr>
          </a:p>
        </p:txBody>
      </p:sp>
    </p:spTree>
    <p:extLst>
      <p:ext uri="{BB962C8B-B14F-4D97-AF65-F5344CB8AC3E}">
        <p14:creationId xmlns:p14="http://schemas.microsoft.com/office/powerpoint/2010/main" val="79211410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13B93-47B6-9140-6271-B9B8FCACA24E}"/>
            </a:ext>
          </a:extLst>
        </p:cNvPr>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2281CF51-5DC7-7D58-2778-E6EA0CAE9D24}"/>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2CDED8C6-9D6B-F90A-EFEA-7BBE63020D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8D26FFE7-D4C2-690E-AED7-F156D75C66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322</a:t>
            </a:fld>
            <a:endParaRPr lang="en-GB" altLang="fr-FR">
              <a:latin typeface="Tahoma" panose="020B0604030504040204" pitchFamily="34" charset="0"/>
            </a:endParaRPr>
          </a:p>
        </p:txBody>
      </p:sp>
    </p:spTree>
    <p:extLst>
      <p:ext uri="{BB962C8B-B14F-4D97-AF65-F5344CB8AC3E}">
        <p14:creationId xmlns:p14="http://schemas.microsoft.com/office/powerpoint/2010/main" val="718262165"/>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F9C5F-E948-0A1F-BB32-627A0DD07C7D}"/>
            </a:ext>
          </a:extLst>
        </p:cNvPr>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B8ADE789-8A7D-2017-C063-01F06F1E0C29}"/>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46280578-F774-074E-8F37-8B1F693436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8E35273A-6FD9-9137-5CE5-4D1BE49E09E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323</a:t>
            </a:fld>
            <a:endParaRPr lang="en-GB" altLang="fr-FR">
              <a:latin typeface="Tahoma" panose="020B0604030504040204" pitchFamily="34" charset="0"/>
            </a:endParaRPr>
          </a:p>
        </p:txBody>
      </p:sp>
    </p:spTree>
    <p:extLst>
      <p:ext uri="{BB962C8B-B14F-4D97-AF65-F5344CB8AC3E}">
        <p14:creationId xmlns:p14="http://schemas.microsoft.com/office/powerpoint/2010/main" val="3493150622"/>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AD09B-6114-D01D-BE8D-1BFDA2D1E376}"/>
            </a:ext>
          </a:extLst>
        </p:cNvPr>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BC51A133-4D2C-2364-F182-8577E3E1BC1C}"/>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6D94A4FD-3D92-C402-8D6D-FC3F7F8A03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38F08028-9CBA-B90A-2868-B65422833E0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324</a:t>
            </a:fld>
            <a:endParaRPr lang="en-GB" altLang="fr-FR">
              <a:latin typeface="Tahoma" panose="020B0604030504040204" pitchFamily="34" charset="0"/>
            </a:endParaRPr>
          </a:p>
        </p:txBody>
      </p:sp>
    </p:spTree>
    <p:extLst>
      <p:ext uri="{BB962C8B-B14F-4D97-AF65-F5344CB8AC3E}">
        <p14:creationId xmlns:p14="http://schemas.microsoft.com/office/powerpoint/2010/main" val="1875982001"/>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2899B-622D-4032-B5A7-9CD66C35ECC3}"/>
            </a:ext>
          </a:extLst>
        </p:cNvPr>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CD4922E8-A6CE-694C-609C-E1EF35E2992F}"/>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7C4AC434-136D-17BA-5F43-932727F9EE0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1948E177-EBB4-A475-02A1-CD3229C1719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325</a:t>
            </a:fld>
            <a:endParaRPr lang="en-GB" altLang="fr-FR">
              <a:latin typeface="Tahoma" panose="020B0604030504040204" pitchFamily="34" charset="0"/>
            </a:endParaRPr>
          </a:p>
        </p:txBody>
      </p:sp>
    </p:spTree>
    <p:extLst>
      <p:ext uri="{BB962C8B-B14F-4D97-AF65-F5344CB8AC3E}">
        <p14:creationId xmlns:p14="http://schemas.microsoft.com/office/powerpoint/2010/main" val="845239734"/>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DD876-8789-4A52-95AA-27C456D571EA}"/>
            </a:ext>
          </a:extLst>
        </p:cNvPr>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184A9C61-D111-F132-E52A-E2B62A5E1CF2}"/>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27A154C2-FE5C-2C2E-8E56-EFE44C1CB2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B3DEC98F-32D4-C268-C2ED-CA2609899F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326</a:t>
            </a:fld>
            <a:endParaRPr lang="en-GB" altLang="fr-FR">
              <a:latin typeface="Tahoma" panose="020B0604030504040204" pitchFamily="34" charset="0"/>
            </a:endParaRPr>
          </a:p>
        </p:txBody>
      </p:sp>
    </p:spTree>
    <p:extLst>
      <p:ext uri="{BB962C8B-B14F-4D97-AF65-F5344CB8AC3E}">
        <p14:creationId xmlns:p14="http://schemas.microsoft.com/office/powerpoint/2010/main" val="2012679785"/>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7492B-240C-9D1B-0116-8498CC6CCE70}"/>
            </a:ext>
          </a:extLst>
        </p:cNvPr>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902C00F2-47E0-9CE4-8C38-53C7D341FFB2}"/>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D15DECAA-0461-FE3B-B7E3-4579A9DB4D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ECA6473-9381-0DB8-7319-D105124B3C8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327</a:t>
            </a:fld>
            <a:endParaRPr lang="en-GB" altLang="fr-FR">
              <a:latin typeface="Tahoma" panose="020B0604030504040204" pitchFamily="34" charset="0"/>
            </a:endParaRPr>
          </a:p>
        </p:txBody>
      </p:sp>
    </p:spTree>
    <p:extLst>
      <p:ext uri="{BB962C8B-B14F-4D97-AF65-F5344CB8AC3E}">
        <p14:creationId xmlns:p14="http://schemas.microsoft.com/office/powerpoint/2010/main" val="348849193"/>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A7D32-7943-7E7D-8902-B6F8BA4E9789}"/>
            </a:ext>
          </a:extLst>
        </p:cNvPr>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FC513595-74A9-78EB-0FE2-8F0F59F079E7}"/>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F6B05A5E-E9E6-4A32-67DC-1DFAB5A275B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F2877E70-12C1-1368-0C0A-97E46FA13D7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328</a:t>
            </a:fld>
            <a:endParaRPr lang="en-GB" altLang="fr-FR">
              <a:latin typeface="Tahoma" panose="020B0604030504040204" pitchFamily="34" charset="0"/>
            </a:endParaRPr>
          </a:p>
        </p:txBody>
      </p:sp>
    </p:spTree>
    <p:extLst>
      <p:ext uri="{BB962C8B-B14F-4D97-AF65-F5344CB8AC3E}">
        <p14:creationId xmlns:p14="http://schemas.microsoft.com/office/powerpoint/2010/main" val="1638965431"/>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504E1-8AAE-D6E2-97F7-8839D8E7FDCD}"/>
            </a:ext>
          </a:extLst>
        </p:cNvPr>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FB574288-9545-CE17-79E1-9579A83CA090}"/>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B764810E-6CDE-EC63-9A42-441A9C11478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B918E0B6-AE17-B6FE-7D8A-79DEAD0388E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329</a:t>
            </a:fld>
            <a:endParaRPr lang="en-GB" altLang="fr-FR">
              <a:latin typeface="Tahoma" panose="020B0604030504040204" pitchFamily="34" charset="0"/>
            </a:endParaRPr>
          </a:p>
        </p:txBody>
      </p:sp>
    </p:spTree>
    <p:extLst>
      <p:ext uri="{BB962C8B-B14F-4D97-AF65-F5344CB8AC3E}">
        <p14:creationId xmlns:p14="http://schemas.microsoft.com/office/powerpoint/2010/main" val="3600112923"/>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46B37-9C88-50B0-8D1E-0B794E44AAFC}"/>
            </a:ext>
          </a:extLst>
        </p:cNvPr>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010DC0CE-5032-B2F9-AD8D-0DB05069F6B1}"/>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CBCE3EB9-995F-C0BC-2267-D728B3610CC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4220232A-58C3-9C18-1FB9-2FEF336A827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330</a:t>
            </a:fld>
            <a:endParaRPr lang="en-GB" altLang="fr-FR">
              <a:latin typeface="Tahoma" panose="020B0604030504040204" pitchFamily="34" charset="0"/>
            </a:endParaRPr>
          </a:p>
        </p:txBody>
      </p:sp>
    </p:spTree>
    <p:extLst>
      <p:ext uri="{BB962C8B-B14F-4D97-AF65-F5344CB8AC3E}">
        <p14:creationId xmlns:p14="http://schemas.microsoft.com/office/powerpoint/2010/main" val="1899030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Espace réservé de l'image des diapositives 1"/>
          <p:cNvSpPr>
            <a:spLocks noGrp="1" noRot="1" noChangeAspect="1" noTextEdit="1"/>
          </p:cNvSpPr>
          <p:nvPr>
            <p:ph type="sldImg"/>
          </p:nvPr>
        </p:nvSpPr>
        <p:spPr>
          <a:ln/>
        </p:spPr>
      </p:sp>
      <p:sp>
        <p:nvSpPr>
          <p:cNvPr id="6144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6144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2B6F3B2D-AF3A-EA40-8C4C-86E3AA58A203}" type="slidenum">
              <a:rPr lang="en-GB" altLang="x-none">
                <a:latin typeface="Tahoma" charset="0"/>
              </a:rPr>
              <a:pPr>
                <a:spcBef>
                  <a:spcPct val="0"/>
                </a:spcBef>
              </a:pPr>
              <a:t>22</a:t>
            </a:fld>
            <a:endParaRPr lang="en-GB" altLang="x-none">
              <a:latin typeface="Tahoma"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BF6E8-87AB-F377-C5EA-490CD9CD98F7}"/>
            </a:ext>
          </a:extLst>
        </p:cNvPr>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FE3C4A0E-38AA-2091-AFBC-4CD31CDD15A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FC24FF34-6ECE-AD9F-2E6C-82CF077B621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73D0D0C7-0C37-EFC0-DA67-7FE8627CCB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331</a:t>
            </a:fld>
            <a:endParaRPr lang="en-GB" altLang="fr-FR">
              <a:latin typeface="Tahoma" panose="020B0604030504040204" pitchFamily="34" charset="0"/>
            </a:endParaRPr>
          </a:p>
        </p:txBody>
      </p:sp>
    </p:spTree>
    <p:extLst>
      <p:ext uri="{BB962C8B-B14F-4D97-AF65-F5344CB8AC3E}">
        <p14:creationId xmlns:p14="http://schemas.microsoft.com/office/powerpoint/2010/main" val="103836801"/>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D873A-9400-5048-917D-65C1B3B6361E}"/>
            </a:ext>
          </a:extLst>
        </p:cNvPr>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4DA355EF-FE2C-88DC-A6C5-0B402E9A43A9}"/>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B7775418-F273-2E12-AB48-B71A5540D5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A83E60D9-5D75-1A41-AB20-A911543D835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332</a:t>
            </a:fld>
            <a:endParaRPr lang="en-GB" altLang="fr-FR">
              <a:latin typeface="Tahoma" panose="020B0604030504040204" pitchFamily="34" charset="0"/>
            </a:endParaRPr>
          </a:p>
        </p:txBody>
      </p:sp>
    </p:spTree>
    <p:extLst>
      <p:ext uri="{BB962C8B-B14F-4D97-AF65-F5344CB8AC3E}">
        <p14:creationId xmlns:p14="http://schemas.microsoft.com/office/powerpoint/2010/main" val="3664486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Espace réservé de l'image des diapositives 1"/>
          <p:cNvSpPr>
            <a:spLocks noGrp="1" noRot="1" noChangeAspect="1" noTextEdit="1"/>
          </p:cNvSpPr>
          <p:nvPr>
            <p:ph type="sldImg"/>
          </p:nvPr>
        </p:nvSpPr>
        <p:spPr>
          <a:ln/>
        </p:spPr>
      </p:sp>
      <p:sp>
        <p:nvSpPr>
          <p:cNvPr id="6349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6349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B70B50E-8E2E-9540-A60D-C554A54468FD}" type="slidenum">
              <a:rPr lang="en-GB" altLang="x-none">
                <a:latin typeface="Tahoma" charset="0"/>
              </a:rPr>
              <a:pPr>
                <a:spcBef>
                  <a:spcPct val="0"/>
                </a:spcBef>
              </a:pPr>
              <a:t>23</a:t>
            </a:fld>
            <a:endParaRPr lang="en-GB" altLang="x-none">
              <a:latin typeface="Tahoma"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Espace réservé de l'image des diapositives 1"/>
          <p:cNvSpPr>
            <a:spLocks noGrp="1" noRot="1" noChangeAspect="1" noTextEdit="1"/>
          </p:cNvSpPr>
          <p:nvPr>
            <p:ph type="sldImg"/>
          </p:nvPr>
        </p:nvSpPr>
        <p:spPr>
          <a:ln/>
        </p:spPr>
      </p:sp>
      <p:sp>
        <p:nvSpPr>
          <p:cNvPr id="6553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6553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C2C0FCB-14FF-6B48-98C3-B76074C511E9}" type="slidenum">
              <a:rPr lang="en-GB" altLang="x-none">
                <a:latin typeface="Tahoma" charset="0"/>
              </a:rPr>
              <a:pPr>
                <a:spcBef>
                  <a:spcPct val="0"/>
                </a:spcBef>
              </a:pPr>
              <a:t>24</a:t>
            </a:fld>
            <a:endParaRPr lang="en-GB" altLang="x-none">
              <a:latin typeface="Tahoma"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Espace réservé de l'image des diapositives 1"/>
          <p:cNvSpPr>
            <a:spLocks noGrp="1" noRot="1" noChangeAspect="1" noTextEdit="1"/>
          </p:cNvSpPr>
          <p:nvPr>
            <p:ph type="sldImg"/>
          </p:nvPr>
        </p:nvSpPr>
        <p:spPr>
          <a:ln/>
        </p:spPr>
      </p:sp>
      <p:sp>
        <p:nvSpPr>
          <p:cNvPr id="6758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6758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6FBEA51-E964-0041-9A84-0D8482A0F28A}" type="slidenum">
              <a:rPr lang="en-GB" altLang="x-none">
                <a:latin typeface="Tahoma" charset="0"/>
              </a:rPr>
              <a:pPr>
                <a:spcBef>
                  <a:spcPct val="0"/>
                </a:spcBef>
              </a:pPr>
              <a:t>25</a:t>
            </a:fld>
            <a:endParaRPr lang="en-GB" altLang="x-none">
              <a:latin typeface="Tahoma"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Espace réservé de l'image des diapositives 1"/>
          <p:cNvSpPr>
            <a:spLocks noGrp="1" noRot="1" noChangeAspect="1" noTextEdit="1"/>
          </p:cNvSpPr>
          <p:nvPr>
            <p:ph type="sldImg"/>
          </p:nvPr>
        </p:nvSpPr>
        <p:spPr>
          <a:ln/>
        </p:spPr>
      </p:sp>
      <p:sp>
        <p:nvSpPr>
          <p:cNvPr id="6963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6963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9F41F14-D87E-7C49-8EA2-A0035D83D551}" type="slidenum">
              <a:rPr lang="en-GB" altLang="x-none">
                <a:latin typeface="Tahoma" charset="0"/>
              </a:rPr>
              <a:pPr>
                <a:spcBef>
                  <a:spcPct val="0"/>
                </a:spcBef>
              </a:pPr>
              <a:t>26</a:t>
            </a:fld>
            <a:endParaRPr lang="en-GB" altLang="x-none">
              <a:latin typeface="Tahoma"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Espace réservé de l'image des diapositives 1"/>
          <p:cNvSpPr>
            <a:spLocks noGrp="1" noRot="1" noChangeAspect="1" noTextEdit="1"/>
          </p:cNvSpPr>
          <p:nvPr>
            <p:ph type="sldImg"/>
          </p:nvPr>
        </p:nvSpPr>
        <p:spPr>
          <a:ln/>
        </p:spPr>
      </p:sp>
      <p:sp>
        <p:nvSpPr>
          <p:cNvPr id="7168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7168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2FA8670-06B4-5644-A543-5472D8EF5F4F}" type="slidenum">
              <a:rPr lang="en-GB" altLang="x-none">
                <a:latin typeface="Tahoma" charset="0"/>
              </a:rPr>
              <a:pPr>
                <a:spcBef>
                  <a:spcPct val="0"/>
                </a:spcBef>
              </a:pPr>
              <a:t>27</a:t>
            </a:fld>
            <a:endParaRPr lang="en-GB" altLang="x-none">
              <a:latin typeface="Tahoma"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Espace réservé de l'image des diapositives 1"/>
          <p:cNvSpPr>
            <a:spLocks noGrp="1" noRot="1" noChangeAspect="1" noTextEdit="1"/>
          </p:cNvSpPr>
          <p:nvPr>
            <p:ph type="sldImg"/>
          </p:nvPr>
        </p:nvSpPr>
        <p:spPr>
          <a:ln/>
        </p:spPr>
      </p:sp>
      <p:sp>
        <p:nvSpPr>
          <p:cNvPr id="7373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7373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BEC1BB6-B5E0-0041-AC83-B14E2FA4D2C3}" type="slidenum">
              <a:rPr lang="en-GB" altLang="x-none">
                <a:latin typeface="Tahoma" charset="0"/>
              </a:rPr>
              <a:pPr>
                <a:spcBef>
                  <a:spcPct val="0"/>
                </a:spcBef>
              </a:pPr>
              <a:t>28</a:t>
            </a:fld>
            <a:endParaRPr lang="en-GB" altLang="x-none">
              <a:latin typeface="Tahoma"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Espace réservé de l'image des diapositives 1"/>
          <p:cNvSpPr>
            <a:spLocks noGrp="1" noRot="1" noChangeAspect="1" noTextEdit="1"/>
          </p:cNvSpPr>
          <p:nvPr>
            <p:ph type="sldImg"/>
          </p:nvPr>
        </p:nvSpPr>
        <p:spPr>
          <a:ln/>
        </p:spPr>
      </p:sp>
      <p:sp>
        <p:nvSpPr>
          <p:cNvPr id="7577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7577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9EB82DD-4B89-5848-B01B-E8914FCD2DFC}" type="slidenum">
              <a:rPr lang="en-GB" altLang="x-none">
                <a:latin typeface="Tahoma" charset="0"/>
              </a:rPr>
              <a:pPr>
                <a:spcBef>
                  <a:spcPct val="0"/>
                </a:spcBef>
              </a:pPr>
              <a:t>29</a:t>
            </a:fld>
            <a:endParaRPr lang="en-GB" altLang="x-none">
              <a:latin typeface="Tahoma"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Espace réservé de l'image des diapositives 1"/>
          <p:cNvSpPr>
            <a:spLocks noGrp="1" noRot="1" noChangeAspect="1" noTextEdit="1"/>
          </p:cNvSpPr>
          <p:nvPr>
            <p:ph type="sldImg"/>
          </p:nvPr>
        </p:nvSpPr>
        <p:spPr>
          <a:ln/>
        </p:spPr>
      </p:sp>
      <p:sp>
        <p:nvSpPr>
          <p:cNvPr id="2048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048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953FCD3-E0D9-BC48-8164-0F4FD8348AE2}" type="slidenum">
              <a:rPr lang="en-GB" altLang="x-none">
                <a:latin typeface="Tahoma" charset="0"/>
              </a:rPr>
              <a:pPr>
                <a:spcBef>
                  <a:spcPct val="0"/>
                </a:spcBef>
              </a:pPr>
              <a:t>3</a:t>
            </a:fld>
            <a:endParaRPr lang="en-GB" altLang="x-none">
              <a:latin typeface="Tahoma"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Espace réservé de l'image des diapositives 1"/>
          <p:cNvSpPr>
            <a:spLocks noGrp="1" noRot="1" noChangeAspect="1" noTextEdit="1"/>
          </p:cNvSpPr>
          <p:nvPr>
            <p:ph type="sldImg"/>
          </p:nvPr>
        </p:nvSpPr>
        <p:spPr>
          <a:ln/>
        </p:spPr>
      </p:sp>
      <p:sp>
        <p:nvSpPr>
          <p:cNvPr id="9113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9113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02C0C98-AECC-1D45-B883-2770EF6BDA3F}" type="slidenum">
              <a:rPr lang="en-GB" altLang="x-none">
                <a:latin typeface="Tahoma" charset="0"/>
              </a:rPr>
              <a:pPr>
                <a:spcBef>
                  <a:spcPct val="0"/>
                </a:spcBef>
              </a:pPr>
              <a:t>42</a:t>
            </a:fld>
            <a:endParaRPr lang="en-GB" altLang="x-none">
              <a:latin typeface="Tahoma"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Espace réservé de l'image des diapositives 1"/>
          <p:cNvSpPr>
            <a:spLocks noGrp="1" noRot="1" noChangeAspect="1" noTextEdit="1"/>
          </p:cNvSpPr>
          <p:nvPr>
            <p:ph type="sldImg"/>
          </p:nvPr>
        </p:nvSpPr>
        <p:spPr>
          <a:ln/>
        </p:spPr>
      </p:sp>
      <p:sp>
        <p:nvSpPr>
          <p:cNvPr id="9318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9318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DF990A1-81D5-9046-8D71-FE6107AF95CD}" type="slidenum">
              <a:rPr lang="en-GB" altLang="x-none">
                <a:latin typeface="Tahoma" charset="0"/>
              </a:rPr>
              <a:pPr>
                <a:spcBef>
                  <a:spcPct val="0"/>
                </a:spcBef>
              </a:pPr>
              <a:t>43</a:t>
            </a:fld>
            <a:endParaRPr lang="en-GB" altLang="x-none">
              <a:latin typeface="Tahoma"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Espace réservé de l'image des diapositives 1"/>
          <p:cNvSpPr>
            <a:spLocks noGrp="1" noRot="1" noChangeAspect="1" noTextEdit="1"/>
          </p:cNvSpPr>
          <p:nvPr>
            <p:ph type="sldImg"/>
          </p:nvPr>
        </p:nvSpPr>
        <p:spPr>
          <a:ln/>
        </p:spPr>
      </p:sp>
      <p:sp>
        <p:nvSpPr>
          <p:cNvPr id="9728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9728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AF03320-3C3F-B940-B0DC-85101BD31515}" type="slidenum">
              <a:rPr lang="en-GB" altLang="x-none">
                <a:latin typeface="Tahoma" charset="0"/>
              </a:rPr>
              <a:pPr>
                <a:spcBef>
                  <a:spcPct val="0"/>
                </a:spcBef>
              </a:pPr>
              <a:t>44</a:t>
            </a:fld>
            <a:endParaRPr lang="en-GB" altLang="x-none">
              <a:latin typeface="Tahoma"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Espace réservé de l'image des diapositives 1"/>
          <p:cNvSpPr>
            <a:spLocks noGrp="1" noRot="1" noChangeAspect="1" noTextEdit="1"/>
          </p:cNvSpPr>
          <p:nvPr>
            <p:ph type="sldImg"/>
          </p:nvPr>
        </p:nvSpPr>
        <p:spPr>
          <a:ln/>
        </p:spPr>
      </p:sp>
      <p:sp>
        <p:nvSpPr>
          <p:cNvPr id="9933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9933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080B459-11E0-2E47-9F3C-531641C630F5}" type="slidenum">
              <a:rPr lang="en-GB" altLang="x-none">
                <a:latin typeface="Tahoma" charset="0"/>
              </a:rPr>
              <a:pPr>
                <a:spcBef>
                  <a:spcPct val="0"/>
                </a:spcBef>
              </a:pPr>
              <a:t>45</a:t>
            </a:fld>
            <a:endParaRPr lang="en-GB" altLang="x-none">
              <a:latin typeface="Tahoma"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Espace réservé de l'image des diapositives 1"/>
          <p:cNvSpPr>
            <a:spLocks noGrp="1" noRot="1" noChangeAspect="1" noTextEdit="1"/>
          </p:cNvSpPr>
          <p:nvPr>
            <p:ph type="sldImg"/>
          </p:nvPr>
        </p:nvSpPr>
        <p:spPr>
          <a:ln/>
        </p:spPr>
      </p:sp>
      <p:sp>
        <p:nvSpPr>
          <p:cNvPr id="10547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0547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D1D5A11-46D5-5D4E-BEEB-048B7060B237}" type="slidenum">
              <a:rPr lang="en-GB" altLang="x-none">
                <a:latin typeface="Tahoma" charset="0"/>
              </a:rPr>
              <a:pPr>
                <a:spcBef>
                  <a:spcPct val="0"/>
                </a:spcBef>
              </a:pPr>
              <a:t>46</a:t>
            </a:fld>
            <a:endParaRPr lang="en-GB" altLang="x-none">
              <a:latin typeface="Tahoma"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Espace réservé de l'image des diapositives 1"/>
          <p:cNvSpPr>
            <a:spLocks noGrp="1" noRot="1" noChangeAspect="1" noTextEdit="1"/>
          </p:cNvSpPr>
          <p:nvPr>
            <p:ph type="sldImg"/>
          </p:nvPr>
        </p:nvSpPr>
        <p:spPr>
          <a:ln/>
        </p:spPr>
      </p:sp>
      <p:sp>
        <p:nvSpPr>
          <p:cNvPr id="10752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0752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8B37BBE-DF61-BA4B-916D-C43774D77A03}" type="slidenum">
              <a:rPr lang="en-GB" altLang="x-none">
                <a:latin typeface="Tahoma" charset="0"/>
              </a:rPr>
              <a:pPr>
                <a:spcBef>
                  <a:spcPct val="0"/>
                </a:spcBef>
              </a:pPr>
              <a:t>47</a:t>
            </a:fld>
            <a:endParaRPr lang="en-GB" altLang="x-none">
              <a:latin typeface="Tahoma"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Espace réservé de l'image des diapositives 1"/>
          <p:cNvSpPr>
            <a:spLocks noGrp="1" noRot="1" noChangeAspect="1" noTextEdit="1"/>
          </p:cNvSpPr>
          <p:nvPr>
            <p:ph type="sldImg"/>
          </p:nvPr>
        </p:nvSpPr>
        <p:spPr>
          <a:ln/>
        </p:spPr>
      </p:sp>
      <p:sp>
        <p:nvSpPr>
          <p:cNvPr id="10957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0957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36B7769-2027-7541-B0AE-026EAED7FE00}" type="slidenum">
              <a:rPr lang="en-GB" altLang="x-none">
                <a:latin typeface="Tahoma" charset="0"/>
              </a:rPr>
              <a:pPr>
                <a:spcBef>
                  <a:spcPct val="0"/>
                </a:spcBef>
              </a:pPr>
              <a:t>48</a:t>
            </a:fld>
            <a:endParaRPr lang="en-GB" altLang="x-none">
              <a:latin typeface="Tahoma"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Espace réservé de l'image des diapositives 1"/>
          <p:cNvSpPr>
            <a:spLocks noGrp="1" noRot="1" noChangeAspect="1" noTextEdit="1"/>
          </p:cNvSpPr>
          <p:nvPr>
            <p:ph type="sldImg"/>
          </p:nvPr>
        </p:nvSpPr>
        <p:spPr>
          <a:ln/>
        </p:spPr>
      </p:sp>
      <p:sp>
        <p:nvSpPr>
          <p:cNvPr id="11161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1161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33CFD90-D776-C84F-8959-E708571A2024}" type="slidenum">
              <a:rPr lang="en-GB" altLang="x-none">
                <a:latin typeface="Tahoma" charset="0"/>
              </a:rPr>
              <a:pPr>
                <a:spcBef>
                  <a:spcPct val="0"/>
                </a:spcBef>
              </a:pPr>
              <a:t>49</a:t>
            </a:fld>
            <a:endParaRPr lang="en-GB" altLang="x-none">
              <a:latin typeface="Tahoma"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Espace réservé de l'image des diapositives 1"/>
          <p:cNvSpPr>
            <a:spLocks noGrp="1" noRot="1" noChangeAspect="1" noTextEdit="1"/>
          </p:cNvSpPr>
          <p:nvPr>
            <p:ph type="sldImg"/>
          </p:nvPr>
        </p:nvSpPr>
        <p:spPr>
          <a:ln/>
        </p:spPr>
      </p:sp>
      <p:sp>
        <p:nvSpPr>
          <p:cNvPr id="11366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1366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3C164B3-3224-4A4F-AAA2-7B4BE5BB3089}" type="slidenum">
              <a:rPr lang="en-GB" altLang="x-none">
                <a:latin typeface="Tahoma" charset="0"/>
              </a:rPr>
              <a:pPr>
                <a:spcBef>
                  <a:spcPct val="0"/>
                </a:spcBef>
              </a:pPr>
              <a:t>50</a:t>
            </a:fld>
            <a:endParaRPr lang="en-GB" altLang="x-none">
              <a:latin typeface="Tahoma"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Espace réservé de l'image des diapositives 1"/>
          <p:cNvSpPr>
            <a:spLocks noGrp="1" noRot="1" noChangeAspect="1" noTextEdit="1"/>
          </p:cNvSpPr>
          <p:nvPr>
            <p:ph type="sldImg"/>
          </p:nvPr>
        </p:nvSpPr>
        <p:spPr>
          <a:ln/>
        </p:spPr>
      </p:sp>
      <p:sp>
        <p:nvSpPr>
          <p:cNvPr id="11571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1571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BB1C0AF-601B-084E-A1A2-50FB805E51F7}" type="slidenum">
              <a:rPr lang="en-GB" altLang="x-none">
                <a:latin typeface="Tahoma" charset="0"/>
              </a:rPr>
              <a:pPr>
                <a:spcBef>
                  <a:spcPct val="0"/>
                </a:spcBef>
              </a:pPr>
              <a:t>51</a:t>
            </a:fld>
            <a:endParaRPr lang="en-GB" altLang="x-none">
              <a:latin typeface="Tahoma"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Espace réservé de l'image des diapositives 1"/>
          <p:cNvSpPr>
            <a:spLocks noGrp="1" noRot="1" noChangeAspect="1" noTextEdit="1"/>
          </p:cNvSpPr>
          <p:nvPr>
            <p:ph type="sldImg"/>
          </p:nvPr>
        </p:nvSpPr>
        <p:spPr>
          <a:ln/>
        </p:spPr>
      </p:sp>
      <p:sp>
        <p:nvSpPr>
          <p:cNvPr id="2048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x-none" altLang="x-none">
              <a:ea typeface="ＭＳ Ｐゴシック" charset="-128"/>
            </a:endParaRPr>
          </a:p>
        </p:txBody>
      </p:sp>
      <p:sp>
        <p:nvSpPr>
          <p:cNvPr id="2048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953FCD3-E0D9-BC48-8164-0F4FD8348AE2}" type="slidenum">
              <a:rPr lang="en-GB" altLang="x-none">
                <a:latin typeface="Tahoma" charset="0"/>
              </a:rPr>
              <a:pPr>
                <a:spcBef>
                  <a:spcPct val="0"/>
                </a:spcBef>
              </a:pPr>
              <a:t>4</a:t>
            </a:fld>
            <a:endParaRPr lang="en-GB" altLang="x-none">
              <a:latin typeface="Tahoma" charset="0"/>
            </a:endParaRPr>
          </a:p>
        </p:txBody>
      </p:sp>
    </p:spTree>
    <p:extLst>
      <p:ext uri="{BB962C8B-B14F-4D97-AF65-F5344CB8AC3E}">
        <p14:creationId xmlns:p14="http://schemas.microsoft.com/office/powerpoint/2010/main" val="28916783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Espace réservé de l'image des diapositives 1"/>
          <p:cNvSpPr>
            <a:spLocks noGrp="1" noRot="1" noChangeAspect="1" noTextEdit="1"/>
          </p:cNvSpPr>
          <p:nvPr>
            <p:ph type="sldImg"/>
          </p:nvPr>
        </p:nvSpPr>
        <p:spPr>
          <a:ln/>
        </p:spPr>
      </p:sp>
      <p:sp>
        <p:nvSpPr>
          <p:cNvPr id="11878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1878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13FC5C5-9EF5-EF49-AC8A-9F47CCECB137}" type="slidenum">
              <a:rPr lang="en-GB" altLang="x-none">
                <a:latin typeface="Tahoma" charset="0"/>
              </a:rPr>
              <a:pPr>
                <a:spcBef>
                  <a:spcPct val="0"/>
                </a:spcBef>
              </a:pPr>
              <a:t>52</a:t>
            </a:fld>
            <a:endParaRPr lang="en-GB" altLang="x-none">
              <a:latin typeface="Tahoma"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Espace réservé de l'image des diapositives 1"/>
          <p:cNvSpPr>
            <a:spLocks noGrp="1" noRot="1" noChangeAspect="1" noTextEdit="1"/>
          </p:cNvSpPr>
          <p:nvPr>
            <p:ph type="sldImg"/>
          </p:nvPr>
        </p:nvSpPr>
        <p:spPr>
          <a:ln/>
        </p:spPr>
      </p:sp>
      <p:sp>
        <p:nvSpPr>
          <p:cNvPr id="12083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2083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5B98D91-EFD5-E64E-8C4A-66BEA4F7CAAB}" type="slidenum">
              <a:rPr lang="en-GB" altLang="x-none">
                <a:latin typeface="Tahoma" charset="0"/>
              </a:rPr>
              <a:pPr>
                <a:spcBef>
                  <a:spcPct val="0"/>
                </a:spcBef>
              </a:pPr>
              <a:t>53</a:t>
            </a:fld>
            <a:endParaRPr lang="en-GB" altLang="x-none">
              <a:latin typeface="Tahoma"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Espace réservé de l'image des diapositives 1"/>
          <p:cNvSpPr>
            <a:spLocks noGrp="1" noRot="1" noChangeAspect="1" noTextEdit="1"/>
          </p:cNvSpPr>
          <p:nvPr>
            <p:ph type="sldImg"/>
          </p:nvPr>
        </p:nvSpPr>
        <p:spPr>
          <a:ln/>
        </p:spPr>
      </p:sp>
      <p:sp>
        <p:nvSpPr>
          <p:cNvPr id="12288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2288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50201125-B723-3B45-88DA-0915788DE574}" type="slidenum">
              <a:rPr lang="en-GB" altLang="x-none">
                <a:latin typeface="Tahoma" charset="0"/>
              </a:rPr>
              <a:pPr>
                <a:spcBef>
                  <a:spcPct val="0"/>
                </a:spcBef>
              </a:pPr>
              <a:t>54</a:t>
            </a:fld>
            <a:endParaRPr lang="en-GB" altLang="x-none">
              <a:latin typeface="Tahoma"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Espace réservé de l'image des diapositives 1"/>
          <p:cNvSpPr>
            <a:spLocks noGrp="1" noRot="1" noChangeAspect="1" noTextEdit="1"/>
          </p:cNvSpPr>
          <p:nvPr>
            <p:ph type="sldImg"/>
          </p:nvPr>
        </p:nvSpPr>
        <p:spPr>
          <a:ln/>
        </p:spPr>
      </p:sp>
      <p:sp>
        <p:nvSpPr>
          <p:cNvPr id="12493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2493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F87EF48-EFA3-4144-BAA3-EA2D3CD59F50}" type="slidenum">
              <a:rPr lang="en-GB" altLang="x-none">
                <a:latin typeface="Tahoma" charset="0"/>
              </a:rPr>
              <a:pPr>
                <a:spcBef>
                  <a:spcPct val="0"/>
                </a:spcBef>
              </a:pPr>
              <a:t>55</a:t>
            </a:fld>
            <a:endParaRPr lang="en-GB" altLang="x-none">
              <a:latin typeface="Tahoma"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Espace réservé de l'image des diapositives 1"/>
          <p:cNvSpPr>
            <a:spLocks noGrp="1" noRot="1" noChangeAspect="1" noTextEdit="1"/>
          </p:cNvSpPr>
          <p:nvPr>
            <p:ph type="sldImg"/>
          </p:nvPr>
        </p:nvSpPr>
        <p:spPr>
          <a:ln/>
        </p:spPr>
      </p:sp>
      <p:sp>
        <p:nvSpPr>
          <p:cNvPr id="12697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2697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5F0FD98B-C7A6-CC4A-B86D-BA14609578C2}" type="slidenum">
              <a:rPr lang="en-GB" altLang="x-none">
                <a:latin typeface="Tahoma" charset="0"/>
              </a:rPr>
              <a:pPr>
                <a:spcBef>
                  <a:spcPct val="0"/>
                </a:spcBef>
              </a:pPr>
              <a:t>56</a:t>
            </a:fld>
            <a:endParaRPr lang="en-GB" altLang="x-none">
              <a:latin typeface="Tahoma"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Espace réservé de l'image des diapositives 1"/>
          <p:cNvSpPr>
            <a:spLocks noGrp="1" noRot="1" noChangeAspect="1" noTextEdit="1"/>
          </p:cNvSpPr>
          <p:nvPr>
            <p:ph type="sldImg"/>
          </p:nvPr>
        </p:nvSpPr>
        <p:spPr>
          <a:ln/>
        </p:spPr>
      </p:sp>
      <p:sp>
        <p:nvSpPr>
          <p:cNvPr id="12902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2902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8BAB914-215F-8F41-8E5B-C8DCCF3DBBF4}" type="slidenum">
              <a:rPr lang="en-GB" altLang="x-none">
                <a:latin typeface="Tahoma" charset="0"/>
              </a:rPr>
              <a:pPr>
                <a:spcBef>
                  <a:spcPct val="0"/>
                </a:spcBef>
              </a:pPr>
              <a:t>57</a:t>
            </a:fld>
            <a:endParaRPr lang="en-GB" altLang="x-none">
              <a:latin typeface="Tahoma"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Espace réservé de l'image des diapositives 1"/>
          <p:cNvSpPr>
            <a:spLocks noGrp="1" noRot="1" noChangeAspect="1" noTextEdit="1"/>
          </p:cNvSpPr>
          <p:nvPr>
            <p:ph type="sldImg"/>
          </p:nvPr>
        </p:nvSpPr>
        <p:spPr>
          <a:ln/>
        </p:spPr>
      </p:sp>
      <p:sp>
        <p:nvSpPr>
          <p:cNvPr id="13107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3107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282A20DE-915E-0749-8BC1-22D5548B9C0F}" type="slidenum">
              <a:rPr lang="en-GB" altLang="x-none">
                <a:latin typeface="Tahoma" charset="0"/>
              </a:rPr>
              <a:pPr>
                <a:spcBef>
                  <a:spcPct val="0"/>
                </a:spcBef>
              </a:pPr>
              <a:t>58</a:t>
            </a:fld>
            <a:endParaRPr lang="en-GB" altLang="x-none">
              <a:latin typeface="Tahoma"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Espace réservé de l'image des diapositives 1"/>
          <p:cNvSpPr>
            <a:spLocks noGrp="1" noRot="1" noChangeAspect="1" noTextEdit="1"/>
          </p:cNvSpPr>
          <p:nvPr>
            <p:ph type="sldImg"/>
          </p:nvPr>
        </p:nvSpPr>
        <p:spPr>
          <a:ln/>
        </p:spPr>
      </p:sp>
      <p:sp>
        <p:nvSpPr>
          <p:cNvPr id="13312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3312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DB5B8E6F-5EB9-BD4C-B623-EE8EAA7FE783}" type="slidenum">
              <a:rPr lang="en-GB" altLang="x-none">
                <a:latin typeface="Tahoma" charset="0"/>
              </a:rPr>
              <a:pPr>
                <a:spcBef>
                  <a:spcPct val="0"/>
                </a:spcBef>
              </a:pPr>
              <a:t>59</a:t>
            </a:fld>
            <a:endParaRPr lang="en-GB" altLang="x-none">
              <a:latin typeface="Tahoma"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Espace réservé de l'image des diapositives 1"/>
          <p:cNvSpPr>
            <a:spLocks noGrp="1" noRot="1" noChangeAspect="1" noTextEdit="1"/>
          </p:cNvSpPr>
          <p:nvPr>
            <p:ph type="sldImg"/>
          </p:nvPr>
        </p:nvSpPr>
        <p:spPr>
          <a:ln/>
        </p:spPr>
      </p:sp>
      <p:sp>
        <p:nvSpPr>
          <p:cNvPr id="13721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3721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52A462F-78DE-D74F-B6F9-D5E5CFACCA61}" type="slidenum">
              <a:rPr lang="en-GB" altLang="x-none">
                <a:latin typeface="Tahoma" charset="0"/>
              </a:rPr>
              <a:pPr>
                <a:spcBef>
                  <a:spcPct val="0"/>
                </a:spcBef>
              </a:pPr>
              <a:t>60</a:t>
            </a:fld>
            <a:endParaRPr lang="en-GB" altLang="x-none">
              <a:latin typeface="Tahoma"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Espace réservé de l'image des diapositives 1"/>
          <p:cNvSpPr>
            <a:spLocks noGrp="1" noRot="1" noChangeAspect="1" noTextEdit="1"/>
          </p:cNvSpPr>
          <p:nvPr>
            <p:ph type="sldImg"/>
          </p:nvPr>
        </p:nvSpPr>
        <p:spPr>
          <a:ln/>
        </p:spPr>
      </p:sp>
      <p:sp>
        <p:nvSpPr>
          <p:cNvPr id="13926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3926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5F758CA7-2734-0A4B-8230-9D6DE25FD6EB}" type="slidenum">
              <a:rPr lang="en-GB" altLang="x-none">
                <a:latin typeface="Tahoma" charset="0"/>
              </a:rPr>
              <a:pPr>
                <a:spcBef>
                  <a:spcPct val="0"/>
                </a:spcBef>
              </a:pPr>
              <a:t>61</a:t>
            </a:fld>
            <a:endParaRPr lang="en-GB" altLang="x-none">
              <a:latin typeface="Tahoma"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Espace réservé de l'image des diapositives 1"/>
          <p:cNvSpPr>
            <a:spLocks noGrp="1" noRot="1" noChangeAspect="1" noTextEdit="1"/>
          </p:cNvSpPr>
          <p:nvPr>
            <p:ph type="sldImg"/>
          </p:nvPr>
        </p:nvSpPr>
        <p:spPr>
          <a:ln/>
        </p:spPr>
      </p:sp>
      <p:sp>
        <p:nvSpPr>
          <p:cNvPr id="2457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457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A219AAD-0663-AF4D-AA1C-FC5F31B76D54}" type="slidenum">
              <a:rPr lang="en-GB" altLang="x-none">
                <a:latin typeface="Tahoma" charset="0"/>
              </a:rPr>
              <a:pPr>
                <a:spcBef>
                  <a:spcPct val="0"/>
                </a:spcBef>
              </a:pPr>
              <a:t>5</a:t>
            </a:fld>
            <a:endParaRPr lang="en-GB" altLang="x-none">
              <a:latin typeface="Tahoma"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Espace réservé de l'image des diapositives 1"/>
          <p:cNvSpPr>
            <a:spLocks noGrp="1" noRot="1" noChangeAspect="1" noTextEdit="1"/>
          </p:cNvSpPr>
          <p:nvPr>
            <p:ph type="sldImg"/>
          </p:nvPr>
        </p:nvSpPr>
        <p:spPr>
          <a:ln/>
        </p:spPr>
      </p:sp>
      <p:sp>
        <p:nvSpPr>
          <p:cNvPr id="14131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4131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1CF5A90-6B48-B849-AF4D-A93B5D163736}" type="slidenum">
              <a:rPr lang="en-GB" altLang="x-none">
                <a:latin typeface="Tahoma" charset="0"/>
              </a:rPr>
              <a:pPr>
                <a:spcBef>
                  <a:spcPct val="0"/>
                </a:spcBef>
              </a:pPr>
              <a:t>62</a:t>
            </a:fld>
            <a:endParaRPr lang="en-GB" altLang="x-none">
              <a:latin typeface="Tahoma"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Espace réservé de l'image des diapositives 1"/>
          <p:cNvSpPr>
            <a:spLocks noGrp="1" noRot="1" noChangeAspect="1" noTextEdit="1"/>
          </p:cNvSpPr>
          <p:nvPr>
            <p:ph type="sldImg"/>
          </p:nvPr>
        </p:nvSpPr>
        <p:spPr>
          <a:ln/>
        </p:spPr>
      </p:sp>
      <p:sp>
        <p:nvSpPr>
          <p:cNvPr id="14336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4336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5EC70DB-8CE6-614C-9947-79340F7FF562}" type="slidenum">
              <a:rPr lang="en-GB" altLang="x-none">
                <a:latin typeface="Tahoma" charset="0"/>
              </a:rPr>
              <a:pPr>
                <a:spcBef>
                  <a:spcPct val="0"/>
                </a:spcBef>
              </a:pPr>
              <a:t>63</a:t>
            </a:fld>
            <a:endParaRPr lang="en-GB" altLang="x-none">
              <a:latin typeface="Tahoma"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Espace réservé de l'image des diapositives 1"/>
          <p:cNvSpPr>
            <a:spLocks noGrp="1" noRot="1" noChangeAspect="1" noTextEdit="1"/>
          </p:cNvSpPr>
          <p:nvPr>
            <p:ph type="sldImg"/>
          </p:nvPr>
        </p:nvSpPr>
        <p:spPr>
          <a:ln/>
        </p:spPr>
      </p:sp>
      <p:sp>
        <p:nvSpPr>
          <p:cNvPr id="14541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4541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4F28271-7EF7-0845-85B8-A55DA91B2DCC}" type="slidenum">
              <a:rPr lang="en-GB" altLang="x-none">
                <a:latin typeface="Tahoma" charset="0"/>
              </a:rPr>
              <a:pPr>
                <a:spcBef>
                  <a:spcPct val="0"/>
                </a:spcBef>
              </a:pPr>
              <a:t>64</a:t>
            </a:fld>
            <a:endParaRPr lang="en-GB" altLang="x-none">
              <a:latin typeface="Tahoma"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Espace réservé de l'image des diapositives 1"/>
          <p:cNvSpPr>
            <a:spLocks noGrp="1" noRot="1" noChangeAspect="1" noTextEdit="1"/>
          </p:cNvSpPr>
          <p:nvPr>
            <p:ph type="sldImg"/>
          </p:nvPr>
        </p:nvSpPr>
        <p:spPr>
          <a:ln/>
        </p:spPr>
      </p:sp>
      <p:sp>
        <p:nvSpPr>
          <p:cNvPr id="14745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4745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2E2E00A-FEB5-4548-99FD-8712F92E3E66}" type="slidenum">
              <a:rPr lang="en-GB" altLang="x-none">
                <a:latin typeface="Tahoma" charset="0"/>
              </a:rPr>
              <a:pPr>
                <a:spcBef>
                  <a:spcPct val="0"/>
                </a:spcBef>
              </a:pPr>
              <a:t>65</a:t>
            </a:fld>
            <a:endParaRPr lang="en-GB" altLang="x-none">
              <a:latin typeface="Tahoma"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Espace réservé de l'image des diapositives 1"/>
          <p:cNvSpPr>
            <a:spLocks noGrp="1" noRot="1" noChangeAspect="1" noTextEdit="1"/>
          </p:cNvSpPr>
          <p:nvPr>
            <p:ph type="sldImg"/>
          </p:nvPr>
        </p:nvSpPr>
        <p:spPr>
          <a:ln/>
        </p:spPr>
      </p:sp>
      <p:sp>
        <p:nvSpPr>
          <p:cNvPr id="14950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4950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E78076F-EE44-0B45-BC7E-39F6EFDE7867}" type="slidenum">
              <a:rPr lang="en-GB" altLang="x-none">
                <a:latin typeface="Tahoma" charset="0"/>
              </a:rPr>
              <a:pPr>
                <a:spcBef>
                  <a:spcPct val="0"/>
                </a:spcBef>
              </a:pPr>
              <a:t>66</a:t>
            </a:fld>
            <a:endParaRPr lang="en-GB" altLang="x-none">
              <a:latin typeface="Tahoma"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Espace réservé de l'image des diapositives 1"/>
          <p:cNvSpPr>
            <a:spLocks noGrp="1" noRot="1" noChangeAspect="1" noTextEdit="1"/>
          </p:cNvSpPr>
          <p:nvPr>
            <p:ph type="sldImg"/>
          </p:nvPr>
        </p:nvSpPr>
        <p:spPr>
          <a:ln/>
        </p:spPr>
      </p:sp>
      <p:sp>
        <p:nvSpPr>
          <p:cNvPr id="15155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5155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B86E76DA-AEB4-C742-B543-CBB81A77FD00}" type="slidenum">
              <a:rPr lang="en-GB" altLang="x-none">
                <a:latin typeface="Tahoma" charset="0"/>
              </a:rPr>
              <a:pPr>
                <a:spcBef>
                  <a:spcPct val="0"/>
                </a:spcBef>
              </a:pPr>
              <a:t>67</a:t>
            </a:fld>
            <a:endParaRPr lang="en-GB" altLang="x-none">
              <a:latin typeface="Tahoma"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Espace réservé de l'image des diapositives 1"/>
          <p:cNvSpPr>
            <a:spLocks noGrp="1" noRot="1" noChangeAspect="1" noTextEdit="1"/>
          </p:cNvSpPr>
          <p:nvPr>
            <p:ph type="sldImg"/>
          </p:nvPr>
        </p:nvSpPr>
        <p:spPr>
          <a:ln/>
        </p:spPr>
      </p:sp>
      <p:sp>
        <p:nvSpPr>
          <p:cNvPr id="1536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536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D08D33F8-0868-9C49-B356-238E14A7D728}" type="slidenum">
              <a:rPr lang="en-GB" altLang="x-none">
                <a:latin typeface="Tahoma" charset="0"/>
              </a:rPr>
              <a:pPr>
                <a:spcBef>
                  <a:spcPct val="0"/>
                </a:spcBef>
              </a:pPr>
              <a:t>68</a:t>
            </a:fld>
            <a:endParaRPr lang="en-GB" altLang="x-none">
              <a:latin typeface="Tahoma"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Espace réservé de l'image des diapositives 1"/>
          <p:cNvSpPr>
            <a:spLocks noGrp="1" noRot="1" noChangeAspect="1" noTextEdit="1"/>
          </p:cNvSpPr>
          <p:nvPr>
            <p:ph type="sldImg"/>
          </p:nvPr>
        </p:nvSpPr>
        <p:spPr>
          <a:ln/>
        </p:spPr>
      </p:sp>
      <p:sp>
        <p:nvSpPr>
          <p:cNvPr id="15565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5565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098A377-F7AB-6043-8C41-331E68924B21}" type="slidenum">
              <a:rPr lang="en-GB" altLang="x-none">
                <a:latin typeface="Tahoma" charset="0"/>
              </a:rPr>
              <a:pPr>
                <a:spcBef>
                  <a:spcPct val="0"/>
                </a:spcBef>
              </a:pPr>
              <a:t>69</a:t>
            </a:fld>
            <a:endParaRPr lang="en-GB" altLang="x-none">
              <a:latin typeface="Tahoma"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Espace réservé de l'image des diapositives 1"/>
          <p:cNvSpPr>
            <a:spLocks noGrp="1" noRot="1" noChangeAspect="1" noTextEdit="1"/>
          </p:cNvSpPr>
          <p:nvPr>
            <p:ph type="sldImg"/>
          </p:nvPr>
        </p:nvSpPr>
        <p:spPr>
          <a:ln/>
        </p:spPr>
      </p:sp>
      <p:sp>
        <p:nvSpPr>
          <p:cNvPr id="15769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5769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84861FF-8204-1A48-A986-52846B73AA0C}" type="slidenum">
              <a:rPr lang="en-GB" altLang="x-none">
                <a:latin typeface="Tahoma" charset="0"/>
              </a:rPr>
              <a:pPr>
                <a:spcBef>
                  <a:spcPct val="0"/>
                </a:spcBef>
              </a:pPr>
              <a:t>70</a:t>
            </a:fld>
            <a:endParaRPr lang="en-GB" altLang="x-none">
              <a:latin typeface="Tahoma"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Espace réservé de l'image des diapositives 1"/>
          <p:cNvSpPr>
            <a:spLocks noGrp="1" noRot="1" noChangeAspect="1" noTextEdit="1"/>
          </p:cNvSpPr>
          <p:nvPr>
            <p:ph type="sldImg"/>
          </p:nvPr>
        </p:nvSpPr>
        <p:spPr>
          <a:ln/>
        </p:spPr>
      </p:sp>
      <p:sp>
        <p:nvSpPr>
          <p:cNvPr id="15974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5974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F260B30-7769-9345-8F6F-D04A1365E3F4}" type="slidenum">
              <a:rPr lang="en-GB" altLang="x-none">
                <a:latin typeface="Tahoma" charset="0"/>
              </a:rPr>
              <a:pPr>
                <a:spcBef>
                  <a:spcPct val="0"/>
                </a:spcBef>
              </a:pPr>
              <a:t>71</a:t>
            </a:fld>
            <a:endParaRPr lang="en-GB" altLang="x-none">
              <a:latin typeface="Tahoma"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Espace réservé de l'image des diapositives 1"/>
          <p:cNvSpPr>
            <a:spLocks noGrp="1" noRot="1" noChangeAspect="1" noTextEdit="1"/>
          </p:cNvSpPr>
          <p:nvPr>
            <p:ph type="sldImg"/>
          </p:nvPr>
        </p:nvSpPr>
        <p:spPr>
          <a:ln/>
        </p:spPr>
      </p:sp>
      <p:sp>
        <p:nvSpPr>
          <p:cNvPr id="2662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662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3BA2F1B-AF79-6E42-A476-D634AE2C854A}" type="slidenum">
              <a:rPr lang="en-GB" altLang="x-none">
                <a:latin typeface="Tahoma" charset="0"/>
              </a:rPr>
              <a:pPr>
                <a:spcBef>
                  <a:spcPct val="0"/>
                </a:spcBef>
              </a:pPr>
              <a:t>6</a:t>
            </a:fld>
            <a:endParaRPr lang="en-GB" altLang="x-none">
              <a:latin typeface="Tahoma"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Espace réservé de l'image des diapositives 1"/>
          <p:cNvSpPr>
            <a:spLocks noGrp="1" noRot="1" noChangeAspect="1" noTextEdit="1"/>
          </p:cNvSpPr>
          <p:nvPr>
            <p:ph type="sldImg"/>
          </p:nvPr>
        </p:nvSpPr>
        <p:spPr>
          <a:ln/>
        </p:spPr>
      </p:sp>
      <p:sp>
        <p:nvSpPr>
          <p:cNvPr id="16179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6179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E68DC9F-A8EC-804D-BC02-F1CE85A7D74D}" type="slidenum">
              <a:rPr lang="en-GB" altLang="x-none">
                <a:latin typeface="Tahoma" charset="0"/>
              </a:rPr>
              <a:pPr>
                <a:spcBef>
                  <a:spcPct val="0"/>
                </a:spcBef>
              </a:pPr>
              <a:t>72</a:t>
            </a:fld>
            <a:endParaRPr lang="en-GB" altLang="x-none">
              <a:latin typeface="Tahoma"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Espace réservé de l'image des diapositives 1"/>
          <p:cNvSpPr>
            <a:spLocks noGrp="1" noRot="1" noChangeAspect="1" noTextEdit="1"/>
          </p:cNvSpPr>
          <p:nvPr>
            <p:ph type="sldImg"/>
          </p:nvPr>
        </p:nvSpPr>
        <p:spPr>
          <a:ln/>
        </p:spPr>
      </p:sp>
      <p:sp>
        <p:nvSpPr>
          <p:cNvPr id="16793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6793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0955ACA-0365-4041-B7A7-3877B5EEBA47}" type="slidenum">
              <a:rPr lang="en-GB" altLang="x-none">
                <a:latin typeface="Tahoma" charset="0"/>
              </a:rPr>
              <a:pPr>
                <a:spcBef>
                  <a:spcPct val="0"/>
                </a:spcBef>
              </a:pPr>
              <a:t>73</a:t>
            </a:fld>
            <a:endParaRPr lang="en-GB" altLang="x-none">
              <a:latin typeface="Tahoma"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Espace réservé de l'image des diapositives 1"/>
          <p:cNvSpPr>
            <a:spLocks noGrp="1" noRot="1" noChangeAspect="1" noTextEdit="1"/>
          </p:cNvSpPr>
          <p:nvPr>
            <p:ph type="sldImg"/>
          </p:nvPr>
        </p:nvSpPr>
        <p:spPr>
          <a:ln/>
        </p:spPr>
      </p:sp>
      <p:sp>
        <p:nvSpPr>
          <p:cNvPr id="16998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6998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2DF4403-B567-8443-9812-15FCF6875F5E}" type="slidenum">
              <a:rPr lang="en-GB" altLang="x-none">
                <a:latin typeface="Tahoma" charset="0"/>
              </a:rPr>
              <a:pPr>
                <a:spcBef>
                  <a:spcPct val="0"/>
                </a:spcBef>
              </a:pPr>
              <a:t>74</a:t>
            </a:fld>
            <a:endParaRPr lang="en-GB" altLang="x-none">
              <a:latin typeface="Tahoma"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Espace réservé de l'image des diapositives 1"/>
          <p:cNvSpPr>
            <a:spLocks noGrp="1" noRot="1" noChangeAspect="1" noTextEdit="1"/>
          </p:cNvSpPr>
          <p:nvPr>
            <p:ph type="sldImg"/>
          </p:nvPr>
        </p:nvSpPr>
        <p:spPr>
          <a:ln/>
        </p:spPr>
      </p:sp>
      <p:sp>
        <p:nvSpPr>
          <p:cNvPr id="17203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7203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82968F6-71FA-924A-910F-BD606ED3AB0D}" type="slidenum">
              <a:rPr lang="en-GB" altLang="x-none">
                <a:latin typeface="Tahoma" charset="0"/>
              </a:rPr>
              <a:pPr>
                <a:spcBef>
                  <a:spcPct val="0"/>
                </a:spcBef>
              </a:pPr>
              <a:t>75</a:t>
            </a:fld>
            <a:endParaRPr lang="en-GB" altLang="x-none">
              <a:latin typeface="Tahoma"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Espace réservé de l'image des diapositives 1"/>
          <p:cNvSpPr>
            <a:spLocks noGrp="1" noRot="1" noChangeAspect="1" noTextEdit="1"/>
          </p:cNvSpPr>
          <p:nvPr>
            <p:ph type="sldImg"/>
          </p:nvPr>
        </p:nvSpPr>
        <p:spPr>
          <a:ln/>
        </p:spPr>
      </p:sp>
      <p:sp>
        <p:nvSpPr>
          <p:cNvPr id="17408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7408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6E2BEEE-3D70-BA4A-A4D9-CE8936A75F7E}" type="slidenum">
              <a:rPr lang="en-GB" altLang="x-none">
                <a:latin typeface="Tahoma" charset="0"/>
              </a:rPr>
              <a:pPr>
                <a:spcBef>
                  <a:spcPct val="0"/>
                </a:spcBef>
              </a:pPr>
              <a:t>76</a:t>
            </a:fld>
            <a:endParaRPr lang="en-GB" altLang="x-none">
              <a:latin typeface="Tahoma"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Espace réservé de l'image des diapositives 1"/>
          <p:cNvSpPr>
            <a:spLocks noGrp="1" noRot="1" noChangeAspect="1" noTextEdit="1"/>
          </p:cNvSpPr>
          <p:nvPr>
            <p:ph type="sldImg"/>
          </p:nvPr>
        </p:nvSpPr>
        <p:spPr>
          <a:ln/>
        </p:spPr>
      </p:sp>
      <p:sp>
        <p:nvSpPr>
          <p:cNvPr id="17613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7613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CF9F71B-D7FC-614F-9E22-C1BA18C3273A}" type="slidenum">
              <a:rPr lang="en-GB" altLang="x-none">
                <a:latin typeface="Tahoma" charset="0"/>
              </a:rPr>
              <a:pPr>
                <a:spcBef>
                  <a:spcPct val="0"/>
                </a:spcBef>
              </a:pPr>
              <a:t>77</a:t>
            </a:fld>
            <a:endParaRPr lang="en-GB" altLang="x-none">
              <a:latin typeface="Tahoma"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Espace réservé de l'image des diapositives 1"/>
          <p:cNvSpPr>
            <a:spLocks noGrp="1" noRot="1" noChangeAspect="1" noTextEdit="1"/>
          </p:cNvSpPr>
          <p:nvPr>
            <p:ph type="sldImg"/>
          </p:nvPr>
        </p:nvSpPr>
        <p:spPr>
          <a:ln/>
        </p:spPr>
      </p:sp>
      <p:sp>
        <p:nvSpPr>
          <p:cNvPr id="18534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8534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72400C1-1C3A-114E-9CB0-60496D0F0107}" type="slidenum">
              <a:rPr lang="en-GB" altLang="x-none">
                <a:latin typeface="Tahoma" charset="0"/>
              </a:rPr>
              <a:pPr>
                <a:spcBef>
                  <a:spcPct val="0"/>
                </a:spcBef>
              </a:pPr>
              <a:t>84</a:t>
            </a:fld>
            <a:endParaRPr lang="en-GB" altLang="x-none">
              <a:latin typeface="Tahoma"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Espace réservé de l'image des diapositives 1"/>
          <p:cNvSpPr>
            <a:spLocks noGrp="1" noRot="1" noChangeAspect="1" noTextEdit="1"/>
          </p:cNvSpPr>
          <p:nvPr>
            <p:ph type="sldImg"/>
          </p:nvPr>
        </p:nvSpPr>
        <p:spPr>
          <a:ln/>
        </p:spPr>
      </p:sp>
      <p:sp>
        <p:nvSpPr>
          <p:cNvPr id="18739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8739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C5584C43-D5FE-FF47-A1E7-A280C02FB7C7}" type="slidenum">
              <a:rPr lang="en-GB" altLang="x-none">
                <a:latin typeface="Tahoma" charset="0"/>
              </a:rPr>
              <a:pPr>
                <a:spcBef>
                  <a:spcPct val="0"/>
                </a:spcBef>
              </a:pPr>
              <a:t>85</a:t>
            </a:fld>
            <a:endParaRPr lang="en-GB" altLang="x-none">
              <a:latin typeface="Tahoma"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Espace réservé de l'image des diapositives 1"/>
          <p:cNvSpPr>
            <a:spLocks noGrp="1" noRot="1" noChangeAspect="1" noTextEdit="1"/>
          </p:cNvSpPr>
          <p:nvPr>
            <p:ph type="sldImg"/>
          </p:nvPr>
        </p:nvSpPr>
        <p:spPr>
          <a:ln/>
        </p:spPr>
      </p:sp>
      <p:sp>
        <p:nvSpPr>
          <p:cNvPr id="18944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8944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A8D83EC-3299-8D4B-9865-D0060D603077}" type="slidenum">
              <a:rPr lang="en-GB" altLang="x-none">
                <a:latin typeface="Tahoma" charset="0"/>
              </a:rPr>
              <a:pPr>
                <a:spcBef>
                  <a:spcPct val="0"/>
                </a:spcBef>
              </a:pPr>
              <a:t>86</a:t>
            </a:fld>
            <a:endParaRPr lang="en-GB" altLang="x-none">
              <a:latin typeface="Tahoma"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Espace réservé de l'image des diapositives 1"/>
          <p:cNvSpPr>
            <a:spLocks noGrp="1" noRot="1" noChangeAspect="1" noTextEdit="1"/>
          </p:cNvSpPr>
          <p:nvPr>
            <p:ph type="sldImg"/>
          </p:nvPr>
        </p:nvSpPr>
        <p:spPr>
          <a:ln/>
        </p:spPr>
      </p:sp>
      <p:sp>
        <p:nvSpPr>
          <p:cNvPr id="20377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0377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5CBF84A-C846-DD4A-AE5B-D4F2B2569513}" type="slidenum">
              <a:rPr lang="en-GB" altLang="x-none">
                <a:latin typeface="Tahoma" charset="0"/>
              </a:rPr>
              <a:pPr>
                <a:spcBef>
                  <a:spcPct val="0"/>
                </a:spcBef>
              </a:pPr>
              <a:t>94</a:t>
            </a:fld>
            <a:endParaRPr lang="en-GB" altLang="x-none">
              <a:latin typeface="Tahoma"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e l'image des diapositives 1"/>
          <p:cNvSpPr>
            <a:spLocks noGrp="1" noRot="1" noChangeAspect="1" noTextEdit="1"/>
          </p:cNvSpPr>
          <p:nvPr>
            <p:ph type="sldImg"/>
          </p:nvPr>
        </p:nvSpPr>
        <p:spPr>
          <a:ln/>
        </p:spPr>
      </p:sp>
      <p:sp>
        <p:nvSpPr>
          <p:cNvPr id="2867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867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0ED5C84-99C7-4843-BBEA-36616D9E8422}" type="slidenum">
              <a:rPr lang="en-GB" altLang="x-none">
                <a:latin typeface="Tahoma" charset="0"/>
              </a:rPr>
              <a:pPr>
                <a:spcBef>
                  <a:spcPct val="0"/>
                </a:spcBef>
              </a:pPr>
              <a:t>7</a:t>
            </a:fld>
            <a:endParaRPr lang="en-GB" altLang="x-none">
              <a:latin typeface="Tahoma"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Espace réservé de l'image des diapositives 1"/>
          <p:cNvSpPr>
            <a:spLocks noGrp="1" noRot="1" noChangeAspect="1" noTextEdit="1"/>
          </p:cNvSpPr>
          <p:nvPr>
            <p:ph type="sldImg"/>
          </p:nvPr>
        </p:nvSpPr>
        <p:spPr>
          <a:ln/>
        </p:spPr>
      </p:sp>
      <p:sp>
        <p:nvSpPr>
          <p:cNvPr id="20582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0582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8E991AA-A98F-3247-8BAE-913462B33666}" type="slidenum">
              <a:rPr lang="en-GB" altLang="x-none">
                <a:latin typeface="Tahoma" charset="0"/>
              </a:rPr>
              <a:pPr>
                <a:spcBef>
                  <a:spcPct val="0"/>
                </a:spcBef>
              </a:pPr>
              <a:t>95</a:t>
            </a:fld>
            <a:endParaRPr lang="en-GB" altLang="x-none">
              <a:latin typeface="Tahoma"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Espace réservé de l'image des diapositives 1"/>
          <p:cNvSpPr>
            <a:spLocks noGrp="1" noRot="1" noChangeAspect="1" noTextEdit="1"/>
          </p:cNvSpPr>
          <p:nvPr>
            <p:ph type="sldImg"/>
          </p:nvPr>
        </p:nvSpPr>
        <p:spPr>
          <a:ln/>
        </p:spPr>
      </p:sp>
      <p:sp>
        <p:nvSpPr>
          <p:cNvPr id="21606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1606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AC4C944-789C-DD4B-A769-D49E3C3E6324}" type="slidenum">
              <a:rPr lang="en-GB" altLang="x-none">
                <a:latin typeface="Tahoma" charset="0"/>
              </a:rPr>
              <a:pPr>
                <a:spcBef>
                  <a:spcPct val="0"/>
                </a:spcBef>
              </a:pPr>
              <a:t>104</a:t>
            </a:fld>
            <a:endParaRPr lang="en-GB" altLang="x-none">
              <a:latin typeface="Tahoma"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Espace réservé de l'image des diapositives 1"/>
          <p:cNvSpPr>
            <a:spLocks noGrp="1" noRot="1" noChangeAspect="1" noTextEdit="1"/>
          </p:cNvSpPr>
          <p:nvPr>
            <p:ph type="sldImg"/>
          </p:nvPr>
        </p:nvSpPr>
        <p:spPr>
          <a:ln/>
        </p:spPr>
      </p:sp>
      <p:sp>
        <p:nvSpPr>
          <p:cNvPr id="22221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2221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C0A3FA41-8F3F-6E41-8CC1-7BD0F8B71DA5}" type="slidenum">
              <a:rPr lang="en-GB" altLang="x-none">
                <a:latin typeface="Tahoma" charset="0"/>
              </a:rPr>
              <a:pPr>
                <a:spcBef>
                  <a:spcPct val="0"/>
                </a:spcBef>
              </a:pPr>
              <a:t>106</a:t>
            </a:fld>
            <a:endParaRPr lang="en-GB" altLang="x-none">
              <a:latin typeface="Tahoma"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Espace réservé de l'image des diapositives 1"/>
          <p:cNvSpPr>
            <a:spLocks noGrp="1" noRot="1" noChangeAspect="1" noTextEdit="1"/>
          </p:cNvSpPr>
          <p:nvPr>
            <p:ph type="sldImg"/>
          </p:nvPr>
        </p:nvSpPr>
        <p:spPr>
          <a:ln/>
        </p:spPr>
      </p:sp>
      <p:sp>
        <p:nvSpPr>
          <p:cNvPr id="22528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2528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1F20717-454B-E84A-8527-0E8AA495864C}" type="slidenum">
              <a:rPr lang="en-GB" altLang="x-none">
                <a:latin typeface="Tahoma" charset="0"/>
              </a:rPr>
              <a:pPr>
                <a:spcBef>
                  <a:spcPct val="0"/>
                </a:spcBef>
              </a:pPr>
              <a:t>108</a:t>
            </a:fld>
            <a:endParaRPr lang="en-GB" altLang="x-none">
              <a:latin typeface="Tahoma"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Espace réservé de l'image des diapositives 1"/>
          <p:cNvSpPr>
            <a:spLocks noGrp="1" noRot="1" noChangeAspect="1" noTextEdit="1"/>
          </p:cNvSpPr>
          <p:nvPr>
            <p:ph type="sldImg"/>
          </p:nvPr>
        </p:nvSpPr>
        <p:spPr>
          <a:ln/>
        </p:spPr>
      </p:sp>
      <p:sp>
        <p:nvSpPr>
          <p:cNvPr id="22733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2733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7BCC038-02A3-4249-AAC0-986BBC8177D9}" type="slidenum">
              <a:rPr lang="en-GB" altLang="x-none">
                <a:latin typeface="Tahoma" charset="0"/>
              </a:rPr>
              <a:pPr>
                <a:spcBef>
                  <a:spcPct val="0"/>
                </a:spcBef>
              </a:pPr>
              <a:t>109</a:t>
            </a:fld>
            <a:endParaRPr lang="en-GB" altLang="x-none">
              <a:latin typeface="Tahoma"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Espace réservé de l'image des diapositives 1"/>
          <p:cNvSpPr>
            <a:spLocks noGrp="1" noRot="1" noChangeAspect="1" noTextEdit="1"/>
          </p:cNvSpPr>
          <p:nvPr>
            <p:ph type="sldImg"/>
          </p:nvPr>
        </p:nvSpPr>
        <p:spPr>
          <a:ln/>
        </p:spPr>
      </p:sp>
      <p:sp>
        <p:nvSpPr>
          <p:cNvPr id="22937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2937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A29963F-82F7-B346-8CD2-338048899710}" type="slidenum">
              <a:rPr lang="en-GB" altLang="x-none">
                <a:latin typeface="Tahoma" charset="0"/>
              </a:rPr>
              <a:pPr>
                <a:spcBef>
                  <a:spcPct val="0"/>
                </a:spcBef>
              </a:pPr>
              <a:t>110</a:t>
            </a:fld>
            <a:endParaRPr lang="en-GB" altLang="x-none">
              <a:latin typeface="Tahoma"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Espace réservé de l'image des diapositives 1"/>
          <p:cNvSpPr>
            <a:spLocks noGrp="1" noRot="1" noChangeAspect="1" noTextEdit="1"/>
          </p:cNvSpPr>
          <p:nvPr>
            <p:ph type="sldImg"/>
          </p:nvPr>
        </p:nvSpPr>
        <p:spPr>
          <a:ln/>
        </p:spPr>
      </p:sp>
      <p:sp>
        <p:nvSpPr>
          <p:cNvPr id="27136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7136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9304E99-6079-2444-9299-F49DD85270B5}" type="slidenum">
              <a:rPr lang="en-GB" altLang="x-none">
                <a:latin typeface="Tahoma" charset="0"/>
              </a:rPr>
              <a:pPr>
                <a:spcBef>
                  <a:spcPct val="0"/>
                </a:spcBef>
              </a:pPr>
              <a:t>124</a:t>
            </a:fld>
            <a:endParaRPr lang="en-GB" altLang="x-none">
              <a:latin typeface="Tahoma"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Espace réservé de l'image des diapositives 1"/>
          <p:cNvSpPr>
            <a:spLocks noGrp="1" noRot="1" noChangeAspect="1" noTextEdit="1"/>
          </p:cNvSpPr>
          <p:nvPr>
            <p:ph type="sldImg"/>
          </p:nvPr>
        </p:nvSpPr>
        <p:spPr>
          <a:ln/>
        </p:spPr>
      </p:sp>
      <p:sp>
        <p:nvSpPr>
          <p:cNvPr id="27136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7136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9304E99-6079-2444-9299-F49DD85270B5}" type="slidenum">
              <a:rPr lang="en-GB" altLang="x-none">
                <a:latin typeface="Tahoma" charset="0"/>
              </a:rPr>
              <a:pPr>
                <a:spcBef>
                  <a:spcPct val="0"/>
                </a:spcBef>
              </a:pPr>
              <a:t>136</a:t>
            </a:fld>
            <a:endParaRPr lang="en-GB" altLang="x-none">
              <a:latin typeface="Tahoma" charset="0"/>
            </a:endParaRPr>
          </a:p>
        </p:txBody>
      </p:sp>
    </p:spTree>
    <p:extLst>
      <p:ext uri="{BB962C8B-B14F-4D97-AF65-F5344CB8AC3E}">
        <p14:creationId xmlns:p14="http://schemas.microsoft.com/office/powerpoint/2010/main" val="3288336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Espace réservé de l'image des diapositives 1"/>
          <p:cNvSpPr>
            <a:spLocks noGrp="1" noRot="1" noChangeAspect="1" noTextEdit="1"/>
          </p:cNvSpPr>
          <p:nvPr>
            <p:ph type="sldImg"/>
          </p:nvPr>
        </p:nvSpPr>
        <p:spPr>
          <a:ln/>
        </p:spPr>
      </p:sp>
      <p:sp>
        <p:nvSpPr>
          <p:cNvPr id="27341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7341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1C9A0AC-F940-4347-891A-C1C863F0312D}" type="slidenum">
              <a:rPr lang="en-GB" altLang="x-none">
                <a:latin typeface="Tahoma" charset="0"/>
              </a:rPr>
              <a:pPr>
                <a:spcBef>
                  <a:spcPct val="0"/>
                </a:spcBef>
              </a:pPr>
              <a:t>137</a:t>
            </a:fld>
            <a:endParaRPr lang="en-GB" altLang="x-none">
              <a:latin typeface="Tahoma"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Espace réservé de l'image des diapositives 1"/>
          <p:cNvSpPr>
            <a:spLocks noGrp="1" noRot="1" noChangeAspect="1" noTextEdit="1"/>
          </p:cNvSpPr>
          <p:nvPr>
            <p:ph type="sldImg"/>
          </p:nvPr>
        </p:nvSpPr>
        <p:spPr>
          <a:ln/>
        </p:spPr>
      </p:sp>
      <p:sp>
        <p:nvSpPr>
          <p:cNvPr id="27545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7545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CDEDCFD-B91C-BE4D-873E-F571CFF37CA1}" type="slidenum">
              <a:rPr lang="en-GB" altLang="x-none">
                <a:latin typeface="Tahoma" charset="0"/>
              </a:rPr>
              <a:pPr>
                <a:spcBef>
                  <a:spcPct val="0"/>
                </a:spcBef>
              </a:pPr>
              <a:t>138</a:t>
            </a:fld>
            <a:endParaRPr lang="en-GB" altLang="x-none">
              <a:latin typeface="Tahoma"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ce réservé de l'image des diapositives 1"/>
          <p:cNvSpPr>
            <a:spLocks noGrp="1" noRot="1" noChangeAspect="1" noTextEdit="1"/>
          </p:cNvSpPr>
          <p:nvPr>
            <p:ph type="sldImg"/>
          </p:nvPr>
        </p:nvSpPr>
        <p:spPr>
          <a:ln/>
        </p:spPr>
      </p:sp>
      <p:sp>
        <p:nvSpPr>
          <p:cNvPr id="3072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072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3CCFCEB-D641-9047-9035-E0ECE440A3B8}" type="slidenum">
              <a:rPr lang="en-GB" altLang="x-none">
                <a:latin typeface="Tahoma" charset="0"/>
              </a:rPr>
              <a:pPr>
                <a:spcBef>
                  <a:spcPct val="0"/>
                </a:spcBef>
              </a:pPr>
              <a:t>8</a:t>
            </a:fld>
            <a:endParaRPr lang="en-GB" altLang="x-none">
              <a:latin typeface="Tahoma"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Espace réservé de l'image des diapositives 1"/>
          <p:cNvSpPr>
            <a:spLocks noGrp="1" noRot="1" noChangeAspect="1" noTextEdit="1"/>
          </p:cNvSpPr>
          <p:nvPr>
            <p:ph type="sldImg"/>
          </p:nvPr>
        </p:nvSpPr>
        <p:spPr>
          <a:ln/>
        </p:spPr>
      </p:sp>
      <p:sp>
        <p:nvSpPr>
          <p:cNvPr id="28774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8774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24B354B-2221-B24B-9396-12CEBFC706CC}" type="slidenum">
              <a:rPr lang="en-GB" altLang="x-none">
                <a:latin typeface="Tahoma" charset="0"/>
              </a:rPr>
              <a:pPr>
                <a:spcBef>
                  <a:spcPct val="0"/>
                </a:spcBef>
              </a:pPr>
              <a:t>149</a:t>
            </a:fld>
            <a:endParaRPr lang="en-GB" altLang="x-none">
              <a:latin typeface="Tahoma"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Espace réservé de l'image des diapositives 1"/>
          <p:cNvSpPr>
            <a:spLocks noGrp="1" noRot="1" noChangeAspect="1" noTextEdit="1"/>
          </p:cNvSpPr>
          <p:nvPr>
            <p:ph type="sldImg"/>
          </p:nvPr>
        </p:nvSpPr>
        <p:spPr>
          <a:ln/>
        </p:spPr>
      </p:sp>
      <p:sp>
        <p:nvSpPr>
          <p:cNvPr id="28979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8979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6304B30-2B35-D74E-942D-0975C27828DB}" type="slidenum">
              <a:rPr lang="en-GB" altLang="x-none">
                <a:latin typeface="Tahoma" charset="0"/>
              </a:rPr>
              <a:pPr>
                <a:spcBef>
                  <a:spcPct val="0"/>
                </a:spcBef>
              </a:pPr>
              <a:t>150</a:t>
            </a:fld>
            <a:endParaRPr lang="en-GB" altLang="x-none">
              <a:latin typeface="Tahoma"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Espace réservé de l'image des diapositives 1">
            <a:extLst>
              <a:ext uri="{FF2B5EF4-FFF2-40B4-BE49-F238E27FC236}">
                <a16:creationId xmlns:a16="http://schemas.microsoft.com/office/drawing/2014/main" id="{228F634C-6276-1041-B4DD-276EBF4DFB58}"/>
              </a:ext>
            </a:extLst>
          </p:cNvPr>
          <p:cNvSpPr>
            <a:spLocks noGrp="1" noRot="1" noChangeAspect="1" noChangeArrowheads="1" noTextEdit="1"/>
          </p:cNvSpPr>
          <p:nvPr>
            <p:ph type="sldImg"/>
          </p:nvPr>
        </p:nvSpPr>
        <p:spPr>
          <a:ln/>
        </p:spPr>
      </p:sp>
      <p:sp>
        <p:nvSpPr>
          <p:cNvPr id="112642" name="Espace réservé des commentaires 2">
            <a:extLst>
              <a:ext uri="{FF2B5EF4-FFF2-40B4-BE49-F238E27FC236}">
                <a16:creationId xmlns:a16="http://schemas.microsoft.com/office/drawing/2014/main" id="{DBD12BBE-37C4-A546-836E-9992798F05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12643" name="Espace réservé du numéro de diapositive 3">
            <a:extLst>
              <a:ext uri="{FF2B5EF4-FFF2-40B4-BE49-F238E27FC236}">
                <a16:creationId xmlns:a16="http://schemas.microsoft.com/office/drawing/2014/main" id="{0D1B53B3-F5E9-E54E-91C5-63CCB60EF0B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2B9C5AD-0E4E-AE49-A69A-D19D9D24E7CD}" type="slidenum">
              <a:rPr lang="en-GB" altLang="fr-FR">
                <a:latin typeface="Tahoma" panose="020B0604030504040204" pitchFamily="34" charset="0"/>
              </a:rPr>
              <a:pPr>
                <a:spcBef>
                  <a:spcPct val="0"/>
                </a:spcBef>
              </a:pPr>
              <a:t>151</a:t>
            </a:fld>
            <a:endParaRPr lang="en-GB" altLang="fr-FR">
              <a:latin typeface="Tahoma" panose="020B060403050404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Espace réservé de l'image des diapositives 1">
            <a:extLst>
              <a:ext uri="{FF2B5EF4-FFF2-40B4-BE49-F238E27FC236}">
                <a16:creationId xmlns:a16="http://schemas.microsoft.com/office/drawing/2014/main" id="{EFB81600-F9A6-E74C-BABC-AC5C9F8502FC}"/>
              </a:ext>
            </a:extLst>
          </p:cNvPr>
          <p:cNvSpPr>
            <a:spLocks noGrp="1" noRot="1" noChangeAspect="1" noChangeArrowheads="1" noTextEdit="1"/>
          </p:cNvSpPr>
          <p:nvPr>
            <p:ph type="sldImg"/>
          </p:nvPr>
        </p:nvSpPr>
        <p:spPr>
          <a:ln/>
        </p:spPr>
      </p:sp>
      <p:sp>
        <p:nvSpPr>
          <p:cNvPr id="22530" name="Espace réservé des commentaires 2">
            <a:extLst>
              <a:ext uri="{FF2B5EF4-FFF2-40B4-BE49-F238E27FC236}">
                <a16:creationId xmlns:a16="http://schemas.microsoft.com/office/drawing/2014/main" id="{1CB188E9-DE0A-904F-94E8-FFE720AA7CD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22531" name="Espace réservé du numéro de diapositive 3">
            <a:extLst>
              <a:ext uri="{FF2B5EF4-FFF2-40B4-BE49-F238E27FC236}">
                <a16:creationId xmlns:a16="http://schemas.microsoft.com/office/drawing/2014/main" id="{BF51B573-C999-3441-83D6-8CB2D7CCF5D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B338D31-BB0C-9D4E-92CE-6DE8D1E2094D}" type="slidenum">
              <a:rPr lang="en-GB" altLang="fr-FR">
                <a:latin typeface="Tahoma" panose="020B0604030504040204" pitchFamily="34" charset="0"/>
              </a:rPr>
              <a:pPr>
                <a:spcBef>
                  <a:spcPct val="0"/>
                </a:spcBef>
              </a:pPr>
              <a:t>152</a:t>
            </a:fld>
            <a:endParaRPr lang="en-GB" altLang="fr-FR">
              <a:latin typeface="Tahoma" panose="020B060403050404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Espace réservé de l'image des diapositives 1">
            <a:extLst>
              <a:ext uri="{FF2B5EF4-FFF2-40B4-BE49-F238E27FC236}">
                <a16:creationId xmlns:a16="http://schemas.microsoft.com/office/drawing/2014/main" id="{08B6141E-12BC-AF40-A395-5E569A9578CE}"/>
              </a:ext>
            </a:extLst>
          </p:cNvPr>
          <p:cNvSpPr>
            <a:spLocks noGrp="1" noRot="1" noChangeAspect="1" noChangeArrowheads="1" noTextEdit="1"/>
          </p:cNvSpPr>
          <p:nvPr>
            <p:ph type="sldImg"/>
          </p:nvPr>
        </p:nvSpPr>
        <p:spPr>
          <a:ln/>
        </p:spPr>
      </p:sp>
      <p:sp>
        <p:nvSpPr>
          <p:cNvPr id="24578" name="Espace réservé des commentaires 2">
            <a:extLst>
              <a:ext uri="{FF2B5EF4-FFF2-40B4-BE49-F238E27FC236}">
                <a16:creationId xmlns:a16="http://schemas.microsoft.com/office/drawing/2014/main" id="{937A2E37-6A7C-894C-8528-0598E675FD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24579" name="Espace réservé du numéro de diapositive 3">
            <a:extLst>
              <a:ext uri="{FF2B5EF4-FFF2-40B4-BE49-F238E27FC236}">
                <a16:creationId xmlns:a16="http://schemas.microsoft.com/office/drawing/2014/main" id="{8CE2C639-FE50-2248-ACD6-41CB94D674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FF28126-3B3E-A64D-AF66-3736858EEB49}" type="slidenum">
              <a:rPr lang="en-GB" altLang="fr-FR">
                <a:latin typeface="Tahoma" panose="020B0604030504040204" pitchFamily="34" charset="0"/>
              </a:rPr>
              <a:pPr>
                <a:spcBef>
                  <a:spcPct val="0"/>
                </a:spcBef>
              </a:pPr>
              <a:t>153</a:t>
            </a:fld>
            <a:endParaRPr lang="en-GB" altLang="fr-FR">
              <a:latin typeface="Tahoma" panose="020B0604030504040204"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Espace réservé de l'image des diapositives 1">
            <a:extLst>
              <a:ext uri="{FF2B5EF4-FFF2-40B4-BE49-F238E27FC236}">
                <a16:creationId xmlns:a16="http://schemas.microsoft.com/office/drawing/2014/main" id="{099B0FC0-ACF1-8041-AAB1-CDF9F4E292C4}"/>
              </a:ext>
            </a:extLst>
          </p:cNvPr>
          <p:cNvSpPr>
            <a:spLocks noGrp="1" noRot="1" noChangeAspect="1" noChangeArrowheads="1" noTextEdit="1"/>
          </p:cNvSpPr>
          <p:nvPr>
            <p:ph type="sldImg"/>
          </p:nvPr>
        </p:nvSpPr>
        <p:spPr>
          <a:ln/>
        </p:spPr>
      </p:sp>
      <p:sp>
        <p:nvSpPr>
          <p:cNvPr id="26626" name="Espace réservé des commentaires 2">
            <a:extLst>
              <a:ext uri="{FF2B5EF4-FFF2-40B4-BE49-F238E27FC236}">
                <a16:creationId xmlns:a16="http://schemas.microsoft.com/office/drawing/2014/main" id="{1EAC0733-6B75-C149-A1A7-DDE24D5F68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26627" name="Espace réservé du numéro de diapositive 3">
            <a:extLst>
              <a:ext uri="{FF2B5EF4-FFF2-40B4-BE49-F238E27FC236}">
                <a16:creationId xmlns:a16="http://schemas.microsoft.com/office/drawing/2014/main" id="{13B8ED1D-1D2A-FA41-8CF7-C6E912FA05E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B3D7C47-4A4A-BC41-AA3D-83DA33A14469}" type="slidenum">
              <a:rPr lang="en-GB" altLang="fr-FR">
                <a:latin typeface="Tahoma" panose="020B0604030504040204" pitchFamily="34" charset="0"/>
              </a:rPr>
              <a:pPr>
                <a:spcBef>
                  <a:spcPct val="0"/>
                </a:spcBef>
              </a:pPr>
              <a:t>154</a:t>
            </a:fld>
            <a:endParaRPr lang="en-GB" altLang="fr-FR">
              <a:latin typeface="Tahoma" panose="020B060403050404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e l'image des diapositives 1">
            <a:extLst>
              <a:ext uri="{FF2B5EF4-FFF2-40B4-BE49-F238E27FC236}">
                <a16:creationId xmlns:a16="http://schemas.microsoft.com/office/drawing/2014/main" id="{EBDFC07D-9869-2E49-B4A1-BA96E4E4136C}"/>
              </a:ext>
            </a:extLst>
          </p:cNvPr>
          <p:cNvSpPr>
            <a:spLocks noGrp="1" noRot="1" noChangeAspect="1" noChangeArrowheads="1" noTextEdit="1"/>
          </p:cNvSpPr>
          <p:nvPr>
            <p:ph type="sldImg"/>
          </p:nvPr>
        </p:nvSpPr>
        <p:spPr>
          <a:ln/>
        </p:spPr>
      </p:sp>
      <p:sp>
        <p:nvSpPr>
          <p:cNvPr id="28674" name="Espace réservé des commentaires 2">
            <a:extLst>
              <a:ext uri="{FF2B5EF4-FFF2-40B4-BE49-F238E27FC236}">
                <a16:creationId xmlns:a16="http://schemas.microsoft.com/office/drawing/2014/main" id="{B21FC16B-06AB-DB4F-B775-6BE8A88A34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28675" name="Espace réservé du numéro de diapositive 3">
            <a:extLst>
              <a:ext uri="{FF2B5EF4-FFF2-40B4-BE49-F238E27FC236}">
                <a16:creationId xmlns:a16="http://schemas.microsoft.com/office/drawing/2014/main" id="{2A3FA7E2-2846-C24C-A5A1-98F8ABDE8E6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83A5B8C-B754-8347-8162-3817432833DB}" type="slidenum">
              <a:rPr lang="en-GB" altLang="fr-FR">
                <a:latin typeface="Tahoma" panose="020B0604030504040204" pitchFamily="34" charset="0"/>
              </a:rPr>
              <a:pPr>
                <a:spcBef>
                  <a:spcPct val="0"/>
                </a:spcBef>
              </a:pPr>
              <a:t>155</a:t>
            </a:fld>
            <a:endParaRPr lang="en-GB" altLang="fr-FR">
              <a:latin typeface="Tahoma" panose="020B060403050404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ce réservé de l'image des diapositives 1">
            <a:extLst>
              <a:ext uri="{FF2B5EF4-FFF2-40B4-BE49-F238E27FC236}">
                <a16:creationId xmlns:a16="http://schemas.microsoft.com/office/drawing/2014/main" id="{5B1A49B7-DC09-B849-8834-58B3944D6927}"/>
              </a:ext>
            </a:extLst>
          </p:cNvPr>
          <p:cNvSpPr>
            <a:spLocks noGrp="1" noRot="1" noChangeAspect="1" noChangeArrowheads="1" noTextEdit="1"/>
          </p:cNvSpPr>
          <p:nvPr>
            <p:ph type="sldImg"/>
          </p:nvPr>
        </p:nvSpPr>
        <p:spPr>
          <a:ln/>
        </p:spPr>
      </p:sp>
      <p:sp>
        <p:nvSpPr>
          <p:cNvPr id="30722" name="Espace réservé des commentaires 2">
            <a:extLst>
              <a:ext uri="{FF2B5EF4-FFF2-40B4-BE49-F238E27FC236}">
                <a16:creationId xmlns:a16="http://schemas.microsoft.com/office/drawing/2014/main" id="{01183905-7272-B74B-999B-024EFE62B5F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30723" name="Espace réservé du numéro de diapositive 3">
            <a:extLst>
              <a:ext uri="{FF2B5EF4-FFF2-40B4-BE49-F238E27FC236}">
                <a16:creationId xmlns:a16="http://schemas.microsoft.com/office/drawing/2014/main" id="{F77738B7-07EB-5949-9B65-269C6457B30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563D1F4-5BD2-2E40-8711-0FCA17BB7302}" type="slidenum">
              <a:rPr lang="en-GB" altLang="fr-FR">
                <a:latin typeface="Tahoma" panose="020B0604030504040204" pitchFamily="34" charset="0"/>
              </a:rPr>
              <a:pPr>
                <a:spcBef>
                  <a:spcPct val="0"/>
                </a:spcBef>
              </a:pPr>
              <a:t>156</a:t>
            </a:fld>
            <a:endParaRPr lang="en-GB" altLang="fr-FR">
              <a:latin typeface="Tahoma" panose="020B060403050404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ce réservé de l'image des diapositives 1">
            <a:extLst>
              <a:ext uri="{FF2B5EF4-FFF2-40B4-BE49-F238E27FC236}">
                <a16:creationId xmlns:a16="http://schemas.microsoft.com/office/drawing/2014/main" id="{0F2F2D91-D342-6C45-8EBC-77504D362F33}"/>
              </a:ext>
            </a:extLst>
          </p:cNvPr>
          <p:cNvSpPr>
            <a:spLocks noGrp="1" noRot="1" noChangeAspect="1" noChangeArrowheads="1" noTextEdit="1"/>
          </p:cNvSpPr>
          <p:nvPr>
            <p:ph type="sldImg"/>
          </p:nvPr>
        </p:nvSpPr>
        <p:spPr>
          <a:ln/>
        </p:spPr>
      </p:sp>
      <p:sp>
        <p:nvSpPr>
          <p:cNvPr id="32770" name="Espace réservé des commentaires 2">
            <a:extLst>
              <a:ext uri="{FF2B5EF4-FFF2-40B4-BE49-F238E27FC236}">
                <a16:creationId xmlns:a16="http://schemas.microsoft.com/office/drawing/2014/main" id="{79C65E66-AAF9-5244-99CD-B59B2AF442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32771" name="Espace réservé du numéro de diapositive 3">
            <a:extLst>
              <a:ext uri="{FF2B5EF4-FFF2-40B4-BE49-F238E27FC236}">
                <a16:creationId xmlns:a16="http://schemas.microsoft.com/office/drawing/2014/main" id="{9AAD6CFC-4FCA-4044-9FCA-BEC0C78F07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FC59A82-4AFE-3C4D-9061-6B303E20101A}" type="slidenum">
              <a:rPr lang="en-GB" altLang="fr-FR">
                <a:latin typeface="Tahoma" panose="020B0604030504040204" pitchFamily="34" charset="0"/>
              </a:rPr>
              <a:pPr>
                <a:spcBef>
                  <a:spcPct val="0"/>
                </a:spcBef>
              </a:pPr>
              <a:t>157</a:t>
            </a:fld>
            <a:endParaRPr lang="en-GB" altLang="fr-FR">
              <a:latin typeface="Tahoma" panose="020B0604030504040204"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Espace réservé de l'image des diapositives 1">
            <a:extLst>
              <a:ext uri="{FF2B5EF4-FFF2-40B4-BE49-F238E27FC236}">
                <a16:creationId xmlns:a16="http://schemas.microsoft.com/office/drawing/2014/main" id="{12FF15FE-2A6A-6F4A-922C-8482B7CC13D0}"/>
              </a:ext>
            </a:extLst>
          </p:cNvPr>
          <p:cNvSpPr>
            <a:spLocks noGrp="1" noRot="1" noChangeAspect="1" noChangeArrowheads="1" noTextEdit="1"/>
          </p:cNvSpPr>
          <p:nvPr>
            <p:ph type="sldImg"/>
          </p:nvPr>
        </p:nvSpPr>
        <p:spPr>
          <a:ln/>
        </p:spPr>
      </p:sp>
      <p:sp>
        <p:nvSpPr>
          <p:cNvPr id="34818" name="Espace réservé des commentaires 2">
            <a:extLst>
              <a:ext uri="{FF2B5EF4-FFF2-40B4-BE49-F238E27FC236}">
                <a16:creationId xmlns:a16="http://schemas.microsoft.com/office/drawing/2014/main" id="{4CD3B149-0985-CD43-B593-EA6B3396948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34819" name="Espace réservé du numéro de diapositive 3">
            <a:extLst>
              <a:ext uri="{FF2B5EF4-FFF2-40B4-BE49-F238E27FC236}">
                <a16:creationId xmlns:a16="http://schemas.microsoft.com/office/drawing/2014/main" id="{3D677AAF-C496-1B4C-A864-E209F5047D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75083B3-A4D9-AB41-A58E-89AF6065FF64}" type="slidenum">
              <a:rPr lang="en-GB" altLang="fr-FR">
                <a:latin typeface="Tahoma" panose="020B0604030504040204" pitchFamily="34" charset="0"/>
              </a:rPr>
              <a:pPr>
                <a:spcBef>
                  <a:spcPct val="0"/>
                </a:spcBef>
              </a:pPr>
              <a:t>158</a:t>
            </a:fld>
            <a:endParaRPr lang="en-GB" altLang="fr-FR">
              <a:latin typeface="Tahoma" panose="020B060403050404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ce réservé de l'image des diapositives 1"/>
          <p:cNvSpPr>
            <a:spLocks noGrp="1" noRot="1" noChangeAspect="1" noTextEdit="1"/>
          </p:cNvSpPr>
          <p:nvPr>
            <p:ph type="sldImg"/>
          </p:nvPr>
        </p:nvSpPr>
        <p:spPr>
          <a:ln/>
        </p:spPr>
      </p:sp>
      <p:sp>
        <p:nvSpPr>
          <p:cNvPr id="3277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277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2D089B5B-E995-FC46-BE9F-774960CA1D96}" type="slidenum">
              <a:rPr lang="en-GB" altLang="x-none">
                <a:latin typeface="Tahoma" charset="0"/>
              </a:rPr>
              <a:pPr>
                <a:spcBef>
                  <a:spcPct val="0"/>
                </a:spcBef>
              </a:pPr>
              <a:t>9</a:t>
            </a:fld>
            <a:endParaRPr lang="en-GB" altLang="x-none">
              <a:latin typeface="Tahoma"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a:extLst>
              <a:ext uri="{FF2B5EF4-FFF2-40B4-BE49-F238E27FC236}">
                <a16:creationId xmlns:a16="http://schemas.microsoft.com/office/drawing/2014/main" id="{2B55DA90-28F1-0849-A0FC-FAF42C559DD5}"/>
              </a:ext>
            </a:extLst>
          </p:cNvPr>
          <p:cNvSpPr>
            <a:spLocks noGrp="1" noRot="1" noChangeAspect="1" noChangeArrowheads="1" noTextEdit="1"/>
          </p:cNvSpPr>
          <p:nvPr>
            <p:ph type="sldImg"/>
          </p:nvPr>
        </p:nvSpPr>
        <p:spPr>
          <a:ln/>
        </p:spPr>
      </p:sp>
      <p:sp>
        <p:nvSpPr>
          <p:cNvPr id="36866" name="Espace réservé des commentaires 2">
            <a:extLst>
              <a:ext uri="{FF2B5EF4-FFF2-40B4-BE49-F238E27FC236}">
                <a16:creationId xmlns:a16="http://schemas.microsoft.com/office/drawing/2014/main" id="{276451B8-572C-D54E-979A-535ABA29E6B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36867" name="Espace réservé du numéro de diapositive 3">
            <a:extLst>
              <a:ext uri="{FF2B5EF4-FFF2-40B4-BE49-F238E27FC236}">
                <a16:creationId xmlns:a16="http://schemas.microsoft.com/office/drawing/2014/main" id="{4571737E-E8B8-3C48-9F06-4E02D58BBDD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6E00F9C-9F03-7748-86F1-D811EFF8FED0}" type="slidenum">
              <a:rPr lang="en-GB" altLang="fr-FR">
                <a:latin typeface="Tahoma" panose="020B0604030504040204" pitchFamily="34" charset="0"/>
              </a:rPr>
              <a:pPr>
                <a:spcBef>
                  <a:spcPct val="0"/>
                </a:spcBef>
              </a:pPr>
              <a:t>159</a:t>
            </a:fld>
            <a:endParaRPr lang="en-GB" altLang="fr-FR">
              <a:latin typeface="Tahoma" panose="020B0604030504040204"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Espace réservé de l'image des diapositives 1">
            <a:extLst>
              <a:ext uri="{FF2B5EF4-FFF2-40B4-BE49-F238E27FC236}">
                <a16:creationId xmlns:a16="http://schemas.microsoft.com/office/drawing/2014/main" id="{0F65BD27-AF1D-6D4A-AAF3-99B6CF7E79E5}"/>
              </a:ext>
            </a:extLst>
          </p:cNvPr>
          <p:cNvSpPr>
            <a:spLocks noGrp="1" noRot="1" noChangeAspect="1" noChangeArrowheads="1" noTextEdit="1"/>
          </p:cNvSpPr>
          <p:nvPr>
            <p:ph type="sldImg"/>
          </p:nvPr>
        </p:nvSpPr>
        <p:spPr>
          <a:ln/>
        </p:spPr>
      </p:sp>
      <p:sp>
        <p:nvSpPr>
          <p:cNvPr id="38914" name="Espace réservé des commentaires 2">
            <a:extLst>
              <a:ext uri="{FF2B5EF4-FFF2-40B4-BE49-F238E27FC236}">
                <a16:creationId xmlns:a16="http://schemas.microsoft.com/office/drawing/2014/main" id="{0A4183F8-E256-9145-B122-0B8B786CB7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38915" name="Espace réservé du numéro de diapositive 3">
            <a:extLst>
              <a:ext uri="{FF2B5EF4-FFF2-40B4-BE49-F238E27FC236}">
                <a16:creationId xmlns:a16="http://schemas.microsoft.com/office/drawing/2014/main" id="{55C0685C-D4AC-7247-BFE1-3E3CB912369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8DB272F-54FE-6049-9A04-3359F5E5F66A}" type="slidenum">
              <a:rPr lang="en-GB" altLang="fr-FR">
                <a:latin typeface="Tahoma" panose="020B0604030504040204" pitchFamily="34" charset="0"/>
              </a:rPr>
              <a:pPr>
                <a:spcBef>
                  <a:spcPct val="0"/>
                </a:spcBef>
              </a:pPr>
              <a:t>160</a:t>
            </a:fld>
            <a:endParaRPr lang="en-GB" altLang="fr-FR">
              <a:latin typeface="Tahoma" panose="020B0604030504040204"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Espace réservé de l'image des diapositives 1">
            <a:extLst>
              <a:ext uri="{FF2B5EF4-FFF2-40B4-BE49-F238E27FC236}">
                <a16:creationId xmlns:a16="http://schemas.microsoft.com/office/drawing/2014/main" id="{3C4F6BE7-B74C-DF4F-B27B-0B1FA3DAEEA4}"/>
              </a:ext>
            </a:extLst>
          </p:cNvPr>
          <p:cNvSpPr>
            <a:spLocks noGrp="1" noRot="1" noChangeAspect="1" noChangeArrowheads="1" noTextEdit="1"/>
          </p:cNvSpPr>
          <p:nvPr>
            <p:ph type="sldImg"/>
          </p:nvPr>
        </p:nvSpPr>
        <p:spPr>
          <a:ln/>
        </p:spPr>
      </p:sp>
      <p:sp>
        <p:nvSpPr>
          <p:cNvPr id="40962" name="Espace réservé des commentaires 2">
            <a:extLst>
              <a:ext uri="{FF2B5EF4-FFF2-40B4-BE49-F238E27FC236}">
                <a16:creationId xmlns:a16="http://schemas.microsoft.com/office/drawing/2014/main" id="{297293B4-607F-2B4C-8964-41CBDCC79F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40963" name="Espace réservé du numéro de diapositive 3">
            <a:extLst>
              <a:ext uri="{FF2B5EF4-FFF2-40B4-BE49-F238E27FC236}">
                <a16:creationId xmlns:a16="http://schemas.microsoft.com/office/drawing/2014/main" id="{960E00CD-6A9B-0643-8714-3268B155664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8333BCE-CFC2-6D4E-9FB2-6169C05ACA4D}" type="slidenum">
              <a:rPr lang="en-GB" altLang="fr-FR">
                <a:latin typeface="Tahoma" panose="020B0604030504040204" pitchFamily="34" charset="0"/>
              </a:rPr>
              <a:pPr>
                <a:spcBef>
                  <a:spcPct val="0"/>
                </a:spcBef>
              </a:pPr>
              <a:t>161</a:t>
            </a:fld>
            <a:endParaRPr lang="en-GB" altLang="fr-FR">
              <a:latin typeface="Tahoma" panose="020B0604030504040204"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Espace réservé de l'image des diapositives 1">
            <a:extLst>
              <a:ext uri="{FF2B5EF4-FFF2-40B4-BE49-F238E27FC236}">
                <a16:creationId xmlns:a16="http://schemas.microsoft.com/office/drawing/2014/main" id="{6B31E19C-352C-4A49-A601-2A75DE78A68D}"/>
              </a:ext>
            </a:extLst>
          </p:cNvPr>
          <p:cNvSpPr>
            <a:spLocks noGrp="1" noRot="1" noChangeAspect="1" noChangeArrowheads="1" noTextEdit="1"/>
          </p:cNvSpPr>
          <p:nvPr>
            <p:ph type="sldImg"/>
          </p:nvPr>
        </p:nvSpPr>
        <p:spPr>
          <a:ln/>
        </p:spPr>
      </p:sp>
      <p:sp>
        <p:nvSpPr>
          <p:cNvPr id="43010" name="Espace réservé des commentaires 2">
            <a:extLst>
              <a:ext uri="{FF2B5EF4-FFF2-40B4-BE49-F238E27FC236}">
                <a16:creationId xmlns:a16="http://schemas.microsoft.com/office/drawing/2014/main" id="{3798DF20-2F0D-084B-8EA2-3DC714DC1E4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43011" name="Espace réservé du numéro de diapositive 3">
            <a:extLst>
              <a:ext uri="{FF2B5EF4-FFF2-40B4-BE49-F238E27FC236}">
                <a16:creationId xmlns:a16="http://schemas.microsoft.com/office/drawing/2014/main" id="{351A415F-6873-E04E-AC06-B9111723B5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186D885-BC9A-6947-9D0D-6621470D013D}" type="slidenum">
              <a:rPr lang="en-GB" altLang="fr-FR">
                <a:latin typeface="Tahoma" panose="020B0604030504040204" pitchFamily="34" charset="0"/>
              </a:rPr>
              <a:pPr>
                <a:spcBef>
                  <a:spcPct val="0"/>
                </a:spcBef>
              </a:pPr>
              <a:t>162</a:t>
            </a:fld>
            <a:endParaRPr lang="en-GB" altLang="fr-FR">
              <a:latin typeface="Tahoma" panose="020B0604030504040204"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Espace réservé de l'image des diapositives 1">
            <a:extLst>
              <a:ext uri="{FF2B5EF4-FFF2-40B4-BE49-F238E27FC236}">
                <a16:creationId xmlns:a16="http://schemas.microsoft.com/office/drawing/2014/main" id="{DBF29147-FDE0-0B44-92F4-D2D088E66B38}"/>
              </a:ext>
            </a:extLst>
          </p:cNvPr>
          <p:cNvSpPr>
            <a:spLocks noGrp="1" noRot="1" noChangeAspect="1" noChangeArrowheads="1" noTextEdit="1"/>
          </p:cNvSpPr>
          <p:nvPr>
            <p:ph type="sldImg"/>
          </p:nvPr>
        </p:nvSpPr>
        <p:spPr>
          <a:ln/>
        </p:spPr>
      </p:sp>
      <p:sp>
        <p:nvSpPr>
          <p:cNvPr id="45058" name="Espace réservé des commentaires 2">
            <a:extLst>
              <a:ext uri="{FF2B5EF4-FFF2-40B4-BE49-F238E27FC236}">
                <a16:creationId xmlns:a16="http://schemas.microsoft.com/office/drawing/2014/main" id="{E43F2D2E-575B-A74A-9290-0BA73404A4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45059" name="Espace réservé du numéro de diapositive 3">
            <a:extLst>
              <a:ext uri="{FF2B5EF4-FFF2-40B4-BE49-F238E27FC236}">
                <a16:creationId xmlns:a16="http://schemas.microsoft.com/office/drawing/2014/main" id="{492158AA-AB0F-6E45-AD4F-1868A8F4F2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4309CC1-59DC-0C44-8D62-2B10EA502A0D}" type="slidenum">
              <a:rPr lang="en-GB" altLang="fr-FR">
                <a:latin typeface="Tahoma" panose="020B0604030504040204" pitchFamily="34" charset="0"/>
              </a:rPr>
              <a:pPr>
                <a:spcBef>
                  <a:spcPct val="0"/>
                </a:spcBef>
              </a:pPr>
              <a:t>163</a:t>
            </a:fld>
            <a:endParaRPr lang="en-GB" altLang="fr-FR">
              <a:latin typeface="Tahoma" panose="020B0604030504040204"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Espace réservé de l'image des diapositives 1">
            <a:extLst>
              <a:ext uri="{FF2B5EF4-FFF2-40B4-BE49-F238E27FC236}">
                <a16:creationId xmlns:a16="http://schemas.microsoft.com/office/drawing/2014/main" id="{C1BE6063-0229-1445-9515-38C43EE82BD9}"/>
              </a:ext>
            </a:extLst>
          </p:cNvPr>
          <p:cNvSpPr>
            <a:spLocks noGrp="1" noRot="1" noChangeAspect="1" noChangeArrowheads="1" noTextEdit="1"/>
          </p:cNvSpPr>
          <p:nvPr>
            <p:ph type="sldImg"/>
          </p:nvPr>
        </p:nvSpPr>
        <p:spPr>
          <a:ln/>
        </p:spPr>
      </p:sp>
      <p:sp>
        <p:nvSpPr>
          <p:cNvPr id="47106" name="Espace réservé des commentaires 2">
            <a:extLst>
              <a:ext uri="{FF2B5EF4-FFF2-40B4-BE49-F238E27FC236}">
                <a16:creationId xmlns:a16="http://schemas.microsoft.com/office/drawing/2014/main" id="{2500BF83-B97E-9F48-989F-D4D0E049C9D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47107" name="Espace réservé du numéro de diapositive 3">
            <a:extLst>
              <a:ext uri="{FF2B5EF4-FFF2-40B4-BE49-F238E27FC236}">
                <a16:creationId xmlns:a16="http://schemas.microsoft.com/office/drawing/2014/main" id="{E7D34D1A-0A99-094F-8993-2029D242D5E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229CBE3-3548-7548-BD57-F721E8C536D4}" type="slidenum">
              <a:rPr lang="en-GB" altLang="fr-FR">
                <a:latin typeface="Tahoma" panose="020B0604030504040204" pitchFamily="34" charset="0"/>
              </a:rPr>
              <a:pPr>
                <a:spcBef>
                  <a:spcPct val="0"/>
                </a:spcBef>
              </a:pPr>
              <a:t>164</a:t>
            </a:fld>
            <a:endParaRPr lang="en-GB" altLang="fr-FR">
              <a:latin typeface="Tahoma" panose="020B0604030504040204"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hape 279">
            <a:extLst>
              <a:ext uri="{FF2B5EF4-FFF2-40B4-BE49-F238E27FC236}">
                <a16:creationId xmlns:a16="http://schemas.microsoft.com/office/drawing/2014/main" id="{31C8EAE5-9828-DE47-AC19-D197F88FD139}"/>
              </a:ext>
            </a:extLst>
          </p:cNvPr>
          <p:cNvSpPr>
            <a:spLocks noGrp="1" noRot="1" noChangeAspect="1" noChangeArrowheads="1" noTextEdit="1"/>
          </p:cNvSpPr>
          <p:nvPr>
            <p:ph type="sldImg"/>
          </p:nvPr>
        </p:nvSpPr>
        <p:spPr>
          <a:ln/>
        </p:spPr>
      </p:sp>
      <p:sp>
        <p:nvSpPr>
          <p:cNvPr id="60418" name="Shape 280">
            <a:extLst>
              <a:ext uri="{FF2B5EF4-FFF2-40B4-BE49-F238E27FC236}">
                <a16:creationId xmlns:a16="http://schemas.microsoft.com/office/drawing/2014/main" id="{4D9EDE66-E37C-6A49-A498-F30FC1305248}"/>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defTabSz="457200">
              <a:spcBef>
                <a:spcPts val="1200"/>
              </a:spcBef>
            </a:pPr>
            <a:r>
              <a:rPr lang="fr-FR" altLang="fr-FR" sz="2400">
                <a:latin typeface="Tw Cen MT" panose="020B0602020104020603" pitchFamily="34" charset="77"/>
                <a:ea typeface="ＭＳ Ｐゴシック" panose="020B0600070205080204" pitchFamily="34" charset="-128"/>
                <a:sym typeface="Tw Cen MT" panose="020B0602020104020603" pitchFamily="34" charset="77"/>
              </a:rPr>
              <a:t>La réactivation des </a:t>
            </a:r>
            <a:r>
              <a:rPr lang="fr-FR" altLang="fr-FR" sz="2400">
                <a:solidFill>
                  <a:srgbClr val="B51A00"/>
                </a:solidFill>
                <a:latin typeface="Tw Cen MT" panose="020B0602020104020603" pitchFamily="34" charset="77"/>
                <a:ea typeface="ＭＳ Ｐゴシック" panose="020B0600070205080204" pitchFamily="34" charset="-128"/>
                <a:sym typeface="Tw Cen MT" panose="020B0602020104020603" pitchFamily="34" charset="77"/>
              </a:rPr>
              <a:t>traces mnésiques préalablement consolidées</a:t>
            </a:r>
            <a:r>
              <a:rPr lang="fr-FR" altLang="fr-FR" sz="2400">
                <a:latin typeface="Tw Cen MT" panose="020B0602020104020603" pitchFamily="34" charset="77"/>
                <a:ea typeface="ＭＳ Ｐゴシック" panose="020B0600070205080204" pitchFamily="34" charset="-128"/>
                <a:sym typeface="Tw Cen MT" panose="020B0602020104020603" pitchFamily="34" charset="77"/>
              </a:rPr>
              <a:t> les rend à nouveau labiles. Afin de restabiliser cette trace réactivée et de la stocker de nouveau à long terme, celle-ci doit subir un processus nommé “reconsolidation” qui nécessite une nouvelle synthèse protéique, notamment au niveau hippocampique (Sara 2000, Nader 2003, Artinian et al, 2007, 2008) mais également une dégradation hippocampique (Artinian et al, 2009).</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hape 329">
            <a:extLst>
              <a:ext uri="{FF2B5EF4-FFF2-40B4-BE49-F238E27FC236}">
                <a16:creationId xmlns:a16="http://schemas.microsoft.com/office/drawing/2014/main" id="{E91FAECC-4A36-CC4A-BBE1-CE75CFFC13EA}"/>
              </a:ext>
            </a:extLst>
          </p:cNvPr>
          <p:cNvSpPr>
            <a:spLocks noGrp="1" noRot="1" noChangeAspect="1" noChangeArrowheads="1" noTextEdit="1"/>
          </p:cNvSpPr>
          <p:nvPr>
            <p:ph type="sldImg"/>
          </p:nvPr>
        </p:nvSpPr>
        <p:spPr>
          <a:ln/>
        </p:spPr>
      </p:sp>
      <p:sp>
        <p:nvSpPr>
          <p:cNvPr id="65538" name="Shape 330">
            <a:extLst>
              <a:ext uri="{FF2B5EF4-FFF2-40B4-BE49-F238E27FC236}">
                <a16:creationId xmlns:a16="http://schemas.microsoft.com/office/drawing/2014/main" id="{C08ED17C-237F-9F49-B931-B7569D88DEC5}"/>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ea typeface="ＭＳ Ｐゴシック" panose="020B0600070205080204" pitchFamily="34" charset="-128"/>
              </a:rPr>
              <a:t>L'anisomycine, est un </a:t>
            </a:r>
            <a:r>
              <a:rPr lang="fr-FR" altLang="fr-FR" u="sng">
                <a:latin typeface="Arial" panose="020B0604020202020204" pitchFamily="34" charset="0"/>
                <a:ea typeface="ＭＳ Ｐゴシック" panose="020B0600070205080204" pitchFamily="34" charset="-128"/>
                <a:hlinkClick r:id="rId3"/>
              </a:rPr>
              <a:t>antibiotique</a:t>
            </a:r>
            <a:r>
              <a:rPr lang="fr-FR" altLang="fr-FR">
                <a:latin typeface="Arial" panose="020B0604020202020204" pitchFamily="34" charset="0"/>
                <a:ea typeface="ＭＳ Ｐゴシック" panose="020B0600070205080204" pitchFamily="34" charset="-128"/>
              </a:rPr>
              <a:t> qui inhibe la synthèse des </a:t>
            </a:r>
            <a:r>
              <a:rPr lang="fr-FR" altLang="fr-FR" u="sng">
                <a:latin typeface="Arial" panose="020B0604020202020204" pitchFamily="34" charset="0"/>
                <a:ea typeface="ＭＳ Ｐゴシック" panose="020B0600070205080204" pitchFamily="34" charset="-128"/>
                <a:hlinkClick r:id="rId4"/>
              </a:rPr>
              <a:t>protéines</a:t>
            </a:r>
            <a:r>
              <a:rPr lang="fr-FR" altLang="fr-FR">
                <a:latin typeface="Arial" panose="020B0604020202020204" pitchFamily="34" charset="0"/>
                <a:ea typeface="ＭＳ Ｐゴシック" panose="020B0600070205080204" pitchFamily="34" charset="-128"/>
              </a:rPr>
              <a:t>. L'inhibition partielle de la synthèse d'ADN apparaît aux concentrations d'anisomycine qui inhibent 95% de la synthèse protéique.</a:t>
            </a:r>
          </a:p>
          <a:p>
            <a:r>
              <a:rPr lang="fr-FR" altLang="fr-FR">
                <a:latin typeface="Arial" panose="020B0604020202020204" pitchFamily="34" charset="0"/>
                <a:ea typeface="ＭＳ Ｐゴシック" panose="020B0600070205080204" pitchFamily="34" charset="-128"/>
              </a:rPr>
              <a:t>L’injection se fait dans une partie précise de l’amydgale (The lateral and basal nuclei of the amygdala (LBA) are believed to be a site of memory storage in fear learning)</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hape 341">
            <a:extLst>
              <a:ext uri="{FF2B5EF4-FFF2-40B4-BE49-F238E27FC236}">
                <a16:creationId xmlns:a16="http://schemas.microsoft.com/office/drawing/2014/main" id="{275E6BC6-4FD8-C249-828C-48EA53F87BF5}"/>
              </a:ext>
            </a:extLst>
          </p:cNvPr>
          <p:cNvSpPr>
            <a:spLocks noGrp="1" noRot="1" noChangeAspect="1" noChangeArrowheads="1" noTextEdit="1"/>
          </p:cNvSpPr>
          <p:nvPr>
            <p:ph type="sldImg"/>
          </p:nvPr>
        </p:nvSpPr>
        <p:spPr>
          <a:ln/>
        </p:spPr>
      </p:sp>
      <p:sp>
        <p:nvSpPr>
          <p:cNvPr id="67586" name="Shape 342">
            <a:extLst>
              <a:ext uri="{FF2B5EF4-FFF2-40B4-BE49-F238E27FC236}">
                <a16:creationId xmlns:a16="http://schemas.microsoft.com/office/drawing/2014/main" id="{8D3DDDA0-E265-DA41-86E6-9A09E98CA485}"/>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r>
              <a:rPr lang="fr-FR" altLang="fr-FR" sz="2000">
                <a:latin typeface="Helvetica" pitchFamily="2" charset="0"/>
                <a:ea typeface="Helvetica" pitchFamily="2" charset="0"/>
                <a:cs typeface="Helvetica" pitchFamily="2" charset="0"/>
                <a:sym typeface="Helvetica" pitchFamily="2" charset="0"/>
              </a:rPr>
              <a:t>un manque total d’activité (immobilité ou freezing ).</a:t>
            </a:r>
          </a:p>
          <a:p>
            <a:pPr defTabSz="457200"/>
            <a:r>
              <a:rPr lang="fr-FR" altLang="fr-FR" sz="2000">
                <a:latin typeface="Helvetica" pitchFamily="2" charset="0"/>
                <a:ea typeface="Helvetica" pitchFamily="2" charset="0"/>
                <a:cs typeface="Helvetica" pitchFamily="2" charset="0"/>
                <a:sym typeface="Helvetica" pitchFamily="2" charset="0"/>
              </a:rPr>
              <a:t>En test 2 on présente le SC 3 fois</a:t>
            </a:r>
          </a:p>
          <a:p>
            <a:pPr defTabSz="457200"/>
            <a:endParaRPr lang="fr-FR" altLang="fr-FR" sz="2000">
              <a:latin typeface="Helvetica" pitchFamily="2" charset="0"/>
              <a:ea typeface="Helvetica" pitchFamily="2" charset="0"/>
              <a:cs typeface="Helvetica" pitchFamily="2" charset="0"/>
              <a:sym typeface="Helvetica" pitchFamily="2"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hape 347">
            <a:extLst>
              <a:ext uri="{FF2B5EF4-FFF2-40B4-BE49-F238E27FC236}">
                <a16:creationId xmlns:a16="http://schemas.microsoft.com/office/drawing/2014/main" id="{12B40B26-CFB4-D349-9EEA-1202038C512B}"/>
              </a:ext>
            </a:extLst>
          </p:cNvPr>
          <p:cNvSpPr>
            <a:spLocks noGrp="1" noRot="1" noChangeAspect="1" noChangeArrowheads="1" noTextEdit="1"/>
          </p:cNvSpPr>
          <p:nvPr>
            <p:ph type="sldImg"/>
          </p:nvPr>
        </p:nvSpPr>
        <p:spPr>
          <a:ln/>
        </p:spPr>
      </p:sp>
      <p:sp>
        <p:nvSpPr>
          <p:cNvPr id="69634" name="Shape 348">
            <a:extLst>
              <a:ext uri="{FF2B5EF4-FFF2-40B4-BE49-F238E27FC236}">
                <a16:creationId xmlns:a16="http://schemas.microsoft.com/office/drawing/2014/main" id="{D3D62932-1815-7145-96E5-FDAB6CE517FC}"/>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89000" lvl="1" indent="-571500" algn="just">
              <a:spcBef>
                <a:spcPts val="1800"/>
              </a:spcBef>
              <a:buFontTx/>
              <a:buChar char="•"/>
            </a:pPr>
            <a:r>
              <a:rPr lang="fr-FR" altLang="fr-FR" sz="2400">
                <a:solidFill>
                  <a:srgbClr val="515151"/>
                </a:solidFill>
                <a:latin typeface="Tw Cen MT" panose="020B0602020104020603" pitchFamily="34" charset="77"/>
                <a:ea typeface="ＭＳ Ｐゴシック" panose="020B0600070205080204" pitchFamily="34" charset="-128"/>
                <a:sym typeface="Tw Cen MT" panose="020B0602020104020603" pitchFamily="34" charset="77"/>
              </a:rPr>
              <a:t>En d’autres termes, la consolidation serait un processus de formation de nouveaux souvenirs, et la reconsolidation permettrait la mise à jour ou la modulation (augmentation ou atténuation) de la force d’anciens souvenirs déjà consolidés (Nader &amp; Einarsson, 2010). Cette clé signifie que même la réactivation d’un ancien souvenir consolidé depuis longtemps devrait mener à son atténuation, à la suite d’un blocage de la reconsolidation.</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fr-FR"/>
            </a:p>
          </p:txBody>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fr-FR"/>
              <a:t>Modifiez le style du titre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1/11/26</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923A1CC3-2375-41D4-9E03-427CAF2A4C1A}" type="datetimeFigureOut">
              <a:rPr lang="en-US" dirty="0"/>
              <a:t>1/11/26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fr-FR"/>
              <a:t>Modifiez le style du titre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AFF16868-8199-4C2C-A5B1-63AEE139F88E}" type="datetimeFigureOut">
              <a:rPr lang="en-US" dirty="0"/>
              <a:t>1/11/26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fr-FR"/>
              <a:t>Modifiez le style du titre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AAD9FF7F-6988-44CC-821B-644E70CD2F73}" type="datetimeFigureOut">
              <a:rPr lang="en-US" dirty="0"/>
              <a:t>1/11/26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5C12C299-16B2-4475-990D-751901EACC14}" type="datetimeFigureOut">
              <a:rPr lang="en-US" dirty="0"/>
              <a:t>1/11/26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fr-FR"/>
              <a:t>Modifiez le style du titre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1/11/26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fr-FR"/>
              <a:t>Modifiez le style du titre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1/11/26</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1/11/26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1/11/26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r>
              <a:t>Texte du titre</a:t>
            </a:r>
          </a:p>
        </p:txBody>
      </p:sp>
      <p:sp>
        <p:nvSpPr>
          <p:cNvPr id="19" name="Shape 19"/>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4" name="Shape 20">
            <a:extLst>
              <a:ext uri="{FF2B5EF4-FFF2-40B4-BE49-F238E27FC236}">
                <a16:creationId xmlns:a16="http://schemas.microsoft.com/office/drawing/2014/main" id="{9DA5E80A-7C3D-C746-9304-C6F2D27B3A85}"/>
              </a:ext>
            </a:extLst>
          </p:cNvPr>
          <p:cNvSpPr>
            <a:spLocks noGrp="1"/>
          </p:cNvSpPr>
          <p:nvPr>
            <p:ph type="sldNum" sz="quarter" idx="10"/>
          </p:nvPr>
        </p:nvSpPr>
        <p:spPr/>
        <p:txBody>
          <a:bodyPr/>
          <a:lstStyle>
            <a:lvl1pPr>
              <a:defRPr smtClean="0"/>
            </a:lvl1pPr>
          </a:lstStyle>
          <a:p>
            <a:pPr>
              <a:defRPr/>
            </a:pPr>
            <a:fld id="{D0E84ECD-D198-EC4D-B8A8-AF6DB7D27215}" type="slidenum">
              <a:rPr lang="fr-FR" altLang="fr-FR"/>
              <a:pPr>
                <a:defRPr/>
              </a:pPr>
              <a:t>‹N°›</a:t>
            </a:fld>
            <a:endParaRPr lang="fr-FR" altLang="fr-FR"/>
          </a:p>
        </p:txBody>
      </p:sp>
    </p:spTree>
    <p:extLst>
      <p:ext uri="{BB962C8B-B14F-4D97-AF65-F5344CB8AC3E}">
        <p14:creationId xmlns:p14="http://schemas.microsoft.com/office/powerpoint/2010/main" val="29370196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1/11/26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F34E6425-0181-43F2-84FC-787E803FD2F8}" type="datetimeFigureOut">
              <a:rPr lang="en-US" dirty="0"/>
              <a:t>1/11/26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1/11/26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1154954" y="3179762"/>
            <a:ext cx="4825158" cy="2840039"/>
          </a:xfrm>
        </p:spPr>
        <p:txBody>
          <a:bodyPr>
            <a:normAutofit/>
          </a:body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1/11/26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fr-FR"/>
              <a:t>Modifiez le style du titre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1/11/26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1/11/26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76E86A4C-8E40-4F87-A4F0-01A0687C5742}" type="datetimeFigureOut">
              <a:rPr lang="en-US" dirty="0"/>
              <a:t>1/11/26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fr-FR"/>
              <a:t>Modifiez le style du titre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fr-FR"/>
              <a:t>Cliquez sur l'icône pour ajouter une image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35E72C73-2D91-4E12-BA25-F0AA0C03599B}" type="datetimeFigureOut">
              <a:rPr lang="en-US" dirty="0"/>
              <a:t>1/11/26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fr-FR"/>
            </a:p>
          </p:txBody>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fr-FR"/>
            </a:p>
          </p:txBody>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fr-FR"/>
            </a:p>
          </p:txBody>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fr-FR"/>
              <a:t>Modifiez le style du titre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1/11/26</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 id="2147483674" r:id="rId18"/>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17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17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1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97.xml"/><Relationship Id="rId1" Type="http://schemas.openxmlformats.org/officeDocument/2006/relationships/slideLayout" Target="../slideLayouts/slideLayout1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8.xml"/><Relationship Id="rId1" Type="http://schemas.openxmlformats.org/officeDocument/2006/relationships/slideLayout" Target="../slideLayouts/slideLayout18.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8.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8.png"/><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38.png"/></Relationships>
</file>

<file path=ppt/slides/_rels/slide18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1.xml"/><Relationship Id="rId1" Type="http://schemas.openxmlformats.org/officeDocument/2006/relationships/slideLayout" Target="../slideLayouts/slideLayout18.xml"/></Relationships>
</file>

<file path=ppt/slides/_rels/slide18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2.xml"/><Relationship Id="rId1" Type="http://schemas.openxmlformats.org/officeDocument/2006/relationships/slideLayout" Target="../slideLayouts/slideLayout18.xml"/></Relationships>
</file>

<file path=ppt/slides/_rels/slide18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3.xml"/><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19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19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19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18.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19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19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19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8.xml"/></Relationships>
</file>

<file path=ppt/slides/_rels/slide20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5.xml"/><Relationship Id="rId1" Type="http://schemas.openxmlformats.org/officeDocument/2006/relationships/slideLayout" Target="../slideLayouts/slideLayout18.xml"/></Relationships>
</file>

<file path=ppt/slides/_rels/slide20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20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20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8.xml"/><Relationship Id="rId5" Type="http://schemas.openxmlformats.org/officeDocument/2006/relationships/image" Target="../media/image86.png"/><Relationship Id="rId4" Type="http://schemas.openxmlformats.org/officeDocument/2006/relationships/image" Target="../media/image85.png"/></Relationships>
</file>

<file path=ppt/slides/_rels/slide20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8.xml"/></Relationships>
</file>

<file path=ppt/slides/_rels/slide20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8.xml"/></Relationships>
</file>

<file path=ppt/slides/_rels/slide20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6.xml"/><Relationship Id="rId1" Type="http://schemas.openxmlformats.org/officeDocument/2006/relationships/slideLayout" Target="../slideLayouts/slideLayout18.xml"/><Relationship Id="rId4" Type="http://schemas.openxmlformats.org/officeDocument/2006/relationships/image" Target="../media/image90.png"/></Relationships>
</file>

<file path=ppt/slides/_rels/slide20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21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oleObject" Target="../embeddings/oleObject1.bin"/></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oleObject" Target="file:///Users/tarquinio/Desktop/enseignement/Lcence3%202917:M1%20Anne&#769;e%202009-2010/master%201%20victimologie%202009-2010.doc!OLE_LINK3" TargetMode="External"/><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oleObject" Target="file:///Users/tarquinio/Desktop/enseignement/Lcence3%202917:M1%20Anne&#769;e%202009-2010/master%201%20victimologie%202009-2010.doc!OLE_LINK4" TargetMode="External"/><Relationship Id="rId4" Type="http://schemas.openxmlformats.org/officeDocument/2006/relationships/image" Target="../media/image109.png"/></Relationships>
</file>

<file path=ppt/slides/_rels/slide22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22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oleObject" Target="file:///Users/tarquinio/Desktop/enseignement/Lcence3%202917:2018/M1%20Anne&#769;e%202009-2010%202/victimologie%20M1/master%201%20victimologie%202009-2010.doc&#63488;&#479;wh!OLE_LINK5" TargetMode="Externa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en.wikipedia.org/wiki/Image:Pr_Charcot_DSC09405.jpg"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hyperlink" Target="http://www.kraepelin.org/db5/00479/kraepelin.org/_uimages/01_Kraepelin.gif"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7.xml"/><Relationship Id="rId6" Type="http://schemas.openxmlformats.org/officeDocument/2006/relationships/image" Target="../media/image25.wmf"/><Relationship Id="rId5" Type="http://schemas.openxmlformats.org/officeDocument/2006/relationships/image" Target="../media/image24.wmf"/><Relationship Id="rId4" Type="http://schemas.openxmlformats.org/officeDocument/2006/relationships/image" Target="../media/image23.gif"/></Relationships>
</file>

<file path=ppt/slides/_rels/slide88.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9" name="Rectangle 3"/>
          <p:cNvSpPr>
            <a:spLocks noGrp="1" noChangeArrowheads="1"/>
          </p:cNvSpPr>
          <p:nvPr>
            <p:ph type="ctrTitle"/>
          </p:nvPr>
        </p:nvSpPr>
        <p:spPr>
          <a:xfrm>
            <a:off x="887278" y="2747775"/>
            <a:ext cx="10417443" cy="1647825"/>
          </a:xfrm>
        </p:spPr>
        <p:txBody>
          <a:bodyPr/>
          <a:lstStyle/>
          <a:p>
            <a:pPr algn="ctr">
              <a:defRPr/>
            </a:pPr>
            <a:br>
              <a:rPr lang="fr-FR" sz="4000" dirty="0">
                <a:solidFill>
                  <a:schemeClr val="bg1"/>
                </a:solidFill>
              </a:rPr>
            </a:br>
            <a:br>
              <a:rPr lang="fr-FR" sz="4000" dirty="0">
                <a:solidFill>
                  <a:schemeClr val="bg1"/>
                </a:solidFill>
              </a:rPr>
            </a:br>
            <a:r>
              <a:rPr lang="fr-FR" sz="4000" dirty="0">
                <a:solidFill>
                  <a:schemeClr val="bg1"/>
                </a:solidFill>
              </a:rPr>
              <a:t>Vers le </a:t>
            </a:r>
            <a:r>
              <a:rPr lang="fr-FR" sz="4000" dirty="0" err="1">
                <a:solidFill>
                  <a:schemeClr val="bg1"/>
                </a:solidFill>
              </a:rPr>
              <a:t>psychotraumatisme</a:t>
            </a:r>
            <a:r>
              <a:rPr lang="fr-FR" sz="4000" dirty="0">
                <a:solidFill>
                  <a:schemeClr val="bg1"/>
                </a:solidFill>
              </a:rPr>
              <a:t> et ses expressions</a:t>
            </a:r>
            <a:br>
              <a:rPr lang="fr-FR" sz="4000" dirty="0">
                <a:solidFill>
                  <a:srgbClr val="002060"/>
                </a:solidFill>
                <a:latin typeface="Tahoma" charset="0"/>
              </a:rPr>
            </a:br>
            <a:endParaRPr lang="fr-FR" sz="4000" dirty="0">
              <a:solidFill>
                <a:srgbClr val="002060"/>
              </a:solidFill>
              <a:latin typeface="Tahoma" charset="0"/>
            </a:endParaRPr>
          </a:p>
        </p:txBody>
      </p:sp>
      <p:sp>
        <p:nvSpPr>
          <p:cNvPr id="270340" name="Rectangle 4"/>
          <p:cNvSpPr>
            <a:spLocks noRot="1" noChangeArrowheads="1"/>
          </p:cNvSpPr>
          <p:nvPr/>
        </p:nvSpPr>
        <p:spPr bwMode="auto">
          <a:xfrm>
            <a:off x="1825625" y="4395600"/>
            <a:ext cx="85407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fr-FR" altLang="x-none" dirty="0">
                <a:solidFill>
                  <a:schemeClr val="bg1">
                    <a:lumMod val="95000"/>
                  </a:schemeClr>
                </a:solidFill>
                <a:latin typeface="Tahoma" charset="0"/>
              </a:rPr>
              <a:t>Licence Mention psychologie</a:t>
            </a:r>
          </a:p>
          <a:p>
            <a:pPr algn="ctr" eaLnBrk="1" hangingPunct="1">
              <a:spcBef>
                <a:spcPct val="0"/>
              </a:spcBef>
              <a:buClrTx/>
              <a:buSzTx/>
              <a:buFontTx/>
              <a:buNone/>
            </a:pPr>
            <a:r>
              <a:rPr lang="fr-FR" altLang="x-none" dirty="0">
                <a:solidFill>
                  <a:schemeClr val="bg1">
                    <a:lumMod val="95000"/>
                  </a:schemeClr>
                </a:solidFill>
                <a:latin typeface="Tahoma" charset="0"/>
              </a:rPr>
              <a:t> </a:t>
            </a:r>
          </a:p>
          <a:p>
            <a:pPr algn="ctr" eaLnBrk="1" hangingPunct="1">
              <a:spcBef>
                <a:spcPct val="0"/>
              </a:spcBef>
              <a:buClrTx/>
              <a:buSzTx/>
              <a:buFontTx/>
              <a:buNone/>
            </a:pPr>
            <a:r>
              <a:rPr lang="fr-FR" altLang="x-none" dirty="0">
                <a:solidFill>
                  <a:schemeClr val="bg1">
                    <a:lumMod val="95000"/>
                  </a:schemeClr>
                </a:solidFill>
                <a:latin typeface="Tahoma" charset="0"/>
              </a:rPr>
              <a:t>Licence 2</a:t>
            </a:r>
          </a:p>
          <a:p>
            <a:pPr algn="ctr" eaLnBrk="1" hangingPunct="1">
              <a:spcBef>
                <a:spcPct val="0"/>
              </a:spcBef>
              <a:buClrTx/>
              <a:buSzTx/>
              <a:buFontTx/>
              <a:buNone/>
            </a:pPr>
            <a:r>
              <a:rPr lang="fr-FR" altLang="x-none" dirty="0">
                <a:solidFill>
                  <a:schemeClr val="bg1">
                    <a:lumMod val="95000"/>
                  </a:schemeClr>
                </a:solidFill>
                <a:latin typeface="Tahoma" charset="0"/>
              </a:rPr>
              <a:t>2025/2026</a:t>
            </a:r>
          </a:p>
          <a:p>
            <a:pPr algn="ctr" eaLnBrk="1" hangingPunct="1">
              <a:spcBef>
                <a:spcPct val="0"/>
              </a:spcBef>
              <a:buClrTx/>
              <a:buSzTx/>
              <a:buFontTx/>
              <a:buNone/>
            </a:pPr>
            <a:r>
              <a:rPr lang="fr-FR" altLang="x-none" dirty="0">
                <a:solidFill>
                  <a:schemeClr val="bg1">
                    <a:lumMod val="95000"/>
                  </a:schemeClr>
                </a:solidFill>
                <a:latin typeface="Tahoma" charset="0"/>
              </a:rPr>
              <a:t>UE401 EC2 Psychologie clinique et psychopathologie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70339"/>
                                        </p:tgtEl>
                                        <p:attrNameLst>
                                          <p:attrName>style.visibility</p:attrName>
                                        </p:attrNameLst>
                                      </p:cBhvr>
                                      <p:to>
                                        <p:strVal val="visible"/>
                                      </p:to>
                                    </p:set>
                                    <p:animEffect transition="in" filter="wipe(down)">
                                      <p:cBhvr>
                                        <p:cTn id="7" dur="580">
                                          <p:stCondLst>
                                            <p:cond delay="0"/>
                                          </p:stCondLst>
                                        </p:cTn>
                                        <p:tgtEl>
                                          <p:spTgt spid="270339"/>
                                        </p:tgtEl>
                                      </p:cBhvr>
                                    </p:animEffect>
                                    <p:anim calcmode="lin" valueType="num">
                                      <p:cBhvr>
                                        <p:cTn id="8" dur="1822" tmFilter="0,0; 0.14,0.36; 0.43,0.73; 0.71,0.91; 1.0,1.0">
                                          <p:stCondLst>
                                            <p:cond delay="0"/>
                                          </p:stCondLst>
                                        </p:cTn>
                                        <p:tgtEl>
                                          <p:spTgt spid="27033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7033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7033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7033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70339"/>
                                        </p:tgtEl>
                                        <p:attrNameLst>
                                          <p:attrName>ppt_y</p:attrName>
                                        </p:attrNameLst>
                                      </p:cBhvr>
                                      <p:tavLst>
                                        <p:tav tm="0" fmla="#ppt_y-sin(pi*$)/81">
                                          <p:val>
                                            <p:fltVal val="0"/>
                                          </p:val>
                                        </p:tav>
                                        <p:tav tm="100000">
                                          <p:val>
                                            <p:fltVal val="1"/>
                                          </p:val>
                                        </p:tav>
                                      </p:tavLst>
                                    </p:anim>
                                    <p:animScale>
                                      <p:cBhvr>
                                        <p:cTn id="13" dur="26">
                                          <p:stCondLst>
                                            <p:cond delay="650"/>
                                          </p:stCondLst>
                                        </p:cTn>
                                        <p:tgtEl>
                                          <p:spTgt spid="270339"/>
                                        </p:tgtEl>
                                      </p:cBhvr>
                                      <p:to x="100000" y="60000"/>
                                    </p:animScale>
                                    <p:animScale>
                                      <p:cBhvr>
                                        <p:cTn id="14" dur="166" decel="50000">
                                          <p:stCondLst>
                                            <p:cond delay="676"/>
                                          </p:stCondLst>
                                        </p:cTn>
                                        <p:tgtEl>
                                          <p:spTgt spid="270339"/>
                                        </p:tgtEl>
                                      </p:cBhvr>
                                      <p:to x="100000" y="100000"/>
                                    </p:animScale>
                                    <p:animScale>
                                      <p:cBhvr>
                                        <p:cTn id="15" dur="26">
                                          <p:stCondLst>
                                            <p:cond delay="1312"/>
                                          </p:stCondLst>
                                        </p:cTn>
                                        <p:tgtEl>
                                          <p:spTgt spid="270339"/>
                                        </p:tgtEl>
                                      </p:cBhvr>
                                      <p:to x="100000" y="80000"/>
                                    </p:animScale>
                                    <p:animScale>
                                      <p:cBhvr>
                                        <p:cTn id="16" dur="166" decel="50000">
                                          <p:stCondLst>
                                            <p:cond delay="1338"/>
                                          </p:stCondLst>
                                        </p:cTn>
                                        <p:tgtEl>
                                          <p:spTgt spid="270339"/>
                                        </p:tgtEl>
                                      </p:cBhvr>
                                      <p:to x="100000" y="100000"/>
                                    </p:animScale>
                                    <p:animScale>
                                      <p:cBhvr>
                                        <p:cTn id="17" dur="26">
                                          <p:stCondLst>
                                            <p:cond delay="1642"/>
                                          </p:stCondLst>
                                        </p:cTn>
                                        <p:tgtEl>
                                          <p:spTgt spid="270339"/>
                                        </p:tgtEl>
                                      </p:cBhvr>
                                      <p:to x="100000" y="90000"/>
                                    </p:animScale>
                                    <p:animScale>
                                      <p:cBhvr>
                                        <p:cTn id="18" dur="166" decel="50000">
                                          <p:stCondLst>
                                            <p:cond delay="1668"/>
                                          </p:stCondLst>
                                        </p:cTn>
                                        <p:tgtEl>
                                          <p:spTgt spid="270339"/>
                                        </p:tgtEl>
                                      </p:cBhvr>
                                      <p:to x="100000" y="100000"/>
                                    </p:animScale>
                                    <p:animScale>
                                      <p:cBhvr>
                                        <p:cTn id="19" dur="26">
                                          <p:stCondLst>
                                            <p:cond delay="1808"/>
                                          </p:stCondLst>
                                        </p:cTn>
                                        <p:tgtEl>
                                          <p:spTgt spid="270339"/>
                                        </p:tgtEl>
                                      </p:cBhvr>
                                      <p:to x="100000" y="95000"/>
                                    </p:animScale>
                                    <p:animScale>
                                      <p:cBhvr>
                                        <p:cTn id="20" dur="166" decel="50000">
                                          <p:stCondLst>
                                            <p:cond delay="1834"/>
                                          </p:stCondLst>
                                        </p:cTn>
                                        <p:tgtEl>
                                          <p:spTgt spid="270339"/>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70340"/>
                                        </p:tgtEl>
                                        <p:attrNameLst>
                                          <p:attrName>style.visibility</p:attrName>
                                        </p:attrNameLst>
                                      </p:cBhvr>
                                      <p:to>
                                        <p:strVal val="visible"/>
                                      </p:to>
                                    </p:set>
                                    <p:animEffect transition="in" filter="blinds(horizontal)">
                                      <p:cBhvr>
                                        <p:cTn id="25" dur="500"/>
                                        <p:tgtEl>
                                          <p:spTgt spid="270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9" grpId="0"/>
      <p:bldP spid="27034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234260" y="3246094"/>
            <a:ext cx="11324949" cy="4498975"/>
          </a:xfrm>
        </p:spPr>
        <p:txBody>
          <a:bodyPr>
            <a:normAutofit/>
          </a:bodyPr>
          <a:lstStyle/>
          <a:p>
            <a:pPr algn="just" eaLnBrk="1" hangingPunct="1"/>
            <a:r>
              <a:rPr lang="fr-FR" altLang="x-none" sz="2400" dirty="0">
                <a:ea typeface="ＭＳ Ｐゴシック" charset="-128"/>
              </a:rPr>
              <a:t>À l</a:t>
            </a:r>
            <a:r>
              <a:rPr lang="fr-FR" altLang="fr-FR" sz="2400" dirty="0">
                <a:ea typeface="ＭＳ Ｐゴシック" charset="-128"/>
              </a:rPr>
              <a:t>’</a:t>
            </a:r>
            <a:r>
              <a:rPr lang="fr-FR" altLang="x-none" sz="2400" dirty="0">
                <a:ea typeface="ＭＳ Ｐゴシック" charset="-128"/>
              </a:rPr>
              <a:t>origine était le traumatisme ! Que les événements soient massifs ou relatifs, peu importe ! Ce qui compte c</a:t>
            </a:r>
            <a:r>
              <a:rPr lang="fr-FR" altLang="fr-FR" sz="2400" dirty="0">
                <a:ea typeface="ＭＳ Ｐゴシック" charset="-128"/>
              </a:rPr>
              <a:t>’</a:t>
            </a:r>
            <a:r>
              <a:rPr lang="fr-FR" altLang="x-none" sz="2400" dirty="0">
                <a:ea typeface="ＭＳ Ｐゴシック" charset="-128"/>
              </a:rPr>
              <a:t>est qu</a:t>
            </a:r>
            <a:r>
              <a:rPr lang="fr-FR" altLang="fr-FR" sz="2400" dirty="0">
                <a:ea typeface="ＭＳ Ｐゴシック" charset="-128"/>
              </a:rPr>
              <a:t>’</a:t>
            </a:r>
            <a:r>
              <a:rPr lang="fr-FR" altLang="x-none" sz="2400" dirty="0">
                <a:ea typeface="ＭＳ Ｐゴシック" charset="-128"/>
              </a:rPr>
              <a:t>ils atteignent et débordent les limites du sujet. </a:t>
            </a:r>
          </a:p>
          <a:p>
            <a:pPr algn="just" eaLnBrk="1" hangingPunct="1"/>
            <a:r>
              <a:rPr lang="fr-FR" altLang="x-none" sz="2400" dirty="0">
                <a:ea typeface="ＭＳ Ｐゴシック" charset="-128"/>
              </a:rPr>
              <a:t>Et si les facteurs déclenchant peuvent être anodins ou massifs, leurs manifestations symptomatiques peuvent être variées, multiformes, irrationnelles et recouvrir un spectre d</a:t>
            </a:r>
            <a:r>
              <a:rPr lang="fr-FR" altLang="fr-FR" sz="2400" dirty="0">
                <a:ea typeface="ＭＳ Ｐゴシック" charset="-128"/>
              </a:rPr>
              <a:t>’</a:t>
            </a:r>
            <a:r>
              <a:rPr lang="fr-FR" altLang="x-none" sz="2400" dirty="0">
                <a:ea typeface="ＭＳ Ｐゴシック" charset="-128"/>
              </a:rPr>
              <a:t>expression qui surprendra toujours.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ChangeArrowheads="1"/>
          </p:cNvSpPr>
          <p:nvPr/>
        </p:nvSpPr>
        <p:spPr bwMode="auto">
          <a:xfrm>
            <a:off x="0" y="744448"/>
            <a:ext cx="11913326"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eaLnBrk="1" hangingPunct="1">
              <a:spcBef>
                <a:spcPct val="20000"/>
              </a:spcBef>
              <a:buClr>
                <a:schemeClr val="hlink"/>
              </a:buClr>
              <a:buSzPct val="80000"/>
              <a:buFont typeface="Wingdings" charset="2"/>
              <a:buChar char="n"/>
            </a:pPr>
            <a:endParaRPr lang="fr-FR" altLang="x-none" b="1" dirty="0">
              <a:solidFill>
                <a:srgbClr val="000000"/>
              </a:solidFill>
              <a:latin typeface="+mj-lt"/>
            </a:endParaRPr>
          </a:p>
          <a:p>
            <a:pPr lvl="1" algn="just" eaLnBrk="1" hangingPunct="1">
              <a:spcBef>
                <a:spcPct val="20000"/>
              </a:spcBef>
              <a:buClrTx/>
              <a:buSzTx/>
              <a:buFontTx/>
              <a:buChar char="–"/>
            </a:pPr>
            <a:r>
              <a:rPr lang="fr-FR" altLang="x-none" sz="2400" dirty="0">
                <a:solidFill>
                  <a:schemeClr val="tx1"/>
                </a:solidFill>
                <a:latin typeface="+mj-lt"/>
              </a:rPr>
              <a:t>C'est l'inverse de la réaction de sidération. Le sujet stressé ressent un impérieux besoin d'agir, il ne peut pas supporter de rester immobile et inactif ; d'autant plus que l'action « occupe » et empêche de se laisser envahir par la peur. </a:t>
            </a:r>
          </a:p>
          <a:p>
            <a:pPr lvl="1" algn="just" eaLnBrk="1" hangingPunct="1">
              <a:spcBef>
                <a:spcPct val="20000"/>
              </a:spcBef>
              <a:buClrTx/>
              <a:buSzTx/>
              <a:buFontTx/>
              <a:buChar char="–"/>
            </a:pPr>
            <a:endParaRPr lang="fr-FR" altLang="x-none" sz="2400" dirty="0">
              <a:solidFill>
                <a:schemeClr val="tx1"/>
              </a:solidFill>
              <a:latin typeface="+mj-lt"/>
            </a:endParaRPr>
          </a:p>
          <a:p>
            <a:pPr lvl="1" algn="just" eaLnBrk="1" hangingPunct="1">
              <a:spcBef>
                <a:spcPct val="20000"/>
              </a:spcBef>
              <a:buClrTx/>
              <a:buSzTx/>
              <a:buFontTx/>
              <a:buChar char="–"/>
            </a:pPr>
            <a:r>
              <a:rPr lang="fr-FR" altLang="x-none" sz="2400" dirty="0">
                <a:solidFill>
                  <a:schemeClr val="tx1"/>
                </a:solidFill>
                <a:latin typeface="+mj-lt"/>
              </a:rPr>
              <a:t>Mais, faute de sang-froid, faute de lucidité, et faute aussi de disposer de modèles d'action appris auparavant ou ordonnés par un cadre, le sujet va décharger sa tension dans un gesticulation brouillonne et inefficace : gestes inutiles, déplacements de va-et-vient, ordres contradictoires. </a:t>
            </a:r>
          </a:p>
          <a:p>
            <a:pPr lvl="1" algn="just" eaLnBrk="1" hangingPunct="1">
              <a:spcBef>
                <a:spcPct val="20000"/>
              </a:spcBef>
              <a:buClrTx/>
              <a:buSzTx/>
              <a:buFontTx/>
              <a:buChar char="–"/>
            </a:pPr>
            <a:endParaRPr lang="fr-FR" altLang="x-none" sz="2400" dirty="0">
              <a:solidFill>
                <a:schemeClr val="tx1"/>
              </a:solidFill>
              <a:latin typeface="+mj-lt"/>
            </a:endParaRPr>
          </a:p>
          <a:p>
            <a:pPr lvl="1" algn="just" eaLnBrk="1" hangingPunct="1">
              <a:spcBef>
                <a:spcPct val="20000"/>
              </a:spcBef>
              <a:buClrTx/>
              <a:buSzTx/>
              <a:buFontTx/>
              <a:buChar char="–"/>
            </a:pPr>
            <a:r>
              <a:rPr lang="fr-FR" altLang="x-none" sz="2400" dirty="0">
                <a:solidFill>
                  <a:schemeClr val="tx1"/>
                </a:solidFill>
                <a:latin typeface="+mj-lt"/>
              </a:rPr>
              <a:t>Un tel comportement, qui peut précipiter le sujet stressé dans le danger, est en outre nuisible par son effet contagieux et par la perturbation qu'il provoque au sein de la communauté exposée au même danger. En général, cette réaction agitée est, elle aussi, éphémère et sans séquelle.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p:cTn id="7" dur="5000" fill="hold"/>
                                        <p:tgtEl>
                                          <p:spTgt spid="34819"/>
                                        </p:tgtEl>
                                        <p:attrNameLst>
                                          <p:attrName>ppt_w</p:attrName>
                                        </p:attrNameLst>
                                      </p:cBhvr>
                                      <p:tavLst>
                                        <p:tav tm="0" fmla="#ppt_w*sin(2.5*pi*$)">
                                          <p:val>
                                            <p:fltVal val="0"/>
                                          </p:val>
                                        </p:tav>
                                        <p:tav tm="100000">
                                          <p:val>
                                            <p:fltVal val="1"/>
                                          </p:val>
                                        </p:tav>
                                      </p:tavLst>
                                    </p:anim>
                                    <p:anim calcmode="lin" valueType="num">
                                      <p:cBhvr>
                                        <p:cTn id="8" dur="5000" fill="hold"/>
                                        <p:tgtEl>
                                          <p:spTgt spid="348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ChangeArrowheads="1"/>
          </p:cNvSpPr>
          <p:nvPr/>
        </p:nvSpPr>
        <p:spPr bwMode="auto">
          <a:xfrm>
            <a:off x="248194" y="1988841"/>
            <a:ext cx="9807974"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eaLnBrk="1" hangingPunct="1">
              <a:spcBef>
                <a:spcPct val="20000"/>
              </a:spcBef>
              <a:buClr>
                <a:schemeClr val="hlink"/>
              </a:buClr>
              <a:buSzPct val="80000"/>
              <a:buFont typeface="Wingdings" charset="2"/>
              <a:buChar char="n"/>
            </a:pPr>
            <a:endParaRPr lang="fr-FR" altLang="x-none" b="1" dirty="0">
              <a:solidFill>
                <a:srgbClr val="000000"/>
              </a:solidFill>
              <a:latin typeface="+mn-lt"/>
            </a:endParaRPr>
          </a:p>
          <a:p>
            <a:pPr lvl="1" eaLnBrk="1" hangingPunct="1">
              <a:spcBef>
                <a:spcPct val="20000"/>
              </a:spcBef>
              <a:buClrTx/>
              <a:buSzTx/>
              <a:buFontTx/>
              <a:buChar char="–"/>
            </a:pPr>
            <a:r>
              <a:rPr lang="fr-FR" altLang="x-none" sz="2400" dirty="0">
                <a:solidFill>
                  <a:srgbClr val="FF3300"/>
                </a:solidFill>
                <a:latin typeface="+mn-lt"/>
              </a:rPr>
              <a:t>la réaction de sidération</a:t>
            </a:r>
          </a:p>
          <a:p>
            <a:pPr lvl="1" eaLnBrk="1" hangingPunct="1">
              <a:spcBef>
                <a:spcPct val="20000"/>
              </a:spcBef>
              <a:buClrTx/>
              <a:buSzTx/>
              <a:buFontTx/>
              <a:buChar char="–"/>
            </a:pPr>
            <a:r>
              <a:rPr lang="fr-FR" altLang="x-none" sz="2400" dirty="0">
                <a:solidFill>
                  <a:srgbClr val="FF3300"/>
                </a:solidFill>
                <a:latin typeface="+mn-lt"/>
              </a:rPr>
              <a:t>la réaction d </a:t>
            </a:r>
            <a:r>
              <a:rPr lang="fr-FR" altLang="fr-FR" sz="2400" dirty="0">
                <a:solidFill>
                  <a:srgbClr val="FF3300"/>
                </a:solidFill>
                <a:latin typeface="+mn-lt"/>
              </a:rPr>
              <a:t>’</a:t>
            </a:r>
            <a:r>
              <a:rPr lang="fr-FR" altLang="x-none" sz="2400" dirty="0">
                <a:solidFill>
                  <a:srgbClr val="FF3300"/>
                </a:solidFill>
                <a:latin typeface="+mn-lt"/>
              </a:rPr>
              <a:t>agitation désordonnée</a:t>
            </a:r>
          </a:p>
          <a:p>
            <a:pPr lvl="1" eaLnBrk="1" hangingPunct="1">
              <a:spcBef>
                <a:spcPct val="20000"/>
              </a:spcBef>
              <a:buClrTx/>
              <a:buSzTx/>
              <a:buFontTx/>
              <a:buChar char="–"/>
            </a:pPr>
            <a:r>
              <a:rPr lang="fr-FR" altLang="x-none" sz="2400" dirty="0">
                <a:solidFill>
                  <a:srgbClr val="003399"/>
                </a:solidFill>
                <a:latin typeface="+mn-lt"/>
              </a:rPr>
              <a:t>la fuite panique</a:t>
            </a:r>
          </a:p>
          <a:p>
            <a:pPr lvl="1" eaLnBrk="1" hangingPunct="1">
              <a:spcBef>
                <a:spcPct val="20000"/>
              </a:spcBef>
              <a:buClrTx/>
              <a:buSzTx/>
              <a:buFontTx/>
              <a:buChar char="–"/>
            </a:pPr>
            <a:r>
              <a:rPr lang="fr-FR" altLang="x-none" sz="2400" dirty="0">
                <a:solidFill>
                  <a:srgbClr val="FF3300"/>
                </a:solidFill>
                <a:latin typeface="+mn-lt"/>
              </a:rPr>
              <a:t>l</a:t>
            </a:r>
            <a:r>
              <a:rPr lang="fr-FR" altLang="fr-FR" sz="2400" dirty="0">
                <a:solidFill>
                  <a:srgbClr val="FF3300"/>
                </a:solidFill>
                <a:latin typeface="+mn-lt"/>
              </a:rPr>
              <a:t>’</a:t>
            </a:r>
            <a:r>
              <a:rPr lang="fr-FR" altLang="x-none" sz="2400" dirty="0">
                <a:solidFill>
                  <a:srgbClr val="FF3300"/>
                </a:solidFill>
                <a:latin typeface="+mn-lt"/>
              </a:rPr>
              <a:t>action automatique</a:t>
            </a:r>
            <a:endParaRPr lang="fr-FR" altLang="x-none" sz="2400" dirty="0">
              <a:solidFill>
                <a:schemeClr val="tx1"/>
              </a:solidFill>
              <a:latin typeface="+mn-l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p:cTn id="7" dur="5000" fill="hold"/>
                                        <p:tgtEl>
                                          <p:spTgt spid="34819"/>
                                        </p:tgtEl>
                                        <p:attrNameLst>
                                          <p:attrName>ppt_w</p:attrName>
                                        </p:attrNameLst>
                                      </p:cBhvr>
                                      <p:tavLst>
                                        <p:tav tm="0" fmla="#ppt_w*sin(2.5*pi*$)">
                                          <p:val>
                                            <p:fltVal val="0"/>
                                          </p:val>
                                        </p:tav>
                                        <p:tav tm="100000">
                                          <p:val>
                                            <p:fltVal val="1"/>
                                          </p:val>
                                        </p:tav>
                                      </p:tavLst>
                                    </p:anim>
                                    <p:anim calcmode="lin" valueType="num">
                                      <p:cBhvr>
                                        <p:cTn id="8" dur="5000" fill="hold"/>
                                        <p:tgtEl>
                                          <p:spTgt spid="348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ChangeArrowheads="1"/>
          </p:cNvSpPr>
          <p:nvPr/>
        </p:nvSpPr>
        <p:spPr bwMode="auto">
          <a:xfrm>
            <a:off x="222069" y="1125539"/>
            <a:ext cx="10737668"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eaLnBrk="1" hangingPunct="1">
              <a:spcBef>
                <a:spcPct val="20000"/>
              </a:spcBef>
              <a:buClr>
                <a:schemeClr val="hlink"/>
              </a:buClr>
              <a:buSzPct val="80000"/>
              <a:buFontTx/>
              <a:buChar char="-"/>
            </a:pPr>
            <a:r>
              <a:rPr lang="fr-FR" altLang="x-none" sz="2000" dirty="0">
                <a:solidFill>
                  <a:schemeClr val="tx1"/>
                </a:solidFill>
                <a:latin typeface="+mj-lt"/>
              </a:rPr>
              <a:t>Variante unidirectionnelle de la réaction agitée, elle répond, comme elle, à un besoin impérieux d'agir ou, au moins, de s'éloigner du danger.</a:t>
            </a:r>
          </a:p>
          <a:p>
            <a:pPr algn="just" eaLnBrk="1" hangingPunct="1">
              <a:spcBef>
                <a:spcPct val="20000"/>
              </a:spcBef>
              <a:buClr>
                <a:schemeClr val="hlink"/>
              </a:buClr>
              <a:buSzPct val="80000"/>
              <a:buFontTx/>
              <a:buChar char="-"/>
            </a:pPr>
            <a:endParaRPr lang="fr-FR" altLang="x-none" sz="2000" dirty="0">
              <a:solidFill>
                <a:schemeClr val="tx1"/>
              </a:solidFill>
              <a:latin typeface="+mj-lt"/>
            </a:endParaRPr>
          </a:p>
          <a:p>
            <a:pPr algn="just" eaLnBrk="1" hangingPunct="1">
              <a:spcBef>
                <a:spcPct val="20000"/>
              </a:spcBef>
              <a:buClr>
                <a:schemeClr val="hlink"/>
              </a:buClr>
              <a:buSzPct val="80000"/>
              <a:buFontTx/>
              <a:buChar char="-"/>
            </a:pPr>
            <a:r>
              <a:rPr lang="fr-FR" altLang="x-none" sz="2000" dirty="0">
                <a:solidFill>
                  <a:schemeClr val="tx1"/>
                </a:solidFill>
                <a:latin typeface="+mj-lt"/>
              </a:rPr>
              <a:t>Reliquat d'une réaction archaïque collective organisée et salvatrice (la « fuite ensemble » du troupeau), elle devient pathologique lorsqu'elle est inappropriée à la situation, irraisonnée et contagieuse, et se transforme en fuite éperdue, parfois au sein même du danger.</a:t>
            </a:r>
          </a:p>
          <a:p>
            <a:pPr algn="just" eaLnBrk="1" hangingPunct="1">
              <a:spcBef>
                <a:spcPct val="20000"/>
              </a:spcBef>
              <a:buClr>
                <a:schemeClr val="hlink"/>
              </a:buClr>
              <a:buSzPct val="80000"/>
              <a:buFontTx/>
              <a:buChar char="-"/>
            </a:pPr>
            <a:endParaRPr lang="fr-FR" altLang="x-none" sz="2000" dirty="0">
              <a:solidFill>
                <a:schemeClr val="tx1"/>
              </a:solidFill>
              <a:latin typeface="+mj-lt"/>
            </a:endParaRPr>
          </a:p>
          <a:p>
            <a:pPr algn="just" eaLnBrk="1" hangingPunct="1">
              <a:spcBef>
                <a:spcPct val="20000"/>
              </a:spcBef>
              <a:buClr>
                <a:schemeClr val="hlink"/>
              </a:buClr>
              <a:buSzPct val="80000"/>
              <a:buFontTx/>
              <a:buChar char="-"/>
            </a:pPr>
            <a:r>
              <a:rPr lang="fr-FR" altLang="x-none" sz="2000" dirty="0">
                <a:solidFill>
                  <a:schemeClr val="tx1"/>
                </a:solidFill>
                <a:latin typeface="+mj-lt"/>
              </a:rPr>
              <a:t>Elle peut être individuelle ou collective, et, dans ce dernier cas, surgir d'emblée ou se propager de proche en proche, comme une perle qui déferle. Non durable, elle se résout plus souvent spontanément et ne laisse pas, en principe de séquelle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p:cTn id="7" dur="5000" fill="hold"/>
                                        <p:tgtEl>
                                          <p:spTgt spid="34819"/>
                                        </p:tgtEl>
                                        <p:attrNameLst>
                                          <p:attrName>ppt_w</p:attrName>
                                        </p:attrNameLst>
                                      </p:cBhvr>
                                      <p:tavLst>
                                        <p:tav tm="0" fmla="#ppt_w*sin(2.5*pi*$)">
                                          <p:val>
                                            <p:fltVal val="0"/>
                                          </p:val>
                                        </p:tav>
                                        <p:tav tm="100000">
                                          <p:val>
                                            <p:fltVal val="1"/>
                                          </p:val>
                                        </p:tav>
                                      </p:tavLst>
                                    </p:anim>
                                    <p:anim calcmode="lin" valueType="num">
                                      <p:cBhvr>
                                        <p:cTn id="8" dur="5000" fill="hold"/>
                                        <p:tgtEl>
                                          <p:spTgt spid="348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ChangeArrowheads="1"/>
          </p:cNvSpPr>
          <p:nvPr/>
        </p:nvSpPr>
        <p:spPr bwMode="auto">
          <a:xfrm>
            <a:off x="509451" y="2132857"/>
            <a:ext cx="9546717"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eaLnBrk="1" hangingPunct="1">
              <a:spcBef>
                <a:spcPct val="20000"/>
              </a:spcBef>
              <a:buClr>
                <a:schemeClr val="hlink"/>
              </a:buClr>
              <a:buSzPct val="80000"/>
              <a:buFont typeface="Wingdings" charset="2"/>
              <a:buChar char="n"/>
            </a:pPr>
            <a:endParaRPr lang="fr-FR" altLang="x-none" sz="1800" b="1" dirty="0">
              <a:solidFill>
                <a:srgbClr val="000000"/>
              </a:solidFill>
              <a:latin typeface="+mj-lt"/>
            </a:endParaRPr>
          </a:p>
          <a:p>
            <a:pPr lvl="1" eaLnBrk="1" hangingPunct="1">
              <a:spcBef>
                <a:spcPct val="20000"/>
              </a:spcBef>
              <a:buClrTx/>
              <a:buSzTx/>
              <a:buFontTx/>
              <a:buChar char="–"/>
            </a:pPr>
            <a:r>
              <a:rPr lang="fr-FR" altLang="x-none" sz="3200" dirty="0">
                <a:solidFill>
                  <a:srgbClr val="FF3300"/>
                </a:solidFill>
                <a:latin typeface="+mj-lt"/>
              </a:rPr>
              <a:t>la réaction de sidération</a:t>
            </a:r>
          </a:p>
          <a:p>
            <a:pPr lvl="1" eaLnBrk="1" hangingPunct="1">
              <a:spcBef>
                <a:spcPct val="20000"/>
              </a:spcBef>
              <a:buClrTx/>
              <a:buSzTx/>
              <a:buFontTx/>
              <a:buChar char="–"/>
            </a:pPr>
            <a:r>
              <a:rPr lang="fr-FR" altLang="x-none" sz="3200" dirty="0">
                <a:solidFill>
                  <a:srgbClr val="FF3300"/>
                </a:solidFill>
                <a:latin typeface="+mj-lt"/>
              </a:rPr>
              <a:t>la réaction d </a:t>
            </a:r>
            <a:r>
              <a:rPr lang="fr-FR" altLang="fr-FR" sz="3200" dirty="0">
                <a:solidFill>
                  <a:srgbClr val="FF3300"/>
                </a:solidFill>
                <a:latin typeface="+mj-lt"/>
              </a:rPr>
              <a:t>’</a:t>
            </a:r>
            <a:r>
              <a:rPr lang="fr-FR" altLang="x-none" sz="3200" dirty="0">
                <a:solidFill>
                  <a:srgbClr val="FF3300"/>
                </a:solidFill>
                <a:latin typeface="+mj-lt"/>
              </a:rPr>
              <a:t>agitation désordonnée</a:t>
            </a:r>
          </a:p>
          <a:p>
            <a:pPr lvl="1" eaLnBrk="1" hangingPunct="1">
              <a:spcBef>
                <a:spcPct val="20000"/>
              </a:spcBef>
              <a:buClrTx/>
              <a:buSzTx/>
              <a:buFontTx/>
              <a:buChar char="–"/>
            </a:pPr>
            <a:r>
              <a:rPr lang="fr-FR" altLang="x-none" sz="3200" dirty="0">
                <a:solidFill>
                  <a:srgbClr val="FF3300"/>
                </a:solidFill>
                <a:latin typeface="+mj-lt"/>
              </a:rPr>
              <a:t>la fuite panique</a:t>
            </a:r>
          </a:p>
          <a:p>
            <a:pPr lvl="1" eaLnBrk="1" hangingPunct="1">
              <a:spcBef>
                <a:spcPct val="20000"/>
              </a:spcBef>
              <a:buClrTx/>
              <a:buSzTx/>
              <a:buFontTx/>
              <a:buChar char="–"/>
            </a:pPr>
            <a:r>
              <a:rPr lang="fr-FR" altLang="x-none" sz="3200" dirty="0">
                <a:solidFill>
                  <a:srgbClr val="003399"/>
                </a:solidFill>
                <a:latin typeface="+mj-lt"/>
              </a:rPr>
              <a:t>l</a:t>
            </a:r>
            <a:r>
              <a:rPr lang="fr-FR" altLang="fr-FR" sz="3200" dirty="0">
                <a:solidFill>
                  <a:srgbClr val="003399"/>
                </a:solidFill>
                <a:latin typeface="+mj-lt"/>
              </a:rPr>
              <a:t>’</a:t>
            </a:r>
            <a:r>
              <a:rPr lang="fr-FR" altLang="x-none" sz="3200" dirty="0">
                <a:solidFill>
                  <a:srgbClr val="003399"/>
                </a:solidFill>
                <a:latin typeface="+mj-lt"/>
              </a:rPr>
              <a:t>action automatique</a:t>
            </a:r>
            <a:endParaRPr lang="fr-FR" altLang="x-none" sz="2800" dirty="0">
              <a:solidFill>
                <a:srgbClr val="003399"/>
              </a:solidFill>
              <a:latin typeface="+mj-l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p:cTn id="7" dur="5000" fill="hold"/>
                                        <p:tgtEl>
                                          <p:spTgt spid="34819"/>
                                        </p:tgtEl>
                                        <p:attrNameLst>
                                          <p:attrName>ppt_w</p:attrName>
                                        </p:attrNameLst>
                                      </p:cBhvr>
                                      <p:tavLst>
                                        <p:tav tm="0" fmla="#ppt_w*sin(2.5*pi*$)">
                                          <p:val>
                                            <p:fltVal val="0"/>
                                          </p:val>
                                        </p:tav>
                                        <p:tav tm="100000">
                                          <p:val>
                                            <p:fltVal val="1"/>
                                          </p:val>
                                        </p:tav>
                                      </p:tavLst>
                                    </p:anim>
                                    <p:anim calcmode="lin" valueType="num">
                                      <p:cBhvr>
                                        <p:cTn id="8" dur="5000" fill="hold"/>
                                        <p:tgtEl>
                                          <p:spTgt spid="348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p:cNvSpPr>
            <a:spLocks noGrp="1" noRot="1" noChangeArrowheads="1"/>
          </p:cNvSpPr>
          <p:nvPr>
            <p:ph type="body" idx="1"/>
          </p:nvPr>
        </p:nvSpPr>
        <p:spPr>
          <a:xfrm>
            <a:off x="666183" y="2576994"/>
            <a:ext cx="8291512" cy="3384277"/>
          </a:xfrm>
          <a:ln>
            <a:solidFill>
              <a:srgbClr val="000000"/>
            </a:solidFill>
            <a:miter lim="800000"/>
            <a:headEnd/>
            <a:tailEnd/>
          </a:ln>
        </p:spPr>
        <p:txBody>
          <a:bodyPr>
            <a:normAutofit/>
          </a:bodyPr>
          <a:lstStyle/>
          <a:p>
            <a:pPr algn="just" eaLnBrk="1" hangingPunct="1">
              <a:buFont typeface="Wingdings" charset="2"/>
              <a:buChar char="ü"/>
            </a:pPr>
            <a:r>
              <a:rPr lang="fr-FR" altLang="x-none" sz="2400" b="1" dirty="0">
                <a:latin typeface="+mj-lt"/>
                <a:ea typeface="ＭＳ Ｐゴシック" charset="-128"/>
              </a:rPr>
              <a:t>Réaction de stress normale, adaptative</a:t>
            </a:r>
          </a:p>
          <a:p>
            <a:pPr algn="just" eaLnBrk="1" hangingPunct="1">
              <a:buFont typeface="Wingdings" charset="2"/>
              <a:buChar char="ü"/>
            </a:pPr>
            <a:r>
              <a:rPr lang="fr-FR" altLang="x-none" sz="2400" b="1" dirty="0">
                <a:latin typeface="+mj-lt"/>
                <a:ea typeface="ＭＳ Ｐゴシック" charset="-128"/>
              </a:rPr>
              <a:t>Réactions de stress dépassé, inadaptées</a:t>
            </a:r>
          </a:p>
          <a:p>
            <a:pPr marL="0" indent="0" algn="just" eaLnBrk="1" hangingPunct="1">
              <a:buNone/>
            </a:pPr>
            <a:endParaRPr lang="fr-FR" altLang="x-none" sz="2400" dirty="0">
              <a:latin typeface="+mj-lt"/>
              <a:ea typeface="ＭＳ Ｐゴシック" charset="-128"/>
            </a:endParaRPr>
          </a:p>
        </p:txBody>
      </p:sp>
      <p:sp>
        <p:nvSpPr>
          <p:cNvPr id="215042" name="Rectangle 3"/>
          <p:cNvSpPr>
            <a:spLocks noGrp="1" noRot="1" noChangeArrowheads="1"/>
          </p:cNvSpPr>
          <p:nvPr>
            <p:ph type="title"/>
          </p:nvPr>
        </p:nvSpPr>
        <p:spPr>
          <a:xfrm>
            <a:off x="2097088" y="-99392"/>
            <a:ext cx="8042275" cy="1336675"/>
          </a:xfrm>
        </p:spPr>
        <p:txBody>
          <a:bodyPr/>
          <a:lstStyle/>
          <a:p>
            <a:pPr eaLnBrk="1" hangingPunct="1"/>
            <a:r>
              <a:rPr lang="fr-FR" altLang="x-none" sz="4000">
                <a:latin typeface="Tahoma" charset="0"/>
                <a:ea typeface="ＭＳ Ｐゴシック" charset="-128"/>
              </a:rPr>
              <a:t>3. La clinique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ChangeArrowheads="1"/>
          </p:cNvSpPr>
          <p:nvPr/>
        </p:nvSpPr>
        <p:spPr bwMode="auto">
          <a:xfrm>
            <a:off x="0" y="1125539"/>
            <a:ext cx="11586753"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eaLnBrk="1" hangingPunct="1">
              <a:spcBef>
                <a:spcPct val="20000"/>
              </a:spcBef>
              <a:buClr>
                <a:schemeClr val="hlink"/>
              </a:buClr>
              <a:buSzPct val="80000"/>
              <a:buFontTx/>
              <a:buChar char="-"/>
            </a:pPr>
            <a:r>
              <a:rPr lang="fr-FR" altLang="x-none" dirty="0">
                <a:solidFill>
                  <a:schemeClr val="tx1"/>
                </a:solidFill>
                <a:latin typeface="+mj-lt"/>
              </a:rPr>
              <a:t>Les réactions névrotiques surtout </a:t>
            </a:r>
            <a:r>
              <a:rPr lang="fr-FR" altLang="x-none" dirty="0">
                <a:solidFill>
                  <a:srgbClr val="FF0000"/>
                </a:solidFill>
                <a:latin typeface="+mj-lt"/>
              </a:rPr>
              <a:t>phobiques et hystériques</a:t>
            </a:r>
            <a:r>
              <a:rPr lang="fr-FR" altLang="x-none" dirty="0">
                <a:solidFill>
                  <a:schemeClr val="tx1"/>
                </a:solidFill>
                <a:latin typeface="+mj-lt"/>
              </a:rPr>
              <a:t>, sont le fait de sujets (prédisposés) qui ont, le plus souvent, présenté de tels comportements dans d'autres circonstances. Ils teintent leur stress de leur manière habituelle de réagir. </a:t>
            </a:r>
          </a:p>
          <a:p>
            <a:pPr algn="just" eaLnBrk="1" hangingPunct="1">
              <a:spcBef>
                <a:spcPct val="20000"/>
              </a:spcBef>
              <a:buClr>
                <a:schemeClr val="hlink"/>
              </a:buClr>
              <a:buSzPct val="80000"/>
              <a:buFontTx/>
              <a:buChar char="-"/>
            </a:pPr>
            <a:endParaRPr lang="fr-FR" altLang="x-none" dirty="0">
              <a:solidFill>
                <a:schemeClr val="tx1"/>
              </a:solidFill>
              <a:latin typeface="+mj-lt"/>
            </a:endParaRPr>
          </a:p>
          <a:p>
            <a:pPr algn="just" eaLnBrk="1" hangingPunct="1">
              <a:spcBef>
                <a:spcPct val="20000"/>
              </a:spcBef>
              <a:buClr>
                <a:schemeClr val="hlink"/>
              </a:buClr>
              <a:buSzPct val="80000"/>
              <a:buFontTx/>
              <a:buChar char="-"/>
            </a:pPr>
            <a:r>
              <a:rPr lang="fr-FR" altLang="x-none" dirty="0">
                <a:solidFill>
                  <a:schemeClr val="tx1"/>
                </a:solidFill>
                <a:latin typeface="+mj-lt"/>
              </a:rPr>
              <a:t>La réaction phobique est dominée par la peur phobique, irraisonnée, de tout stimulus rappelant le danger : bruit, odeur, vision, décor, personnage </a:t>
            </a:r>
          </a:p>
          <a:p>
            <a:pPr algn="just" eaLnBrk="1" hangingPunct="1">
              <a:spcBef>
                <a:spcPct val="20000"/>
              </a:spcBef>
              <a:buClr>
                <a:schemeClr val="hlink"/>
              </a:buClr>
              <a:buSzPct val="80000"/>
              <a:buFontTx/>
              <a:buChar char="-"/>
            </a:pPr>
            <a:endParaRPr lang="fr-FR" altLang="x-none" dirty="0">
              <a:solidFill>
                <a:schemeClr val="tx1"/>
              </a:solidFill>
              <a:latin typeface="+mj-lt"/>
            </a:endParaRPr>
          </a:p>
          <a:p>
            <a:pPr algn="just" eaLnBrk="1" hangingPunct="1">
              <a:spcBef>
                <a:spcPct val="20000"/>
              </a:spcBef>
              <a:buClr>
                <a:schemeClr val="hlink"/>
              </a:buClr>
              <a:buSzPct val="80000"/>
              <a:buFontTx/>
              <a:buChar char="-"/>
            </a:pPr>
            <a:r>
              <a:rPr lang="fr-FR" altLang="x-none" dirty="0">
                <a:solidFill>
                  <a:schemeClr val="tx1"/>
                </a:solidFill>
                <a:latin typeface="+mj-lt"/>
              </a:rPr>
              <a:t>On voit ainsi des sujets se livrer à des crises compulsives, à des désespoirs   spectaculaires, ou, plus théâtralement à de faux états seconds, quasi-somnambuliques ou faussement hallucinés. Plus que les simples réactions néphrotiques nécessitent des soins médicaux et des mesures de surveillance et d'isolement.</a:t>
            </a:r>
          </a:p>
        </p:txBody>
      </p:sp>
    </p:spTree>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re 1"/>
          <p:cNvSpPr>
            <a:spLocks noGrp="1"/>
          </p:cNvSpPr>
          <p:nvPr>
            <p:ph type="title"/>
          </p:nvPr>
        </p:nvSpPr>
        <p:spPr>
          <a:xfrm>
            <a:off x="1825625" y="3029447"/>
            <a:ext cx="8540750" cy="1143000"/>
          </a:xfrm>
        </p:spPr>
        <p:txBody>
          <a:bodyPr/>
          <a:lstStyle/>
          <a:p>
            <a:pPr algn="ctr" eaLnBrk="1" hangingPunct="1"/>
            <a:r>
              <a:rPr lang="fr-FR" altLang="x-none" sz="4400" dirty="0">
                <a:solidFill>
                  <a:schemeClr val="accent1">
                    <a:lumMod val="60000"/>
                    <a:lumOff val="40000"/>
                  </a:schemeClr>
                </a:solidFill>
                <a:ea typeface="ＭＳ Ｐゴシック" charset="-128"/>
              </a:rPr>
              <a:t>ATTENTION </a:t>
            </a:r>
            <a:br>
              <a:rPr lang="fr-FR" altLang="x-none" sz="4400" dirty="0">
                <a:solidFill>
                  <a:schemeClr val="accent1">
                    <a:lumMod val="60000"/>
                    <a:lumOff val="40000"/>
                  </a:schemeClr>
                </a:solidFill>
                <a:ea typeface="ＭＳ Ｐゴシック" charset="-128"/>
              </a:rPr>
            </a:br>
            <a:br>
              <a:rPr lang="fr-FR" altLang="x-none" sz="4400" dirty="0">
                <a:solidFill>
                  <a:schemeClr val="accent1">
                    <a:lumMod val="60000"/>
                    <a:lumOff val="40000"/>
                  </a:schemeClr>
                </a:solidFill>
                <a:ea typeface="ＭＳ Ｐゴシック" charset="-128"/>
              </a:rPr>
            </a:br>
            <a:r>
              <a:rPr lang="fr-FR" altLang="x-none" sz="4400" dirty="0">
                <a:solidFill>
                  <a:schemeClr val="accent1">
                    <a:lumMod val="60000"/>
                    <a:lumOff val="40000"/>
                  </a:schemeClr>
                </a:solidFill>
                <a:ea typeface="ＭＳ Ｐゴシック" charset="-128"/>
              </a:rPr>
              <a:t>Une question de mémoire</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433" y="0"/>
            <a:ext cx="1135162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Grp="1" noRot="1" noChangeArrowheads="1"/>
          </p:cNvSpPr>
          <p:nvPr>
            <p:ph type="body" idx="1"/>
          </p:nvPr>
        </p:nvSpPr>
        <p:spPr>
          <a:xfrm>
            <a:off x="627017" y="2636913"/>
            <a:ext cx="9761583" cy="3773413"/>
          </a:xfrm>
        </p:spPr>
        <p:txBody>
          <a:bodyPr>
            <a:normAutofit/>
          </a:bodyPr>
          <a:lstStyle/>
          <a:p>
            <a:pPr algn="just" eaLnBrk="1" hangingPunct="1">
              <a:buFont typeface="Wingdings" charset="2"/>
              <a:buChar char="ü"/>
            </a:pPr>
            <a:r>
              <a:rPr lang="fr-FR" altLang="x-none" sz="2800" b="1" dirty="0">
                <a:latin typeface="+mj-lt"/>
                <a:ea typeface="ＭＳ Ｐゴシック" charset="-128"/>
              </a:rPr>
              <a:t>Séquelles chronicisées  </a:t>
            </a:r>
          </a:p>
          <a:p>
            <a:pPr lvl="1" algn="just" eaLnBrk="1" hangingPunct="1">
              <a:buFont typeface="Wingdings" charset="2"/>
              <a:buChar char="ü"/>
            </a:pPr>
            <a:r>
              <a:rPr lang="fr-FR" altLang="x-none" sz="2800" b="1" dirty="0">
                <a:latin typeface="+mj-lt"/>
                <a:ea typeface="ＭＳ Ｐゴシック" charset="-128"/>
              </a:rPr>
              <a:t>Syndromes </a:t>
            </a:r>
            <a:r>
              <a:rPr lang="fr-FR" altLang="x-none" sz="2800" b="1" dirty="0" err="1">
                <a:latin typeface="+mj-lt"/>
                <a:ea typeface="ＭＳ Ｐゴシック" charset="-128"/>
              </a:rPr>
              <a:t>psychotraumatiques</a:t>
            </a:r>
            <a:r>
              <a:rPr lang="fr-FR" altLang="x-none" sz="2800" b="1" dirty="0">
                <a:latin typeface="+mj-lt"/>
                <a:ea typeface="ＭＳ Ｐゴシック" charset="-128"/>
              </a:rPr>
              <a:t> chroniques - statut nosographique </a:t>
            </a:r>
          </a:p>
          <a:p>
            <a:pPr lvl="1" algn="just" eaLnBrk="1" hangingPunct="1">
              <a:buFont typeface="Wingdings" charset="2"/>
              <a:buChar char="ü"/>
            </a:pPr>
            <a:r>
              <a:rPr lang="fr-FR" altLang="x-none" sz="2800" b="1" dirty="0">
                <a:latin typeface="+mj-lt"/>
                <a:ea typeface="ＭＳ Ｐゴシック" charset="-128"/>
              </a:rPr>
              <a:t>Temps de latence</a:t>
            </a:r>
            <a:endParaRPr lang="fr-FR" altLang="x-none" sz="2800" dirty="0">
              <a:latin typeface="+mj-lt"/>
              <a:ea typeface="ＭＳ Ｐゴシック" charset="-128"/>
            </a:endParaRPr>
          </a:p>
          <a:p>
            <a:pPr lvl="1" algn="just" eaLnBrk="1" hangingPunct="1">
              <a:buFont typeface="Wingdings" charset="2"/>
              <a:buChar char="ü"/>
            </a:pPr>
            <a:r>
              <a:rPr lang="fr-FR" altLang="x-none" sz="2800" b="1" dirty="0">
                <a:latin typeface="+mj-lt"/>
                <a:ea typeface="ＭＳ Ｐゴシック" charset="-128"/>
              </a:rPr>
              <a:t>Syndrome de répétition</a:t>
            </a:r>
          </a:p>
          <a:p>
            <a:pPr lvl="1" algn="just" eaLnBrk="1" hangingPunct="1">
              <a:buFont typeface="Wingdings" charset="2"/>
              <a:buChar char="ü"/>
            </a:pPr>
            <a:r>
              <a:rPr lang="fr-FR" altLang="x-none" sz="2800" b="1" dirty="0">
                <a:latin typeface="+mj-lt"/>
                <a:ea typeface="ＭＳ Ｐゴシック" charset="-128"/>
              </a:rPr>
              <a:t>Symptômes non spécifiques</a:t>
            </a:r>
          </a:p>
          <a:p>
            <a:pPr algn="just" eaLnBrk="1" hangingPunct="1">
              <a:buFont typeface="Arial" charset="0"/>
              <a:buNone/>
            </a:pPr>
            <a:endParaRPr lang="fr-FR" altLang="x-none" sz="2800" dirty="0">
              <a:latin typeface="+mj-lt"/>
              <a:ea typeface="ＭＳ Ｐゴシック" charset="-128"/>
            </a:endParaRPr>
          </a:p>
          <a:p>
            <a:pPr lvl="1" algn="just" eaLnBrk="1" hangingPunct="1">
              <a:buFont typeface="Wingdings" charset="2"/>
              <a:buChar char="ü"/>
            </a:pPr>
            <a:endParaRPr lang="fr-FR" altLang="x-none" sz="2800" dirty="0">
              <a:latin typeface="+mj-lt"/>
              <a:ea typeface="ＭＳ Ｐゴシック" charset="-128"/>
            </a:endParaRPr>
          </a:p>
          <a:p>
            <a:pPr algn="just" eaLnBrk="1" hangingPunct="1">
              <a:buFont typeface="Wingdings" charset="2"/>
              <a:buChar char="ü"/>
            </a:pPr>
            <a:endParaRPr lang="fr-FR" altLang="x-none" sz="2800" dirty="0">
              <a:latin typeface="+mj-lt"/>
              <a:ea typeface="ＭＳ Ｐゴシック" charset="-128"/>
            </a:endParaRPr>
          </a:p>
          <a:p>
            <a:pPr algn="just" eaLnBrk="1" hangingPunct="1">
              <a:buFont typeface="Wingdings" charset="2"/>
              <a:buChar char="ü"/>
            </a:pPr>
            <a:endParaRPr lang="fr-FR" altLang="x-none" sz="2800" dirty="0">
              <a:latin typeface="+mj-lt"/>
              <a:ea typeface="ＭＳ Ｐゴシック" charset="-128"/>
            </a:endParaRPr>
          </a:p>
        </p:txBody>
      </p:sp>
      <p:sp>
        <p:nvSpPr>
          <p:cNvPr id="224258" name="Rectangle 3"/>
          <p:cNvSpPr>
            <a:spLocks noGrp="1" noRot="1" noChangeArrowheads="1"/>
          </p:cNvSpPr>
          <p:nvPr>
            <p:ph type="title"/>
          </p:nvPr>
        </p:nvSpPr>
        <p:spPr/>
        <p:txBody>
          <a:bodyPr/>
          <a:lstStyle/>
          <a:p>
            <a:pPr eaLnBrk="1" hangingPunct="1"/>
            <a:r>
              <a:rPr lang="fr-FR" altLang="x-none" sz="4000" dirty="0">
                <a:ea typeface="ＭＳ Ｐゴシック" charset="-128"/>
              </a:rPr>
              <a:t>3. La clinique</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Rot="1" noChangeArrowheads="1"/>
          </p:cNvSpPr>
          <p:nvPr>
            <p:ph type="body" idx="1"/>
          </p:nvPr>
        </p:nvSpPr>
        <p:spPr>
          <a:xfrm>
            <a:off x="554627" y="2617481"/>
            <a:ext cx="11032127" cy="3701405"/>
          </a:xfrm>
        </p:spPr>
        <p:txBody>
          <a:bodyPr>
            <a:normAutofit/>
          </a:bodyPr>
          <a:lstStyle/>
          <a:p>
            <a:pPr algn="just" eaLnBrk="1" hangingPunct="1">
              <a:buFont typeface="Wingdings" charset="2"/>
              <a:buChar char="ü"/>
            </a:pPr>
            <a:r>
              <a:rPr lang="fr-FR" altLang="x-none" sz="2400" dirty="0">
                <a:latin typeface="+mj-lt"/>
                <a:ea typeface="ＭＳ Ｐゴシック" charset="-128"/>
              </a:rPr>
              <a:t>L'intérêt social et empirique pour cet ensemble de symptômes a ainsi favorisé sa reconnaissance diagnostique et son intégration nosologique au sein du DSM-III en 1980. </a:t>
            </a:r>
          </a:p>
          <a:p>
            <a:pPr algn="just" eaLnBrk="1" hangingPunct="1">
              <a:buFont typeface="Wingdings" charset="2"/>
              <a:buChar char="ü"/>
            </a:pPr>
            <a:r>
              <a:rPr lang="fr-FR" altLang="x-none" sz="2400" dirty="0">
                <a:latin typeface="+mj-lt"/>
                <a:ea typeface="ＭＳ Ｐゴシック" charset="-128"/>
              </a:rPr>
              <a:t>En 1987, le DSM-III-R (APA, 1987) propose quatre critères pour diagnostiquer un TSPT:</a:t>
            </a:r>
          </a:p>
        </p:txBody>
      </p:sp>
      <p:sp>
        <p:nvSpPr>
          <p:cNvPr id="226306" name="Rectangle 3"/>
          <p:cNvSpPr>
            <a:spLocks noGrp="1" noRot="1" noChangeArrowheads="1"/>
          </p:cNvSpPr>
          <p:nvPr>
            <p:ph type="title"/>
          </p:nvPr>
        </p:nvSpPr>
        <p:spPr/>
        <p:txBody>
          <a:bodyPr/>
          <a:lstStyle/>
          <a:p>
            <a:pPr eaLnBrk="1" hangingPunct="1"/>
            <a:r>
              <a:rPr lang="fr-FR" altLang="x-none" sz="4000" dirty="0">
                <a:ea typeface="ＭＳ Ｐゴシック" charset="-128"/>
              </a:rPr>
              <a:t>3.1 Le trouble de stress posttraumatique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185047" y="2834380"/>
            <a:ext cx="11821905" cy="5507037"/>
          </a:xfrm>
        </p:spPr>
        <p:txBody>
          <a:bodyPr>
            <a:normAutofit/>
          </a:bodyPr>
          <a:lstStyle/>
          <a:p>
            <a:pPr algn="just" eaLnBrk="1" hangingPunct="1"/>
            <a:r>
              <a:rPr lang="fr-FR" altLang="x-none" sz="2400" dirty="0">
                <a:ea typeface="ＭＳ Ｐゴシック" charset="-128"/>
              </a:rPr>
              <a:t>Freud précisera sa pensée quant au processus de </a:t>
            </a:r>
            <a:r>
              <a:rPr lang="fr-FR" altLang="x-none" sz="2400" dirty="0" err="1">
                <a:ea typeface="ＭＳ Ｐゴシック" charset="-128"/>
              </a:rPr>
              <a:t>traumatisation</a:t>
            </a:r>
            <a:r>
              <a:rPr lang="fr-FR" altLang="x-none" sz="2400" dirty="0">
                <a:ea typeface="ＭＳ Ｐゴシック" charset="-128"/>
              </a:rPr>
              <a:t> lorsqu</a:t>
            </a:r>
            <a:r>
              <a:rPr lang="fr-FR" altLang="fr-FR" sz="2400" dirty="0">
                <a:ea typeface="ＭＳ Ｐゴシック" charset="-128"/>
              </a:rPr>
              <a:t>’</a:t>
            </a:r>
            <a:r>
              <a:rPr lang="fr-FR" altLang="x-none" sz="2400" dirty="0">
                <a:ea typeface="ＭＳ Ｐゴシック" charset="-128"/>
              </a:rPr>
              <a:t>en octobre 1895, il écrit : « Nous ne manquons jamais de découvrir [dans l</a:t>
            </a:r>
            <a:r>
              <a:rPr lang="fr-FR" altLang="fr-FR" sz="2400" dirty="0">
                <a:ea typeface="ＭＳ Ｐゴシック" charset="-128"/>
              </a:rPr>
              <a:t>’</a:t>
            </a:r>
            <a:r>
              <a:rPr lang="fr-FR" altLang="x-none" sz="2400" dirty="0">
                <a:ea typeface="ＭＳ Ｐゴシック" charset="-128"/>
              </a:rPr>
              <a:t>hystérie] qu</a:t>
            </a:r>
            <a:r>
              <a:rPr lang="fr-FR" altLang="fr-FR" sz="2400" dirty="0">
                <a:ea typeface="ＭＳ Ｐゴシック" charset="-128"/>
              </a:rPr>
              <a:t>’</a:t>
            </a:r>
            <a:r>
              <a:rPr lang="fr-FR" altLang="x-none" sz="2400" dirty="0">
                <a:ea typeface="ＭＳ Ｐゴシック" charset="-128"/>
              </a:rPr>
              <a:t>un souvenir refoulé ne s</a:t>
            </a:r>
            <a:r>
              <a:rPr lang="fr-FR" altLang="fr-FR" sz="2400" dirty="0">
                <a:ea typeface="ＭＳ Ｐゴシック" charset="-128"/>
              </a:rPr>
              <a:t>’</a:t>
            </a:r>
            <a:r>
              <a:rPr lang="fr-FR" altLang="x-none" sz="2400" dirty="0">
                <a:ea typeface="ＭＳ Ｐゴシック" charset="-128"/>
              </a:rPr>
              <a:t>est transformé qu</a:t>
            </a:r>
            <a:r>
              <a:rPr lang="fr-FR" altLang="fr-FR" sz="2400" dirty="0">
                <a:ea typeface="ＭＳ Ｐゴシック" charset="-128"/>
              </a:rPr>
              <a:t>’</a:t>
            </a:r>
            <a:r>
              <a:rPr lang="fr-FR" altLang="x-none" sz="2400" dirty="0">
                <a:ea typeface="ＭＳ Ｐゴシック" charset="-128"/>
              </a:rPr>
              <a:t>après coup en traumatisme ». et plus loin de préciser que « l</a:t>
            </a:r>
            <a:r>
              <a:rPr lang="fr-FR" altLang="fr-FR" sz="2400" dirty="0">
                <a:ea typeface="ＭＳ Ｐゴシック" charset="-128"/>
              </a:rPr>
              <a:t>’</a:t>
            </a:r>
            <a:r>
              <a:rPr lang="fr-FR" altLang="x-none" sz="2400" dirty="0">
                <a:ea typeface="ＭＳ Ｐゴシック" charset="-128"/>
              </a:rPr>
              <a:t>hystérie a une étiologie sexuelle </a:t>
            </a:r>
            <a:r>
              <a:rPr lang="fr-FR" altLang="x-none" sz="2400" dirty="0" err="1">
                <a:ea typeface="ＭＳ Ｐゴシック" charset="-128"/>
              </a:rPr>
              <a:t>prépubertaire</a:t>
            </a:r>
            <a:r>
              <a:rPr lang="fr-FR" altLang="x-none" sz="2400" dirty="0">
                <a:ea typeface="ＭＳ Ｐゴシック" charset="-128"/>
              </a:rPr>
              <a:t> liée à l</a:t>
            </a:r>
            <a:r>
              <a:rPr lang="fr-FR" altLang="fr-FR" sz="2400" dirty="0">
                <a:ea typeface="ＭＳ Ｐゴシック" charset="-128"/>
              </a:rPr>
              <a:t>’</a:t>
            </a:r>
            <a:r>
              <a:rPr lang="fr-FR" altLang="x-none" sz="2400" dirty="0">
                <a:ea typeface="ＭＳ Ｐゴシック" charset="-128"/>
              </a:rPr>
              <a:t>effroi et au dégoût, et non pas au plaisir comme dans la névrose obsessionnelle ». </a:t>
            </a:r>
          </a:p>
          <a:p>
            <a:pPr algn="just" eaLnBrk="1" hangingPunct="1"/>
            <a:r>
              <a:rPr lang="fr-FR" altLang="x-none" sz="2400" dirty="0">
                <a:ea typeface="ＭＳ Ｐゴシック" charset="-128"/>
              </a:rPr>
              <a:t>Freud met en avant le caractère décisif de la puberté, parce qu</a:t>
            </a:r>
            <a:r>
              <a:rPr lang="fr-FR" altLang="fr-FR" sz="2400" dirty="0">
                <a:ea typeface="ＭＳ Ｐゴシック" charset="-128"/>
              </a:rPr>
              <a:t>’</a:t>
            </a:r>
            <a:r>
              <a:rPr lang="fr-FR" altLang="x-none" sz="2400" dirty="0">
                <a:ea typeface="ＭＳ Ｐゴシック" charset="-128"/>
              </a:rPr>
              <a:t>alors, pour lui, la question du traumatisme reste fondamentalement liée à la sexualité. </a:t>
            </a:r>
            <a:endParaRPr lang="fr-FR" altLang="x-none" sz="2400" dirty="0">
              <a:solidFill>
                <a:srgbClr val="FF0000"/>
              </a:solidFill>
              <a:ea typeface="ＭＳ Ｐゴシック" charset="-128"/>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3"/>
          <p:cNvSpPr>
            <a:spLocks noGrp="1" noRot="1" noChangeArrowheads="1"/>
          </p:cNvSpPr>
          <p:nvPr>
            <p:ph type="title"/>
          </p:nvPr>
        </p:nvSpPr>
        <p:spPr>
          <a:xfrm>
            <a:off x="1965372" y="609103"/>
            <a:ext cx="8042275" cy="1336675"/>
          </a:xfrm>
        </p:spPr>
        <p:txBody>
          <a:bodyPr/>
          <a:lstStyle/>
          <a:p>
            <a:pPr eaLnBrk="1" hangingPunct="1"/>
            <a:r>
              <a:rPr lang="fr-FR" altLang="x-none" sz="4000" dirty="0">
                <a:ea typeface="ＭＳ Ｐゴシック" charset="-128"/>
              </a:rPr>
              <a:t>3.1. De l</a:t>
            </a:r>
            <a:r>
              <a:rPr lang="fr-FR" altLang="fr-FR" sz="4000" dirty="0">
                <a:ea typeface="ＭＳ Ｐゴシック" charset="-128"/>
              </a:rPr>
              <a:t>’</a:t>
            </a:r>
            <a:r>
              <a:rPr lang="fr-FR" altLang="x-none" sz="4000" dirty="0">
                <a:ea typeface="ＭＳ Ｐゴシック" charset="-128"/>
              </a:rPr>
              <a:t>ESPT au TSPT</a:t>
            </a:r>
          </a:p>
        </p:txBody>
      </p:sp>
      <p:pic>
        <p:nvPicPr>
          <p:cNvPr id="2" name="Image 1">
            <a:extLst>
              <a:ext uri="{FF2B5EF4-FFF2-40B4-BE49-F238E27FC236}">
                <a16:creationId xmlns:a16="http://schemas.microsoft.com/office/drawing/2014/main" id="{B27A02E2-F71D-FC4F-9706-9AB145FB9FEB}"/>
              </a:ext>
            </a:extLst>
          </p:cNvPr>
          <p:cNvPicPr>
            <a:picLocks noChangeAspect="1"/>
          </p:cNvPicPr>
          <p:nvPr/>
        </p:nvPicPr>
        <p:blipFill>
          <a:blip r:embed="rId3"/>
          <a:stretch>
            <a:fillRect/>
          </a:stretch>
        </p:blipFill>
        <p:spPr>
          <a:xfrm>
            <a:off x="2847703" y="2286000"/>
            <a:ext cx="6380137" cy="4196198"/>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AutoShape 1"/>
          <p:cNvSpPr>
            <a:spLocks/>
          </p:cNvSpPr>
          <p:nvPr/>
        </p:nvSpPr>
        <p:spPr bwMode="auto">
          <a:xfrm>
            <a:off x="1684338" y="3562350"/>
            <a:ext cx="1231900" cy="1125537"/>
          </a:xfrm>
          <a:prstGeom prst="roundRect">
            <a:avLst>
              <a:gd name="adj" fmla="val 11903"/>
            </a:avLst>
          </a:prstGeom>
          <a:solidFill>
            <a:srgbClr val="0000FF"/>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mj-lt"/>
            </a:endParaRPr>
          </a:p>
        </p:txBody>
      </p:sp>
      <p:sp>
        <p:nvSpPr>
          <p:cNvPr id="261122" name="Rectangle 2"/>
          <p:cNvSpPr>
            <a:spLocks/>
          </p:cNvSpPr>
          <p:nvPr/>
        </p:nvSpPr>
        <p:spPr bwMode="auto">
          <a:xfrm>
            <a:off x="1838326" y="3821111"/>
            <a:ext cx="151606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a:solidFill>
                  <a:srgbClr val="FFFFFF"/>
                </a:solidFill>
                <a:latin typeface="+mj-lt"/>
              </a:rPr>
              <a:t>Critère </a:t>
            </a:r>
          </a:p>
          <a:p>
            <a:pPr eaLnBrk="1" hangingPunct="1">
              <a:spcBef>
                <a:spcPct val="0"/>
              </a:spcBef>
              <a:buClrTx/>
              <a:buSzTx/>
              <a:buFontTx/>
              <a:buNone/>
            </a:pPr>
            <a:r>
              <a:rPr lang="en-US" altLang="x-none" sz="1700" b="1">
                <a:solidFill>
                  <a:srgbClr val="FFFFFF"/>
                </a:solidFill>
                <a:latin typeface="+mj-lt"/>
              </a:rPr>
              <a:t>A1 </a:t>
            </a:r>
          </a:p>
        </p:txBody>
      </p:sp>
      <p:sp>
        <p:nvSpPr>
          <p:cNvPr id="261123" name="Rectangle 3"/>
          <p:cNvSpPr>
            <a:spLocks/>
          </p:cNvSpPr>
          <p:nvPr/>
        </p:nvSpPr>
        <p:spPr bwMode="auto">
          <a:xfrm>
            <a:off x="3844926" y="3340099"/>
            <a:ext cx="6670675" cy="1562100"/>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mj-lt"/>
            </a:endParaRPr>
          </a:p>
        </p:txBody>
      </p:sp>
      <p:sp>
        <p:nvSpPr>
          <p:cNvPr id="261124" name="Rectangle 4"/>
          <p:cNvSpPr>
            <a:spLocks/>
          </p:cNvSpPr>
          <p:nvPr/>
        </p:nvSpPr>
        <p:spPr bwMode="auto">
          <a:xfrm>
            <a:off x="3930651" y="3397249"/>
            <a:ext cx="6500813"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spcBef>
                <a:spcPts val="1263"/>
              </a:spcBef>
              <a:buClrTx/>
              <a:buSzTx/>
              <a:buNone/>
            </a:pPr>
            <a:r>
              <a:rPr lang="en-US" altLang="x-none" sz="1800">
                <a:solidFill>
                  <a:srgbClr val="000000"/>
                </a:solidFill>
                <a:latin typeface="+mj-lt"/>
                <a:sym typeface="Arial" charset="0"/>
              </a:rPr>
              <a:t>Le sujet a vécu, a été témoin ou a été confronté à un événement ou à des événements durant lesquels des individus ont pu mourir ou être très gravement blessés ou bien ont été menacés de mort ou de grave blessure ou bien durant lesquels son intégrité physique ou celle d'autrui a pu être menacée.</a:t>
            </a:r>
          </a:p>
        </p:txBody>
      </p:sp>
      <p:sp>
        <p:nvSpPr>
          <p:cNvPr id="261125" name="Rectangle 5"/>
          <p:cNvSpPr>
            <a:spLocks/>
          </p:cNvSpPr>
          <p:nvPr/>
        </p:nvSpPr>
        <p:spPr bwMode="auto">
          <a:xfrm>
            <a:off x="1630364" y="196851"/>
            <a:ext cx="8778875" cy="544513"/>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2500" dirty="0">
                <a:solidFill>
                  <a:schemeClr val="bg1"/>
                </a:solidFill>
                <a:latin typeface="Abadi" panose="020F0502020204030204" pitchFamily="34" charset="0"/>
                <a:sym typeface="Cambria" charset="0"/>
              </a:rPr>
              <a:t>Du DSM-IV au DSM-V</a:t>
            </a:r>
          </a:p>
        </p:txBody>
      </p:sp>
      <p:sp>
        <p:nvSpPr>
          <p:cNvPr id="261126" name="Rectangle 6"/>
          <p:cNvSpPr>
            <a:spLocks/>
          </p:cNvSpPr>
          <p:nvPr/>
        </p:nvSpPr>
        <p:spPr bwMode="auto">
          <a:xfrm>
            <a:off x="3844926" y="5232400"/>
            <a:ext cx="6670675" cy="1125537"/>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mj-lt"/>
            </a:endParaRPr>
          </a:p>
        </p:txBody>
      </p:sp>
      <p:sp>
        <p:nvSpPr>
          <p:cNvPr id="261127" name="Rectangle 7"/>
          <p:cNvSpPr>
            <a:spLocks/>
          </p:cNvSpPr>
          <p:nvPr/>
        </p:nvSpPr>
        <p:spPr bwMode="auto">
          <a:xfrm>
            <a:off x="3925888" y="5554661"/>
            <a:ext cx="6500812"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700">
                <a:solidFill>
                  <a:schemeClr val="tx1"/>
                </a:solidFill>
                <a:latin typeface="+mj-lt"/>
                <a:sym typeface="Arial" charset="0"/>
              </a:rPr>
              <a:t>La réaction du sujet à l'événement s'est traduite par une peur intense, un sentiment d'impuissance ou d'horreur.</a:t>
            </a:r>
            <a:endParaRPr lang="en-US" altLang="x-none" sz="1800">
              <a:solidFill>
                <a:schemeClr val="tx1"/>
              </a:solidFill>
              <a:latin typeface="+mj-lt"/>
              <a:sym typeface="Arial" charset="0"/>
            </a:endParaRPr>
          </a:p>
          <a:p>
            <a:pPr algn="just">
              <a:lnSpc>
                <a:spcPct val="90000"/>
              </a:lnSpc>
              <a:spcBef>
                <a:spcPts val="75"/>
              </a:spcBef>
              <a:buClrTx/>
              <a:buSzTx/>
              <a:buNone/>
            </a:pPr>
            <a:endParaRPr lang="en-US" altLang="x-none" sz="1800">
              <a:solidFill>
                <a:schemeClr val="tx1"/>
              </a:solidFill>
              <a:latin typeface="+mj-lt"/>
              <a:sym typeface="Arial" charset="0"/>
            </a:endParaRPr>
          </a:p>
          <a:p>
            <a:pPr algn="just">
              <a:lnSpc>
                <a:spcPct val="90000"/>
              </a:lnSpc>
              <a:spcBef>
                <a:spcPts val="75"/>
              </a:spcBef>
              <a:buClrTx/>
              <a:buSzTx/>
              <a:buNone/>
            </a:pPr>
            <a:endParaRPr lang="en-US" altLang="x-none" sz="1800">
              <a:solidFill>
                <a:srgbClr val="D90B00"/>
              </a:solidFill>
              <a:latin typeface="+mj-lt"/>
              <a:sym typeface="Cambria" charset="0"/>
            </a:endParaRPr>
          </a:p>
        </p:txBody>
      </p:sp>
      <p:sp>
        <p:nvSpPr>
          <p:cNvPr id="261128" name="AutoShape 8"/>
          <p:cNvSpPr>
            <a:spLocks/>
          </p:cNvSpPr>
          <p:nvPr/>
        </p:nvSpPr>
        <p:spPr bwMode="auto">
          <a:xfrm>
            <a:off x="1657350" y="5214936"/>
            <a:ext cx="1231900" cy="1125538"/>
          </a:xfrm>
          <a:prstGeom prst="roundRect">
            <a:avLst>
              <a:gd name="adj" fmla="val 11903"/>
            </a:avLst>
          </a:prstGeom>
          <a:solidFill>
            <a:srgbClr val="0000FF"/>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mj-lt"/>
            </a:endParaRPr>
          </a:p>
        </p:txBody>
      </p:sp>
      <p:sp>
        <p:nvSpPr>
          <p:cNvPr id="261129" name="Rectangle 9"/>
          <p:cNvSpPr>
            <a:spLocks/>
          </p:cNvSpPr>
          <p:nvPr/>
        </p:nvSpPr>
        <p:spPr bwMode="auto">
          <a:xfrm>
            <a:off x="1765300" y="5334000"/>
            <a:ext cx="151923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a:solidFill>
                  <a:srgbClr val="FFFFFF"/>
                </a:solidFill>
                <a:latin typeface="+mj-lt"/>
              </a:rPr>
              <a:t>Critère </a:t>
            </a:r>
          </a:p>
          <a:p>
            <a:pPr eaLnBrk="1" hangingPunct="1">
              <a:spcBef>
                <a:spcPct val="0"/>
              </a:spcBef>
              <a:buClrTx/>
              <a:buSzTx/>
              <a:buFontTx/>
              <a:buNone/>
            </a:pPr>
            <a:r>
              <a:rPr lang="en-US" altLang="x-none" sz="1700" b="1">
                <a:solidFill>
                  <a:srgbClr val="FFFFFF"/>
                </a:solidFill>
                <a:latin typeface="+mj-lt"/>
              </a:rPr>
              <a:t>A2 </a:t>
            </a:r>
          </a:p>
        </p:txBody>
      </p:sp>
      <p:sp>
        <p:nvSpPr>
          <p:cNvPr id="28682" name="Line 10"/>
          <p:cNvSpPr>
            <a:spLocks noChangeShapeType="1"/>
          </p:cNvSpPr>
          <p:nvPr/>
        </p:nvSpPr>
        <p:spPr bwMode="auto">
          <a:xfrm flipH="1">
            <a:off x="2927351" y="4116386"/>
            <a:ext cx="887413" cy="6350"/>
          </a:xfrm>
          <a:prstGeom prst="line">
            <a:avLst/>
          </a:prstGeom>
          <a:noFill/>
          <a:ln w="152400">
            <a:solidFill>
              <a:srgbClr val="40404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a:latin typeface="+mj-lt"/>
            </a:endParaRPr>
          </a:p>
        </p:txBody>
      </p:sp>
      <p:sp>
        <p:nvSpPr>
          <p:cNvPr id="28683" name="Line 11"/>
          <p:cNvSpPr>
            <a:spLocks noChangeShapeType="1"/>
          </p:cNvSpPr>
          <p:nvPr/>
        </p:nvSpPr>
        <p:spPr bwMode="auto">
          <a:xfrm flipH="1">
            <a:off x="2925764" y="5651499"/>
            <a:ext cx="885825" cy="6350"/>
          </a:xfrm>
          <a:prstGeom prst="line">
            <a:avLst/>
          </a:prstGeom>
          <a:noFill/>
          <a:ln w="152400">
            <a:solidFill>
              <a:srgbClr val="40404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a:latin typeface="+mj-lt"/>
            </a:endParaRPr>
          </a:p>
        </p:txBody>
      </p:sp>
      <p:sp>
        <p:nvSpPr>
          <p:cNvPr id="261132" name="Rectangle 12"/>
          <p:cNvSpPr>
            <a:spLocks/>
          </p:cNvSpPr>
          <p:nvPr/>
        </p:nvSpPr>
        <p:spPr bwMode="auto">
          <a:xfrm>
            <a:off x="3738564" y="2365375"/>
            <a:ext cx="6740525" cy="750887"/>
          </a:xfrm>
          <a:prstGeom prst="rect">
            <a:avLst/>
          </a:prstGeom>
          <a:solidFill>
            <a:srgbClr val="CCFF66"/>
          </a:solidFill>
          <a:ln w="25400">
            <a:solidFill>
              <a:srgbClr val="FF000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mj-lt"/>
            </a:endParaRPr>
          </a:p>
        </p:txBody>
      </p:sp>
      <p:sp>
        <p:nvSpPr>
          <p:cNvPr id="261133" name="Rectangle 13"/>
          <p:cNvSpPr>
            <a:spLocks/>
          </p:cNvSpPr>
          <p:nvPr/>
        </p:nvSpPr>
        <p:spPr bwMode="auto">
          <a:xfrm>
            <a:off x="3773488" y="2441575"/>
            <a:ext cx="65008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spcBef>
                <a:spcPts val="1263"/>
              </a:spcBef>
              <a:buClrTx/>
              <a:buSzTx/>
              <a:buNone/>
            </a:pPr>
            <a:r>
              <a:rPr lang="en-US" altLang="x-none" sz="1800">
                <a:solidFill>
                  <a:srgbClr val="FF0000"/>
                </a:solidFill>
                <a:latin typeface="+mj-lt"/>
                <a:sym typeface="Arial" charset="0"/>
              </a:rPr>
              <a:t>Le sujet a été exposé à un événement traumatique...dans lequel les deux éléments suivant étaient présents</a:t>
            </a:r>
          </a:p>
        </p:txBody>
      </p:sp>
      <p:sp>
        <p:nvSpPr>
          <p:cNvPr id="261134" name="AutoShape 14"/>
          <p:cNvSpPr>
            <a:spLocks/>
          </p:cNvSpPr>
          <p:nvPr/>
        </p:nvSpPr>
        <p:spPr bwMode="auto">
          <a:xfrm>
            <a:off x="1630364" y="2320924"/>
            <a:ext cx="1374775" cy="831850"/>
          </a:xfrm>
          <a:prstGeom prst="roundRect">
            <a:avLst>
              <a:gd name="adj" fmla="val 16125"/>
            </a:avLst>
          </a:prstGeom>
          <a:solidFill>
            <a:srgbClr val="CCFF66"/>
          </a:solidFill>
          <a:ln w="25400">
            <a:solidFill>
              <a:srgbClr val="FF000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mj-lt"/>
            </a:endParaRPr>
          </a:p>
        </p:txBody>
      </p:sp>
      <p:sp>
        <p:nvSpPr>
          <p:cNvPr id="261135" name="Rectangle 15"/>
          <p:cNvSpPr>
            <a:spLocks/>
          </p:cNvSpPr>
          <p:nvPr/>
        </p:nvSpPr>
        <p:spPr bwMode="auto">
          <a:xfrm>
            <a:off x="1719263" y="2419350"/>
            <a:ext cx="125095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dirty="0" err="1">
                <a:solidFill>
                  <a:srgbClr val="FF0000"/>
                </a:solidFill>
                <a:latin typeface="+mj-lt"/>
              </a:rPr>
              <a:t>Critère</a:t>
            </a:r>
            <a:r>
              <a:rPr lang="en-US" altLang="x-none" sz="1700" b="1" dirty="0">
                <a:solidFill>
                  <a:srgbClr val="FF0000"/>
                </a:solidFill>
                <a:latin typeface="+mj-lt"/>
              </a:rPr>
              <a:t> </a:t>
            </a:r>
          </a:p>
          <a:p>
            <a:pPr eaLnBrk="1" hangingPunct="1">
              <a:spcBef>
                <a:spcPct val="0"/>
              </a:spcBef>
              <a:buClrTx/>
              <a:buSzTx/>
              <a:buFontTx/>
              <a:buNone/>
            </a:pPr>
            <a:r>
              <a:rPr lang="en-US" altLang="x-none" sz="1700" b="1" dirty="0">
                <a:solidFill>
                  <a:srgbClr val="FF0000"/>
                </a:solidFill>
                <a:latin typeface="+mj-lt"/>
              </a:rPr>
              <a:t>A DSM-4</a:t>
            </a:r>
          </a:p>
        </p:txBody>
      </p:sp>
      <p:sp>
        <p:nvSpPr>
          <p:cNvPr id="28688" name="Line 16"/>
          <p:cNvSpPr>
            <a:spLocks noChangeShapeType="1"/>
          </p:cNvSpPr>
          <p:nvPr/>
        </p:nvSpPr>
        <p:spPr bwMode="auto">
          <a:xfrm rot="10800000">
            <a:off x="3025776" y="2711449"/>
            <a:ext cx="727075" cy="12700"/>
          </a:xfrm>
          <a:prstGeom prst="line">
            <a:avLst/>
          </a:prstGeom>
          <a:noFill/>
          <a:ln w="190500">
            <a:solidFill>
              <a:srgbClr val="FF000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a:latin typeface="+mj-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688"/>
                                        </p:tgtEl>
                                        <p:attrNameLst>
                                          <p:attrName>style.visibility</p:attrName>
                                        </p:attrNameLst>
                                      </p:cBhvr>
                                      <p:to>
                                        <p:strVal val="visible"/>
                                      </p:to>
                                    </p:set>
                                    <p:animEffect transition="in" filter="wipe(left)">
                                      <p:cBhvr>
                                        <p:cTn id="7" dur="500"/>
                                        <p:tgtEl>
                                          <p:spTgt spid="2868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682"/>
                                        </p:tgtEl>
                                        <p:attrNameLst>
                                          <p:attrName>style.visibility</p:attrName>
                                        </p:attrNameLst>
                                      </p:cBhvr>
                                      <p:to>
                                        <p:strVal val="visible"/>
                                      </p:to>
                                    </p:set>
                                    <p:animEffect transition="in" filter="wipe(left)">
                                      <p:cBhvr>
                                        <p:cTn id="11" dur="500"/>
                                        <p:tgtEl>
                                          <p:spTgt spid="28682"/>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8683"/>
                                        </p:tgtEl>
                                        <p:attrNameLst>
                                          <p:attrName>style.visibility</p:attrName>
                                        </p:attrNameLst>
                                      </p:cBhvr>
                                      <p:to>
                                        <p:strVal val="visible"/>
                                      </p:to>
                                    </p:set>
                                    <p:animEffect transition="in" filter="wipe(left)">
                                      <p:cBhvr>
                                        <p:cTn id="15" dur="500"/>
                                        <p:tgtEl>
                                          <p:spTgt spid="28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2" grpId="0" animBg="1"/>
      <p:bldP spid="28683" grpId="0" animBg="1"/>
      <p:bldP spid="28688"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1"/>
          <p:cNvSpPr>
            <a:spLocks/>
          </p:cNvSpPr>
          <p:nvPr/>
        </p:nvSpPr>
        <p:spPr bwMode="auto">
          <a:xfrm>
            <a:off x="1554879" y="142876"/>
            <a:ext cx="8778875" cy="544513"/>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2500" dirty="0">
                <a:solidFill>
                  <a:schemeClr val="bg1"/>
                </a:solidFill>
                <a:latin typeface="+mj-lt"/>
                <a:sym typeface="Cambria" charset="0"/>
              </a:rPr>
              <a:t>Les «</a:t>
            </a:r>
            <a:r>
              <a:rPr lang="en-US" altLang="x-none" sz="2500" dirty="0" err="1">
                <a:solidFill>
                  <a:schemeClr val="bg1"/>
                </a:solidFill>
                <a:latin typeface="+mj-lt"/>
                <a:sym typeface="Cambria" charset="0"/>
              </a:rPr>
              <a:t>nouveautés</a:t>
            </a:r>
            <a:r>
              <a:rPr lang="en-US" altLang="x-none" sz="2500" dirty="0">
                <a:solidFill>
                  <a:schemeClr val="bg1"/>
                </a:solidFill>
                <a:latin typeface="+mj-lt"/>
                <a:sym typeface="Cambria" charset="0"/>
              </a:rPr>
              <a:t>» : du DSM-IV au DSM-V</a:t>
            </a:r>
          </a:p>
        </p:txBody>
      </p:sp>
      <p:sp>
        <p:nvSpPr>
          <p:cNvPr id="262146" name="Rectangle 2"/>
          <p:cNvSpPr>
            <a:spLocks/>
          </p:cNvSpPr>
          <p:nvPr/>
        </p:nvSpPr>
        <p:spPr bwMode="auto">
          <a:xfrm>
            <a:off x="2927350" y="1052514"/>
            <a:ext cx="8567964" cy="4968875"/>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mj-lt"/>
            </a:endParaRPr>
          </a:p>
        </p:txBody>
      </p:sp>
      <p:sp>
        <p:nvSpPr>
          <p:cNvPr id="262147" name="Rectangle 3"/>
          <p:cNvSpPr>
            <a:spLocks/>
          </p:cNvSpPr>
          <p:nvPr/>
        </p:nvSpPr>
        <p:spPr bwMode="auto">
          <a:xfrm>
            <a:off x="3071814" y="1844676"/>
            <a:ext cx="833206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mj-lt"/>
              <a:sym typeface="Arial" charset="0"/>
            </a:endParaRPr>
          </a:p>
          <a:p>
            <a:pPr algn="just">
              <a:lnSpc>
                <a:spcPct val="90000"/>
              </a:lnSpc>
              <a:spcBef>
                <a:spcPts val="75"/>
              </a:spcBef>
              <a:buClrTx/>
              <a:buSzTx/>
              <a:buNone/>
            </a:pPr>
            <a:endParaRPr lang="en-US" altLang="x-none" sz="1800" dirty="0">
              <a:solidFill>
                <a:schemeClr val="tx1"/>
              </a:solidFill>
              <a:latin typeface="+mj-lt"/>
              <a:sym typeface="Arial" charset="0"/>
            </a:endParaRPr>
          </a:p>
          <a:p>
            <a:pPr algn="just">
              <a:lnSpc>
                <a:spcPct val="90000"/>
              </a:lnSpc>
              <a:spcBef>
                <a:spcPts val="75"/>
              </a:spcBef>
              <a:buClrTx/>
              <a:buSzTx/>
              <a:buNone/>
            </a:pPr>
            <a:endParaRPr lang="en-US" altLang="x-none" sz="1800" b="1" dirty="0">
              <a:solidFill>
                <a:schemeClr val="tx1"/>
              </a:solidFill>
              <a:latin typeface="+mj-lt"/>
              <a:sym typeface="Arial" charset="0"/>
            </a:endParaRPr>
          </a:p>
          <a:p>
            <a:pPr algn="just">
              <a:lnSpc>
                <a:spcPct val="90000"/>
              </a:lnSpc>
              <a:spcBef>
                <a:spcPts val="75"/>
              </a:spcBef>
              <a:buClrTx/>
              <a:buSzTx/>
              <a:buNone/>
            </a:pPr>
            <a:r>
              <a:rPr lang="en-US" altLang="x-none" sz="1800" b="1" dirty="0">
                <a:solidFill>
                  <a:schemeClr val="tx1"/>
                </a:solidFill>
                <a:latin typeface="+mj-lt"/>
                <a:sym typeface="Arial" charset="0"/>
              </a:rPr>
              <a:t>Exposition à la mort effective </a:t>
            </a:r>
            <a:r>
              <a:rPr lang="en-US" altLang="x-none" sz="1800" b="1" dirty="0" err="1">
                <a:solidFill>
                  <a:schemeClr val="tx1"/>
                </a:solidFill>
                <a:latin typeface="+mj-lt"/>
                <a:sym typeface="Arial" charset="0"/>
              </a:rPr>
              <a:t>ou</a:t>
            </a:r>
            <a:r>
              <a:rPr lang="en-US" altLang="x-none" sz="1800" b="1" dirty="0">
                <a:solidFill>
                  <a:schemeClr val="tx1"/>
                </a:solidFill>
                <a:latin typeface="+mj-lt"/>
                <a:sym typeface="Arial" charset="0"/>
              </a:rPr>
              <a:t> à </a:t>
            </a:r>
            <a:r>
              <a:rPr lang="en-US" altLang="x-none" sz="1800" b="1" dirty="0" err="1">
                <a:solidFill>
                  <a:schemeClr val="tx1"/>
                </a:solidFill>
                <a:latin typeface="+mj-lt"/>
                <a:sym typeface="Arial" charset="0"/>
              </a:rPr>
              <a:t>une</a:t>
            </a:r>
            <a:r>
              <a:rPr lang="en-US" altLang="x-none" sz="1800" b="1" dirty="0">
                <a:solidFill>
                  <a:schemeClr val="tx1"/>
                </a:solidFill>
                <a:latin typeface="+mj-lt"/>
                <a:sym typeface="Arial" charset="0"/>
              </a:rPr>
              <a:t> menace de mort, à </a:t>
            </a:r>
            <a:r>
              <a:rPr lang="en-US" altLang="x-none" sz="1800" b="1" dirty="0" err="1">
                <a:solidFill>
                  <a:schemeClr val="tx1"/>
                </a:solidFill>
                <a:latin typeface="+mj-lt"/>
                <a:sym typeface="Arial" charset="0"/>
              </a:rPr>
              <a:t>une</a:t>
            </a:r>
            <a:r>
              <a:rPr lang="en-US" altLang="x-none" sz="1800" b="1" dirty="0">
                <a:solidFill>
                  <a:schemeClr val="tx1"/>
                </a:solidFill>
                <a:latin typeface="+mj-lt"/>
                <a:sym typeface="Arial" charset="0"/>
              </a:rPr>
              <a:t> </a:t>
            </a:r>
            <a:r>
              <a:rPr lang="en-US" altLang="x-none" sz="1800" b="1" dirty="0" err="1">
                <a:solidFill>
                  <a:schemeClr val="tx1"/>
                </a:solidFill>
                <a:latin typeface="+mj-lt"/>
                <a:sym typeface="Arial" charset="0"/>
              </a:rPr>
              <a:t>blessure</a:t>
            </a:r>
            <a:r>
              <a:rPr lang="en-US" altLang="x-none" sz="1800" b="1" dirty="0">
                <a:solidFill>
                  <a:schemeClr val="tx1"/>
                </a:solidFill>
                <a:latin typeface="+mj-lt"/>
                <a:sym typeface="Arial" charset="0"/>
              </a:rPr>
              <a:t> grave </a:t>
            </a:r>
            <a:r>
              <a:rPr lang="en-US" altLang="x-none" sz="1800" b="1" dirty="0" err="1">
                <a:solidFill>
                  <a:schemeClr val="tx1"/>
                </a:solidFill>
                <a:latin typeface="+mj-lt"/>
                <a:sym typeface="Arial" charset="0"/>
              </a:rPr>
              <a:t>ou</a:t>
            </a:r>
            <a:r>
              <a:rPr lang="en-US" altLang="x-none" sz="1800" b="1" dirty="0">
                <a:solidFill>
                  <a:schemeClr val="tx1"/>
                </a:solidFill>
                <a:latin typeface="+mj-lt"/>
                <a:sym typeface="Arial" charset="0"/>
              </a:rPr>
              <a:t> à des </a:t>
            </a:r>
            <a:r>
              <a:rPr lang="en-US" altLang="x-none" sz="1800" b="1" dirty="0" err="1">
                <a:solidFill>
                  <a:schemeClr val="tx1"/>
                </a:solidFill>
                <a:latin typeface="+mj-lt"/>
                <a:sym typeface="Arial" charset="0"/>
              </a:rPr>
              <a:t>violences</a:t>
            </a:r>
            <a:r>
              <a:rPr lang="en-US" altLang="x-none" sz="1800" b="1" dirty="0">
                <a:solidFill>
                  <a:schemeClr val="tx1"/>
                </a:solidFill>
                <a:latin typeface="+mj-lt"/>
                <a:sym typeface="Arial" charset="0"/>
              </a:rPr>
              <a:t> </a:t>
            </a:r>
            <a:r>
              <a:rPr lang="en-US" altLang="x-none" sz="1800" b="1" dirty="0" err="1">
                <a:solidFill>
                  <a:schemeClr val="tx1"/>
                </a:solidFill>
                <a:latin typeface="+mj-lt"/>
                <a:sym typeface="Arial" charset="0"/>
              </a:rPr>
              <a:t>sexuelles</a:t>
            </a:r>
            <a:r>
              <a:rPr lang="en-US" altLang="x-none" sz="1800" b="1" dirty="0">
                <a:solidFill>
                  <a:schemeClr val="tx1"/>
                </a:solidFill>
                <a:latin typeface="+mj-lt"/>
                <a:sym typeface="Arial" charset="0"/>
              </a:rPr>
              <a:t> </a:t>
            </a:r>
            <a:r>
              <a:rPr lang="en-US" altLang="x-none" sz="1800" b="1" dirty="0" err="1">
                <a:solidFill>
                  <a:schemeClr val="tx1"/>
                </a:solidFill>
                <a:latin typeface="+mj-lt"/>
                <a:sym typeface="Arial" charset="0"/>
              </a:rPr>
              <a:t>d’une</a:t>
            </a:r>
            <a:r>
              <a:rPr lang="en-US" altLang="x-none" sz="1800" b="1" dirty="0">
                <a:solidFill>
                  <a:schemeClr val="tx1"/>
                </a:solidFill>
                <a:latin typeface="+mj-lt"/>
                <a:sym typeface="Arial" charset="0"/>
              </a:rPr>
              <a:t> </a:t>
            </a:r>
            <a:r>
              <a:rPr lang="en-US" altLang="x-none" sz="1800" b="1" dirty="0" err="1">
                <a:solidFill>
                  <a:schemeClr val="tx1"/>
                </a:solidFill>
                <a:latin typeface="+mj-lt"/>
                <a:sym typeface="Arial" charset="0"/>
              </a:rPr>
              <a:t>ou</a:t>
            </a:r>
            <a:r>
              <a:rPr lang="en-US" altLang="x-none" sz="1800" b="1" dirty="0">
                <a:solidFill>
                  <a:schemeClr val="tx1"/>
                </a:solidFill>
                <a:latin typeface="+mj-lt"/>
                <a:sym typeface="Arial" charset="0"/>
              </a:rPr>
              <a:t> </a:t>
            </a:r>
            <a:r>
              <a:rPr lang="en-US" altLang="x-none" sz="1800" b="1" dirty="0" err="1">
                <a:solidFill>
                  <a:schemeClr val="tx1"/>
                </a:solidFill>
                <a:latin typeface="+mj-lt"/>
                <a:sym typeface="Arial" charset="0"/>
              </a:rPr>
              <a:t>plusieurs</a:t>
            </a:r>
            <a:r>
              <a:rPr lang="en-US" altLang="x-none" sz="1800" b="1" dirty="0">
                <a:solidFill>
                  <a:schemeClr val="tx1"/>
                </a:solidFill>
                <a:latin typeface="+mj-lt"/>
                <a:sym typeface="Arial" charset="0"/>
              </a:rPr>
              <a:t> </a:t>
            </a:r>
            <a:r>
              <a:rPr lang="en-US" altLang="x-none" sz="1800" b="1" dirty="0" err="1">
                <a:solidFill>
                  <a:schemeClr val="tx1"/>
                </a:solidFill>
                <a:latin typeface="+mj-lt"/>
                <a:sym typeface="Arial" charset="0"/>
              </a:rPr>
              <a:t>façons</a:t>
            </a:r>
            <a:r>
              <a:rPr lang="en-US" altLang="x-none" sz="1800" b="1" dirty="0">
                <a:solidFill>
                  <a:schemeClr val="tx1"/>
                </a:solidFill>
                <a:latin typeface="+mj-lt"/>
                <a:sym typeface="Arial" charset="0"/>
              </a:rPr>
              <a:t> </a:t>
            </a:r>
            <a:r>
              <a:rPr lang="en-US" altLang="x-none" sz="1800" b="1" dirty="0" err="1">
                <a:solidFill>
                  <a:schemeClr val="tx1"/>
                </a:solidFill>
                <a:latin typeface="+mj-lt"/>
                <a:sym typeface="Arial" charset="0"/>
              </a:rPr>
              <a:t>suivantes</a:t>
            </a:r>
            <a:r>
              <a:rPr lang="en-US" altLang="x-none" sz="1800" b="1" dirty="0">
                <a:solidFill>
                  <a:schemeClr val="tx1"/>
                </a:solidFill>
                <a:latin typeface="+mj-lt"/>
                <a:sym typeface="Arial" charset="0"/>
              </a:rPr>
              <a:t> :</a:t>
            </a:r>
          </a:p>
          <a:p>
            <a:pPr algn="just">
              <a:lnSpc>
                <a:spcPct val="90000"/>
              </a:lnSpc>
              <a:spcBef>
                <a:spcPts val="75"/>
              </a:spcBef>
              <a:buClrTx/>
              <a:buSzTx/>
              <a:buNone/>
            </a:pPr>
            <a:endParaRPr lang="en-US" altLang="x-none" sz="1800" dirty="0">
              <a:solidFill>
                <a:schemeClr val="tx1"/>
              </a:solidFill>
              <a:latin typeface="+mj-lt"/>
              <a:sym typeface="Arial" charset="0"/>
            </a:endParaRPr>
          </a:p>
          <a:p>
            <a:pPr algn="just">
              <a:lnSpc>
                <a:spcPct val="90000"/>
              </a:lnSpc>
              <a:spcBef>
                <a:spcPts val="75"/>
              </a:spcBef>
              <a:buClrTx/>
              <a:buSzTx/>
              <a:buNone/>
            </a:pPr>
            <a:r>
              <a:rPr lang="en-US" altLang="x-none" sz="1800" dirty="0">
                <a:solidFill>
                  <a:schemeClr val="tx1"/>
                </a:solidFill>
                <a:latin typeface="+mj-lt"/>
                <a:sym typeface="Arial" charset="0"/>
              </a:rPr>
              <a:t>1. </a:t>
            </a:r>
            <a:r>
              <a:rPr lang="en-US" altLang="x-none" sz="1800" dirty="0" err="1">
                <a:solidFill>
                  <a:schemeClr val="tx1"/>
                </a:solidFill>
                <a:latin typeface="+mj-lt"/>
                <a:sym typeface="Arial" charset="0"/>
              </a:rPr>
              <a:t>en</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étant</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directement</a:t>
            </a:r>
            <a:r>
              <a:rPr lang="en-US" altLang="x-none" sz="1800" dirty="0">
                <a:solidFill>
                  <a:schemeClr val="tx1"/>
                </a:solidFill>
                <a:latin typeface="+mj-lt"/>
                <a:sym typeface="Arial" charset="0"/>
              </a:rPr>
              <a:t> exposé à un </a:t>
            </a:r>
            <a:r>
              <a:rPr lang="en-US" altLang="x-none" sz="1800" dirty="0" err="1">
                <a:solidFill>
                  <a:schemeClr val="tx1"/>
                </a:solidFill>
                <a:latin typeface="+mj-lt"/>
                <a:sym typeface="Arial" charset="0"/>
              </a:rPr>
              <a:t>ou</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plusieurs</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événements</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traumatisants</a:t>
            </a:r>
            <a:r>
              <a:rPr lang="en-US" altLang="x-none" sz="1800" dirty="0">
                <a:solidFill>
                  <a:schemeClr val="tx1"/>
                </a:solidFill>
                <a:latin typeface="+mj-lt"/>
                <a:sym typeface="Arial" charset="0"/>
              </a:rPr>
              <a:t> ;</a:t>
            </a:r>
          </a:p>
          <a:p>
            <a:pPr algn="just">
              <a:lnSpc>
                <a:spcPct val="90000"/>
              </a:lnSpc>
              <a:spcBef>
                <a:spcPts val="75"/>
              </a:spcBef>
              <a:buClrTx/>
              <a:buSzTx/>
              <a:buNone/>
            </a:pPr>
            <a:r>
              <a:rPr lang="en-US" altLang="x-none" sz="1800" dirty="0">
                <a:solidFill>
                  <a:schemeClr val="tx1"/>
                </a:solidFill>
                <a:latin typeface="+mj-lt"/>
                <a:sym typeface="Arial" charset="0"/>
              </a:rPr>
              <a:t>2. </a:t>
            </a:r>
            <a:r>
              <a:rPr lang="en-US" altLang="x-none" sz="1800" dirty="0" err="1">
                <a:solidFill>
                  <a:schemeClr val="tx1"/>
                </a:solidFill>
                <a:latin typeface="+mj-lt"/>
                <a:sym typeface="Arial" charset="0"/>
              </a:rPr>
              <a:t>en</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étant</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témoin</a:t>
            </a:r>
            <a:r>
              <a:rPr lang="en-US" altLang="x-none" sz="1800" dirty="0">
                <a:solidFill>
                  <a:schemeClr val="tx1"/>
                </a:solidFill>
                <a:latin typeface="+mj-lt"/>
                <a:sym typeface="Arial" charset="0"/>
              </a:rPr>
              <a:t> direct d’un </a:t>
            </a:r>
            <a:r>
              <a:rPr lang="en-US" altLang="x-none" sz="1800" dirty="0" err="1">
                <a:solidFill>
                  <a:schemeClr val="tx1"/>
                </a:solidFill>
                <a:latin typeface="+mj-lt"/>
                <a:sym typeface="Arial" charset="0"/>
              </a:rPr>
              <a:t>ou</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plusieurs</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événements</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traumatisants</a:t>
            </a:r>
            <a:r>
              <a:rPr lang="en-US" altLang="x-none" sz="1800" dirty="0">
                <a:solidFill>
                  <a:schemeClr val="tx1"/>
                </a:solidFill>
                <a:latin typeface="+mj-lt"/>
                <a:sym typeface="Arial" charset="0"/>
              </a:rPr>
              <a:t> ;</a:t>
            </a:r>
          </a:p>
          <a:p>
            <a:pPr algn="just">
              <a:lnSpc>
                <a:spcPct val="90000"/>
              </a:lnSpc>
              <a:spcBef>
                <a:spcPts val="75"/>
              </a:spcBef>
              <a:buClrTx/>
              <a:buSzTx/>
              <a:buNone/>
            </a:pPr>
            <a:r>
              <a:rPr lang="en-US" altLang="x-none" sz="1800" dirty="0">
                <a:solidFill>
                  <a:schemeClr val="tx1"/>
                </a:solidFill>
                <a:latin typeface="+mj-lt"/>
                <a:sym typeface="Arial" charset="0"/>
              </a:rPr>
              <a:t>3. </a:t>
            </a:r>
            <a:r>
              <a:rPr lang="en-US" altLang="x-none" sz="1800" dirty="0" err="1">
                <a:solidFill>
                  <a:schemeClr val="tx1"/>
                </a:solidFill>
                <a:latin typeface="+mj-lt"/>
                <a:sym typeface="Arial" charset="0"/>
              </a:rPr>
              <a:t>en</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apprenant</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qu’un</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ou</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plusieurs</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événements</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traumatisants</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sont</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arrivés</a:t>
            </a:r>
            <a:r>
              <a:rPr lang="en-US" altLang="x-none" sz="1800" dirty="0">
                <a:solidFill>
                  <a:schemeClr val="tx1"/>
                </a:solidFill>
                <a:latin typeface="+mj-lt"/>
                <a:sym typeface="Arial" charset="0"/>
              </a:rPr>
              <a:t> à</a:t>
            </a:r>
          </a:p>
          <a:p>
            <a:pPr algn="just">
              <a:lnSpc>
                <a:spcPct val="90000"/>
              </a:lnSpc>
              <a:spcBef>
                <a:spcPts val="75"/>
              </a:spcBef>
              <a:buClrTx/>
              <a:buSzTx/>
              <a:buNone/>
            </a:pPr>
            <a:r>
              <a:rPr lang="en-US" altLang="x-none" sz="1800" dirty="0">
                <a:solidFill>
                  <a:schemeClr val="tx1"/>
                </a:solidFill>
                <a:latin typeface="+mj-lt"/>
                <a:sym typeface="Arial" charset="0"/>
              </a:rPr>
              <a:t>un </a:t>
            </a:r>
            <a:r>
              <a:rPr lang="en-US" altLang="x-none" sz="1800" dirty="0" err="1">
                <a:solidFill>
                  <a:schemeClr val="tx1"/>
                </a:solidFill>
                <a:latin typeface="+mj-lt"/>
                <a:sym typeface="Arial" charset="0"/>
              </a:rPr>
              <a:t>membre</a:t>
            </a:r>
            <a:r>
              <a:rPr lang="en-US" altLang="x-none" sz="1800" dirty="0">
                <a:solidFill>
                  <a:schemeClr val="tx1"/>
                </a:solidFill>
                <a:latin typeface="+mj-lt"/>
                <a:sym typeface="Arial" charset="0"/>
              </a:rPr>
              <a:t> de </a:t>
            </a:r>
            <a:r>
              <a:rPr lang="en-US" altLang="x-none" sz="1800" dirty="0" err="1">
                <a:solidFill>
                  <a:schemeClr val="tx1"/>
                </a:solidFill>
                <a:latin typeface="+mj-lt"/>
                <a:sym typeface="Arial" charset="0"/>
              </a:rPr>
              <a:t>sa</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famille</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proche</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ou</a:t>
            </a:r>
            <a:r>
              <a:rPr lang="en-US" altLang="x-none" sz="1800" dirty="0">
                <a:solidFill>
                  <a:schemeClr val="tx1"/>
                </a:solidFill>
                <a:latin typeface="+mj-lt"/>
                <a:sym typeface="Arial" charset="0"/>
              </a:rPr>
              <a:t> un </a:t>
            </a:r>
            <a:r>
              <a:rPr lang="en-US" altLang="x-none" sz="1800" dirty="0" err="1">
                <a:solidFill>
                  <a:schemeClr val="tx1"/>
                </a:solidFill>
                <a:latin typeface="+mj-lt"/>
                <a:sym typeface="Arial" charset="0"/>
              </a:rPr>
              <a:t>ami</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proche</a:t>
            </a:r>
            <a:r>
              <a:rPr lang="en-US" altLang="x-none" sz="1800" dirty="0">
                <a:solidFill>
                  <a:schemeClr val="tx1"/>
                </a:solidFill>
                <a:latin typeface="+mj-lt"/>
                <a:sym typeface="Arial" charset="0"/>
              </a:rPr>
              <a:t>. Dans les </a:t>
            </a:r>
            <a:r>
              <a:rPr lang="en-US" altLang="x-none" sz="1800" dirty="0" err="1">
                <a:solidFill>
                  <a:schemeClr val="tx1"/>
                </a:solidFill>
                <a:latin typeface="+mj-lt"/>
                <a:sym typeface="Arial" charset="0"/>
              </a:rPr>
              <a:t>cas</a:t>
            </a:r>
            <a:r>
              <a:rPr lang="en-US" altLang="x-none" sz="1800" dirty="0">
                <a:solidFill>
                  <a:schemeClr val="tx1"/>
                </a:solidFill>
                <a:latin typeface="+mj-lt"/>
                <a:sym typeface="Arial" charset="0"/>
              </a:rPr>
              <a:t> de la mort </a:t>
            </a:r>
            <a:r>
              <a:rPr lang="en-US" altLang="x-none" sz="1800" dirty="0" err="1">
                <a:solidFill>
                  <a:schemeClr val="tx1"/>
                </a:solidFill>
                <a:latin typeface="+mj-lt"/>
                <a:sym typeface="Arial" charset="0"/>
              </a:rPr>
              <a:t>ou</a:t>
            </a:r>
            <a:r>
              <a:rPr lang="en-US" altLang="x-none" sz="1800" dirty="0">
                <a:solidFill>
                  <a:schemeClr val="tx1"/>
                </a:solidFill>
                <a:latin typeface="+mj-lt"/>
                <a:sym typeface="Arial" charset="0"/>
              </a:rPr>
              <a:t> de la menace de mort d’un </a:t>
            </a:r>
            <a:r>
              <a:rPr lang="en-US" altLang="x-none" sz="1800" dirty="0" err="1">
                <a:solidFill>
                  <a:schemeClr val="tx1"/>
                </a:solidFill>
                <a:latin typeface="+mj-lt"/>
                <a:sym typeface="Arial" charset="0"/>
              </a:rPr>
              <a:t>membre</a:t>
            </a:r>
            <a:r>
              <a:rPr lang="en-US" altLang="x-none" sz="1800" dirty="0">
                <a:solidFill>
                  <a:schemeClr val="tx1"/>
                </a:solidFill>
                <a:latin typeface="+mj-lt"/>
                <a:sym typeface="Arial" charset="0"/>
              </a:rPr>
              <a:t> de la </a:t>
            </a:r>
            <a:r>
              <a:rPr lang="en-US" altLang="x-none" sz="1800" dirty="0" err="1">
                <a:solidFill>
                  <a:schemeClr val="tx1"/>
                </a:solidFill>
                <a:latin typeface="+mj-lt"/>
                <a:sym typeface="Arial" charset="0"/>
              </a:rPr>
              <a:t>famille</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ou</a:t>
            </a:r>
            <a:r>
              <a:rPr lang="en-US" altLang="x-none" sz="1800" dirty="0">
                <a:solidFill>
                  <a:schemeClr val="tx1"/>
                </a:solidFill>
                <a:latin typeface="+mj-lt"/>
                <a:sym typeface="Arial" charset="0"/>
              </a:rPr>
              <a:t> d’un </a:t>
            </a:r>
            <a:r>
              <a:rPr lang="en-US" altLang="x-none" sz="1800" dirty="0" err="1">
                <a:solidFill>
                  <a:schemeClr val="tx1"/>
                </a:solidFill>
                <a:latin typeface="+mj-lt"/>
                <a:sym typeface="Arial" charset="0"/>
              </a:rPr>
              <a:t>ami</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l’événement</a:t>
            </a:r>
            <a:r>
              <a:rPr lang="en-US" altLang="x-none" sz="1800" dirty="0">
                <a:solidFill>
                  <a:schemeClr val="tx1"/>
                </a:solidFill>
                <a:latin typeface="+mj-lt"/>
                <a:sym typeface="Arial" charset="0"/>
              </a:rPr>
              <a:t> doit </a:t>
            </a:r>
            <a:r>
              <a:rPr lang="en-US" altLang="x-none" sz="1800" dirty="0" err="1">
                <a:solidFill>
                  <a:schemeClr val="tx1"/>
                </a:solidFill>
                <a:latin typeface="+mj-lt"/>
                <a:sym typeface="Arial" charset="0"/>
              </a:rPr>
              <a:t>avoir</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éte</a:t>
            </a:r>
            <a:r>
              <a:rPr lang="en-US" altLang="x-none" sz="1800" dirty="0">
                <a:solidFill>
                  <a:schemeClr val="tx1"/>
                </a:solidFill>
                <a:latin typeface="+mj-lt"/>
                <a:sym typeface="Arial" charset="0"/>
              </a:rPr>
              <a:t>́ violent </a:t>
            </a:r>
            <a:r>
              <a:rPr lang="en-US" altLang="x-none" sz="1800" dirty="0" err="1">
                <a:solidFill>
                  <a:schemeClr val="tx1"/>
                </a:solidFill>
                <a:latin typeface="+mj-lt"/>
                <a:sym typeface="Arial" charset="0"/>
              </a:rPr>
              <a:t>ou</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accidentel</a:t>
            </a:r>
            <a:r>
              <a:rPr lang="en-US" altLang="x-none" sz="1800" dirty="0">
                <a:solidFill>
                  <a:schemeClr val="tx1"/>
                </a:solidFill>
                <a:latin typeface="+mj-lt"/>
                <a:sym typeface="Arial" charset="0"/>
              </a:rPr>
              <a:t> ;</a:t>
            </a:r>
          </a:p>
          <a:p>
            <a:pPr algn="just">
              <a:lnSpc>
                <a:spcPct val="90000"/>
              </a:lnSpc>
              <a:spcBef>
                <a:spcPts val="75"/>
              </a:spcBef>
              <a:buClrTx/>
              <a:buSzTx/>
              <a:buNone/>
            </a:pPr>
            <a:r>
              <a:rPr lang="en-US" altLang="x-none" sz="1800" dirty="0">
                <a:solidFill>
                  <a:schemeClr val="tx1"/>
                </a:solidFill>
                <a:latin typeface="+mj-lt"/>
                <a:sym typeface="Arial" charset="0"/>
              </a:rPr>
              <a:t>4. </a:t>
            </a:r>
            <a:r>
              <a:rPr lang="en-US" altLang="x-none" sz="1800" dirty="0" err="1">
                <a:solidFill>
                  <a:schemeClr val="tx1"/>
                </a:solidFill>
                <a:latin typeface="+mj-lt"/>
                <a:sym typeface="Arial" charset="0"/>
              </a:rPr>
              <a:t>en</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étant</a:t>
            </a:r>
            <a:r>
              <a:rPr lang="en-US" altLang="x-none" sz="1800" dirty="0">
                <a:solidFill>
                  <a:schemeClr val="tx1"/>
                </a:solidFill>
                <a:latin typeface="+mj-lt"/>
                <a:sym typeface="Arial" charset="0"/>
              </a:rPr>
              <a:t> exposé de </a:t>
            </a:r>
            <a:r>
              <a:rPr lang="en-US" altLang="x-none" sz="1800" dirty="0" err="1">
                <a:solidFill>
                  <a:schemeClr val="tx1"/>
                </a:solidFill>
                <a:latin typeface="+mj-lt"/>
                <a:sym typeface="Arial" charset="0"/>
              </a:rPr>
              <a:t>manière</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répétée</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ou</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extrême</a:t>
            </a:r>
            <a:r>
              <a:rPr lang="en-US" altLang="x-none" sz="1800" dirty="0">
                <a:solidFill>
                  <a:schemeClr val="tx1"/>
                </a:solidFill>
                <a:latin typeface="+mj-lt"/>
                <a:sym typeface="Arial" charset="0"/>
              </a:rPr>
              <a:t> à des </a:t>
            </a:r>
            <a:r>
              <a:rPr lang="en-US" altLang="x-none" sz="1800" dirty="0" err="1">
                <a:solidFill>
                  <a:schemeClr val="tx1"/>
                </a:solidFill>
                <a:latin typeface="+mj-lt"/>
                <a:sym typeface="Arial" charset="0"/>
              </a:rPr>
              <a:t>détails</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horribles</a:t>
            </a:r>
            <a:r>
              <a:rPr lang="en-US" altLang="x-none" sz="1800" dirty="0">
                <a:solidFill>
                  <a:schemeClr val="tx1"/>
                </a:solidFill>
                <a:latin typeface="+mj-lt"/>
                <a:sym typeface="Arial" charset="0"/>
              </a:rPr>
              <a:t> d’un </a:t>
            </a:r>
            <a:r>
              <a:rPr lang="en-US" altLang="x-none" sz="1800" dirty="0" err="1">
                <a:solidFill>
                  <a:schemeClr val="tx1"/>
                </a:solidFill>
                <a:latin typeface="+mj-lt"/>
                <a:sym typeface="Arial" charset="0"/>
              </a:rPr>
              <a:t>événement</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traumatisant</a:t>
            </a:r>
            <a:r>
              <a:rPr lang="en-US" altLang="x-none" sz="1800" dirty="0">
                <a:solidFill>
                  <a:schemeClr val="tx1"/>
                </a:solidFill>
                <a:latin typeface="+mj-lt"/>
                <a:sym typeface="Arial" charset="0"/>
              </a:rPr>
              <a:t> (p. ex., premiers </a:t>
            </a:r>
            <a:r>
              <a:rPr lang="en-US" altLang="x-none" sz="1800" dirty="0" err="1">
                <a:solidFill>
                  <a:schemeClr val="tx1"/>
                </a:solidFill>
                <a:latin typeface="+mj-lt"/>
                <a:sym typeface="Arial" charset="0"/>
              </a:rPr>
              <a:t>intervenants</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ramassant</a:t>
            </a:r>
            <a:r>
              <a:rPr lang="en-US" altLang="x-none" sz="1800" dirty="0">
                <a:solidFill>
                  <a:schemeClr val="tx1"/>
                </a:solidFill>
                <a:latin typeface="+mj-lt"/>
                <a:sym typeface="Arial" charset="0"/>
              </a:rPr>
              <a:t> des </a:t>
            </a:r>
            <a:r>
              <a:rPr lang="en-US" altLang="x-none" sz="1800" dirty="0" err="1">
                <a:solidFill>
                  <a:schemeClr val="tx1"/>
                </a:solidFill>
                <a:latin typeface="+mj-lt"/>
                <a:sym typeface="Arial" charset="0"/>
              </a:rPr>
              <a:t>restes</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humains</a:t>
            </a:r>
            <a:r>
              <a:rPr lang="en-US" altLang="x-none" sz="1800" dirty="0">
                <a:solidFill>
                  <a:schemeClr val="tx1"/>
                </a:solidFill>
                <a:latin typeface="+mj-lt"/>
                <a:sym typeface="Arial" charset="0"/>
              </a:rPr>
              <a:t>, agents de police qui </a:t>
            </a:r>
            <a:r>
              <a:rPr lang="en-US" altLang="x-none" sz="1800" dirty="0" err="1">
                <a:solidFill>
                  <a:schemeClr val="tx1"/>
                </a:solidFill>
                <a:latin typeface="+mj-lt"/>
                <a:sym typeface="Arial" charset="0"/>
              </a:rPr>
              <a:t>entendent</a:t>
            </a:r>
            <a:r>
              <a:rPr lang="en-US" altLang="x-none" sz="1800" dirty="0">
                <a:solidFill>
                  <a:schemeClr val="tx1"/>
                </a:solidFill>
                <a:latin typeface="+mj-lt"/>
                <a:sym typeface="Arial" charset="0"/>
              </a:rPr>
              <a:t> de </a:t>
            </a:r>
            <a:r>
              <a:rPr lang="en-US" altLang="x-none" sz="1800" dirty="0" err="1">
                <a:solidFill>
                  <a:schemeClr val="tx1"/>
                </a:solidFill>
                <a:latin typeface="+mj-lt"/>
                <a:sym typeface="Arial" charset="0"/>
              </a:rPr>
              <a:t>manière</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répétée</a:t>
            </a:r>
            <a:r>
              <a:rPr lang="en-US" altLang="x-none" sz="1800" dirty="0">
                <a:solidFill>
                  <a:schemeClr val="tx1"/>
                </a:solidFill>
                <a:latin typeface="+mj-lt"/>
                <a:sym typeface="Arial" charset="0"/>
              </a:rPr>
              <a:t> des </a:t>
            </a:r>
            <a:r>
              <a:rPr lang="en-US" altLang="x-none" sz="1800" dirty="0" err="1">
                <a:solidFill>
                  <a:schemeClr val="tx1"/>
                </a:solidFill>
                <a:latin typeface="+mj-lt"/>
                <a:sym typeface="Arial" charset="0"/>
              </a:rPr>
              <a:t>détails</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concernant</a:t>
            </a:r>
            <a:r>
              <a:rPr lang="en-US" altLang="x-none" sz="1800" dirty="0">
                <a:solidFill>
                  <a:schemeClr val="tx1"/>
                </a:solidFill>
                <a:latin typeface="+mj-lt"/>
                <a:sym typeface="Arial" charset="0"/>
              </a:rPr>
              <a:t> des </a:t>
            </a:r>
            <a:r>
              <a:rPr lang="en-US" altLang="x-none" sz="1800" dirty="0" err="1">
                <a:solidFill>
                  <a:schemeClr val="tx1"/>
                </a:solidFill>
                <a:latin typeface="+mj-lt"/>
                <a:sym typeface="Arial" charset="0"/>
              </a:rPr>
              <a:t>violences</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sexuelles</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faites</a:t>
            </a:r>
            <a:r>
              <a:rPr lang="en-US" altLang="x-none" sz="1800" dirty="0">
                <a:solidFill>
                  <a:schemeClr val="tx1"/>
                </a:solidFill>
                <a:latin typeface="+mj-lt"/>
                <a:sym typeface="Arial" charset="0"/>
              </a:rPr>
              <a:t> à des enfants).</a:t>
            </a:r>
          </a:p>
          <a:p>
            <a:pPr algn="just">
              <a:lnSpc>
                <a:spcPct val="90000"/>
              </a:lnSpc>
              <a:spcBef>
                <a:spcPts val="75"/>
              </a:spcBef>
              <a:buClrTx/>
              <a:buSzTx/>
              <a:buNone/>
            </a:pPr>
            <a:endParaRPr lang="en-US" altLang="x-none" sz="1800" dirty="0">
              <a:solidFill>
                <a:schemeClr val="tx1"/>
              </a:solidFill>
              <a:latin typeface="+mj-lt"/>
              <a:sym typeface="Arial" charset="0"/>
            </a:endParaRPr>
          </a:p>
          <a:p>
            <a:pPr algn="just">
              <a:lnSpc>
                <a:spcPct val="90000"/>
              </a:lnSpc>
              <a:spcBef>
                <a:spcPts val="75"/>
              </a:spcBef>
              <a:buClrTx/>
              <a:buSzTx/>
              <a:buNone/>
            </a:pPr>
            <a:endParaRPr lang="en-US" altLang="x-none" sz="1800" dirty="0">
              <a:solidFill>
                <a:srgbClr val="D90B00"/>
              </a:solidFill>
              <a:latin typeface="+mj-lt"/>
              <a:sym typeface="Cambria" charset="0"/>
            </a:endParaRPr>
          </a:p>
        </p:txBody>
      </p:sp>
      <p:sp>
        <p:nvSpPr>
          <p:cNvPr id="262148" name="AutoShape 4"/>
          <p:cNvSpPr>
            <a:spLocks/>
          </p:cNvSpPr>
          <p:nvPr/>
        </p:nvSpPr>
        <p:spPr bwMode="auto">
          <a:xfrm>
            <a:off x="1546225" y="1773239"/>
            <a:ext cx="1231900" cy="1125537"/>
          </a:xfrm>
          <a:prstGeom prst="roundRect">
            <a:avLst>
              <a:gd name="adj" fmla="val 11903"/>
            </a:avLst>
          </a:prstGeom>
          <a:solidFill>
            <a:srgbClr val="FF000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mj-lt"/>
            </a:endParaRPr>
          </a:p>
        </p:txBody>
      </p:sp>
      <p:sp>
        <p:nvSpPr>
          <p:cNvPr id="262149" name="Rectangle 5"/>
          <p:cNvSpPr>
            <a:spLocks/>
          </p:cNvSpPr>
          <p:nvPr/>
        </p:nvSpPr>
        <p:spPr bwMode="auto">
          <a:xfrm>
            <a:off x="1774825" y="1989139"/>
            <a:ext cx="151923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a:solidFill>
                  <a:srgbClr val="FFFFFF"/>
                </a:solidFill>
                <a:latin typeface="+mj-lt"/>
              </a:rPr>
              <a:t>Critère </a:t>
            </a:r>
          </a:p>
          <a:p>
            <a:pPr eaLnBrk="1" hangingPunct="1">
              <a:spcBef>
                <a:spcPct val="0"/>
              </a:spcBef>
              <a:buClrTx/>
              <a:buSzTx/>
              <a:buFontTx/>
              <a:buNone/>
            </a:pPr>
            <a:r>
              <a:rPr lang="en-US" altLang="x-none" sz="1700" b="1">
                <a:solidFill>
                  <a:srgbClr val="FFFFFF"/>
                </a:solidFill>
                <a:latin typeface="+mj-lt"/>
              </a:rPr>
              <a:t>A DSM 5</a:t>
            </a:r>
          </a:p>
        </p:txBody>
      </p:sp>
      <p:sp>
        <p:nvSpPr>
          <p:cNvPr id="7" name="Rectangle 1">
            <a:extLst>
              <a:ext uri="{FF2B5EF4-FFF2-40B4-BE49-F238E27FC236}">
                <a16:creationId xmlns:a16="http://schemas.microsoft.com/office/drawing/2014/main" id="{44ACACAA-25C9-964E-8F2E-6E7682EA2284}"/>
              </a:ext>
            </a:extLst>
          </p:cNvPr>
          <p:cNvSpPr>
            <a:spLocks/>
          </p:cNvSpPr>
          <p:nvPr/>
        </p:nvSpPr>
        <p:spPr bwMode="auto">
          <a:xfrm>
            <a:off x="1524001" y="5946379"/>
            <a:ext cx="8778875" cy="880269"/>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2000" dirty="0">
                <a:solidFill>
                  <a:schemeClr val="bg1"/>
                </a:solidFill>
                <a:latin typeface="+mj-lt"/>
                <a:sym typeface="Cambria" charset="0"/>
              </a:rPr>
              <a:t>NB: Les </a:t>
            </a:r>
            <a:r>
              <a:rPr lang="en-US" altLang="x-none" sz="2000" dirty="0" err="1">
                <a:solidFill>
                  <a:schemeClr val="bg1"/>
                </a:solidFill>
                <a:latin typeface="+mj-lt"/>
                <a:sym typeface="Cambria" charset="0"/>
              </a:rPr>
              <a:t>critères</a:t>
            </a:r>
            <a:r>
              <a:rPr lang="en-US" altLang="x-none" sz="2000" dirty="0">
                <a:solidFill>
                  <a:schemeClr val="bg1"/>
                </a:solidFill>
                <a:latin typeface="+mj-lt"/>
                <a:sym typeface="Cambria" charset="0"/>
              </a:rPr>
              <a:t> </a:t>
            </a:r>
            <a:r>
              <a:rPr lang="en-US" altLang="x-none" sz="2000" dirty="0" err="1">
                <a:solidFill>
                  <a:schemeClr val="bg1"/>
                </a:solidFill>
                <a:latin typeface="+mj-lt"/>
                <a:sym typeface="Cambria" charset="0"/>
              </a:rPr>
              <a:t>suivants</a:t>
            </a:r>
            <a:r>
              <a:rPr lang="en-US" altLang="x-none" sz="2000" dirty="0">
                <a:solidFill>
                  <a:schemeClr val="bg1"/>
                </a:solidFill>
                <a:latin typeface="+mj-lt"/>
                <a:sym typeface="Cambria" charset="0"/>
              </a:rPr>
              <a:t> </a:t>
            </a:r>
            <a:r>
              <a:rPr lang="en-US" altLang="x-none" sz="2000" dirty="0" err="1">
                <a:solidFill>
                  <a:schemeClr val="bg1"/>
                </a:solidFill>
                <a:latin typeface="+mj-lt"/>
                <a:sym typeface="Cambria" charset="0"/>
              </a:rPr>
              <a:t>s’appliquent</a:t>
            </a:r>
            <a:r>
              <a:rPr lang="en-US" altLang="x-none" sz="2000" dirty="0">
                <a:solidFill>
                  <a:schemeClr val="bg1"/>
                </a:solidFill>
                <a:latin typeface="+mj-lt"/>
                <a:sym typeface="Cambria" charset="0"/>
              </a:rPr>
              <a:t> aux </a:t>
            </a:r>
            <a:r>
              <a:rPr lang="en-US" altLang="x-none" sz="2000" dirty="0" err="1">
                <a:solidFill>
                  <a:schemeClr val="bg1"/>
                </a:solidFill>
                <a:latin typeface="+mj-lt"/>
                <a:sym typeface="Cambria" charset="0"/>
              </a:rPr>
              <a:t>adultes</a:t>
            </a:r>
            <a:r>
              <a:rPr lang="en-US" altLang="x-none" sz="2000" dirty="0">
                <a:solidFill>
                  <a:schemeClr val="bg1"/>
                </a:solidFill>
                <a:latin typeface="+mj-lt"/>
                <a:sym typeface="Cambria" charset="0"/>
              </a:rPr>
              <a:t>, aux adolescents et aux enfants </a:t>
            </a:r>
            <a:r>
              <a:rPr lang="en-US" altLang="x-none" sz="2000" dirty="0" err="1">
                <a:solidFill>
                  <a:schemeClr val="bg1"/>
                </a:solidFill>
                <a:latin typeface="+mj-lt"/>
                <a:sym typeface="Cambria" charset="0"/>
              </a:rPr>
              <a:t>âgés</a:t>
            </a:r>
            <a:r>
              <a:rPr lang="en-US" altLang="x-none" sz="2000" dirty="0">
                <a:solidFill>
                  <a:schemeClr val="bg1"/>
                </a:solidFill>
                <a:latin typeface="+mj-lt"/>
                <a:sym typeface="Cambria" charset="0"/>
              </a:rPr>
              <a:t> de plus de 6 ans. Pour les enfants de 6 </a:t>
            </a:r>
            <a:r>
              <a:rPr lang="en-US" altLang="x-none" sz="2000" dirty="0" err="1">
                <a:solidFill>
                  <a:schemeClr val="bg1"/>
                </a:solidFill>
                <a:latin typeface="+mj-lt"/>
                <a:sym typeface="Cambria" charset="0"/>
              </a:rPr>
              <a:t>ans</a:t>
            </a:r>
            <a:r>
              <a:rPr lang="en-US" altLang="x-none" sz="2000" dirty="0">
                <a:solidFill>
                  <a:schemeClr val="bg1"/>
                </a:solidFill>
                <a:latin typeface="+mj-lt"/>
                <a:sym typeface="Cambria" charset="0"/>
              </a:rPr>
              <a:t> </a:t>
            </a:r>
            <a:r>
              <a:rPr lang="en-US" altLang="x-none" sz="2000" dirty="0" err="1">
                <a:solidFill>
                  <a:schemeClr val="bg1"/>
                </a:solidFill>
                <a:latin typeface="+mj-lt"/>
                <a:sym typeface="Cambria" charset="0"/>
              </a:rPr>
              <a:t>ou</a:t>
            </a:r>
            <a:r>
              <a:rPr lang="en-US" altLang="x-none" sz="2000" dirty="0">
                <a:solidFill>
                  <a:schemeClr val="bg1"/>
                </a:solidFill>
                <a:latin typeface="+mj-lt"/>
                <a:sym typeface="Cambria" charset="0"/>
              </a:rPr>
              <a:t> </a:t>
            </a:r>
            <a:r>
              <a:rPr lang="en-US" altLang="x-none" sz="2000" dirty="0" err="1">
                <a:solidFill>
                  <a:schemeClr val="bg1"/>
                </a:solidFill>
                <a:latin typeface="+mj-lt"/>
                <a:sym typeface="Cambria" charset="0"/>
              </a:rPr>
              <a:t>moins</a:t>
            </a:r>
            <a:r>
              <a:rPr lang="en-US" altLang="x-none" sz="2000" dirty="0">
                <a:solidFill>
                  <a:schemeClr val="bg1"/>
                </a:solidFill>
                <a:latin typeface="+mj-lt"/>
                <a:sym typeface="Cambria" charset="0"/>
              </a:rPr>
              <a:t>, Cf les </a:t>
            </a:r>
            <a:r>
              <a:rPr lang="en-US" altLang="x-none" sz="2000" dirty="0" err="1">
                <a:solidFill>
                  <a:schemeClr val="bg1"/>
                </a:solidFill>
                <a:latin typeface="+mj-lt"/>
                <a:sym typeface="Cambria" charset="0"/>
              </a:rPr>
              <a:t>critères</a:t>
            </a:r>
            <a:r>
              <a:rPr lang="en-US" altLang="x-none" sz="2000" dirty="0">
                <a:solidFill>
                  <a:schemeClr val="bg1"/>
                </a:solidFill>
                <a:latin typeface="+mj-lt"/>
                <a:sym typeface="Cambria" charset="0"/>
              </a:rPr>
              <a:t> </a:t>
            </a:r>
            <a:r>
              <a:rPr lang="en-US" altLang="x-none" sz="2000" dirty="0" err="1">
                <a:solidFill>
                  <a:schemeClr val="bg1"/>
                </a:solidFill>
                <a:latin typeface="+mj-lt"/>
                <a:sym typeface="Cambria" charset="0"/>
              </a:rPr>
              <a:t>correspondants</a:t>
            </a:r>
            <a:endParaRPr lang="en-US" altLang="x-none" sz="2000" dirty="0">
              <a:solidFill>
                <a:schemeClr val="bg1"/>
              </a:solidFill>
              <a:latin typeface="+mj-lt"/>
              <a:sym typeface="Cambria" charset="0"/>
            </a:endParaRPr>
          </a:p>
        </p:txBody>
      </p:sp>
    </p:spTree>
  </p:cSld>
  <p:clrMapOvr>
    <a:masterClrMapping/>
  </p:clrMapOvr>
  <p:transition spd="slow">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1"/>
          <p:cNvSpPr>
            <a:spLocks/>
          </p:cNvSpPr>
          <p:nvPr/>
        </p:nvSpPr>
        <p:spPr bwMode="auto">
          <a:xfrm>
            <a:off x="1554879" y="142876"/>
            <a:ext cx="8778875" cy="544513"/>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2500" dirty="0">
                <a:solidFill>
                  <a:schemeClr val="bg1"/>
                </a:solidFill>
                <a:latin typeface="+mj-lt"/>
                <a:sym typeface="Cambria" charset="0"/>
              </a:rPr>
              <a:t>Les «</a:t>
            </a:r>
            <a:r>
              <a:rPr lang="en-US" altLang="x-none" sz="2500" dirty="0" err="1">
                <a:solidFill>
                  <a:schemeClr val="bg1"/>
                </a:solidFill>
                <a:latin typeface="+mj-lt"/>
                <a:sym typeface="Cambria" charset="0"/>
              </a:rPr>
              <a:t>nouveautés</a:t>
            </a:r>
            <a:r>
              <a:rPr lang="en-US" altLang="x-none" sz="2500" dirty="0">
                <a:solidFill>
                  <a:schemeClr val="bg1"/>
                </a:solidFill>
                <a:latin typeface="+mj-lt"/>
                <a:sym typeface="Cambria" charset="0"/>
              </a:rPr>
              <a:t>» : du DSM-IV au DSM-V</a:t>
            </a:r>
          </a:p>
        </p:txBody>
      </p:sp>
      <p:sp>
        <p:nvSpPr>
          <p:cNvPr id="262146" name="Rectangle 2"/>
          <p:cNvSpPr>
            <a:spLocks/>
          </p:cNvSpPr>
          <p:nvPr/>
        </p:nvSpPr>
        <p:spPr bwMode="auto">
          <a:xfrm>
            <a:off x="2815431" y="836713"/>
            <a:ext cx="9176272" cy="5169643"/>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2147" name="Rectangle 3"/>
          <p:cNvSpPr>
            <a:spLocks/>
          </p:cNvSpPr>
          <p:nvPr/>
        </p:nvSpPr>
        <p:spPr bwMode="auto">
          <a:xfrm>
            <a:off x="3071814" y="1844676"/>
            <a:ext cx="8462689"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r>
              <a:rPr lang="en-US" altLang="x-none" sz="1800" b="1" dirty="0">
                <a:solidFill>
                  <a:schemeClr val="tx1"/>
                </a:solidFill>
                <a:latin typeface="+mn-lt"/>
                <a:sym typeface="Arial" charset="0"/>
              </a:rPr>
              <a:t>Exposition à la mort effective </a:t>
            </a:r>
            <a:r>
              <a:rPr lang="en-US" altLang="x-none" sz="1800" b="1" dirty="0" err="1">
                <a:solidFill>
                  <a:schemeClr val="tx1"/>
                </a:solidFill>
                <a:latin typeface="+mn-lt"/>
                <a:sym typeface="Arial" charset="0"/>
              </a:rPr>
              <a:t>ou</a:t>
            </a:r>
            <a:r>
              <a:rPr lang="en-US" altLang="x-none" sz="1800" b="1" dirty="0">
                <a:solidFill>
                  <a:schemeClr val="tx1"/>
                </a:solidFill>
                <a:latin typeface="+mn-lt"/>
                <a:sym typeface="Arial" charset="0"/>
              </a:rPr>
              <a:t> à </a:t>
            </a:r>
            <a:r>
              <a:rPr lang="en-US" altLang="x-none" sz="1800" b="1" dirty="0" err="1">
                <a:solidFill>
                  <a:schemeClr val="tx1"/>
                </a:solidFill>
                <a:latin typeface="+mn-lt"/>
                <a:sym typeface="Arial" charset="0"/>
              </a:rPr>
              <a:t>une</a:t>
            </a:r>
            <a:r>
              <a:rPr lang="en-US" altLang="x-none" sz="1800" b="1" dirty="0">
                <a:solidFill>
                  <a:schemeClr val="tx1"/>
                </a:solidFill>
                <a:latin typeface="+mn-lt"/>
                <a:sym typeface="Arial" charset="0"/>
              </a:rPr>
              <a:t> menace de mort, à </a:t>
            </a:r>
            <a:r>
              <a:rPr lang="en-US" altLang="x-none" sz="1800" b="1" dirty="0" err="1">
                <a:solidFill>
                  <a:schemeClr val="tx1"/>
                </a:solidFill>
                <a:latin typeface="+mn-lt"/>
                <a:sym typeface="Arial" charset="0"/>
              </a:rPr>
              <a:t>une</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blessure</a:t>
            </a:r>
            <a:r>
              <a:rPr lang="en-US" altLang="x-none" sz="1800" b="1" dirty="0">
                <a:solidFill>
                  <a:schemeClr val="tx1"/>
                </a:solidFill>
                <a:latin typeface="+mn-lt"/>
                <a:sym typeface="Arial" charset="0"/>
              </a:rPr>
              <a:t> grave </a:t>
            </a:r>
            <a:r>
              <a:rPr lang="en-US" altLang="x-none" sz="1800" b="1" dirty="0" err="1">
                <a:solidFill>
                  <a:schemeClr val="tx1"/>
                </a:solidFill>
                <a:latin typeface="+mn-lt"/>
                <a:sym typeface="Arial" charset="0"/>
              </a:rPr>
              <a:t>ou</a:t>
            </a:r>
            <a:r>
              <a:rPr lang="en-US" altLang="x-none" sz="1800" b="1" dirty="0">
                <a:solidFill>
                  <a:schemeClr val="tx1"/>
                </a:solidFill>
                <a:latin typeface="+mn-lt"/>
                <a:sym typeface="Arial" charset="0"/>
              </a:rPr>
              <a:t> à des </a:t>
            </a:r>
            <a:r>
              <a:rPr lang="en-US" altLang="x-none" sz="1800" b="1" dirty="0" err="1">
                <a:solidFill>
                  <a:schemeClr val="tx1"/>
                </a:solidFill>
                <a:latin typeface="+mn-lt"/>
                <a:sym typeface="Arial" charset="0"/>
              </a:rPr>
              <a:t>violences</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sexuelles</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d’une</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ou</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plusieurs</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façons</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suivantes</a:t>
            </a:r>
            <a:r>
              <a:rPr lang="en-US" altLang="x-none" sz="1800" b="1" dirty="0">
                <a:solidFill>
                  <a:schemeClr val="tx1"/>
                </a:solidFill>
                <a:latin typeface="+mn-lt"/>
                <a:sym typeface="Arial" charset="0"/>
              </a:rPr>
              <a:t> :</a:t>
            </a:r>
          </a:p>
          <a:p>
            <a:pPr algn="just">
              <a:lnSpc>
                <a:spcPct val="90000"/>
              </a:lnSpc>
              <a:spcBef>
                <a:spcPts val="75"/>
              </a:spcBef>
              <a:buClrTx/>
              <a:buSzTx/>
              <a:buNone/>
            </a:pPr>
            <a:endParaRPr lang="en-US" altLang="x-none" sz="1800" dirty="0">
              <a:solidFill>
                <a:schemeClr val="tx1"/>
              </a:solidFill>
              <a:latin typeface="+mn-lt"/>
              <a:sym typeface="Arial" charset="0"/>
            </a:endParaRPr>
          </a:p>
          <a:p>
            <a:pPr marL="342900" indent="-342900" algn="just">
              <a:lnSpc>
                <a:spcPct val="90000"/>
              </a:lnSpc>
              <a:spcBef>
                <a:spcPts val="75"/>
              </a:spcBef>
              <a:buClrTx/>
              <a:buSzTx/>
              <a:buFontTx/>
              <a:buAutoNum type="arabicPeriod"/>
            </a:pPr>
            <a:r>
              <a:rPr lang="en-US" altLang="x-none" sz="1800" dirty="0" err="1">
                <a:solidFill>
                  <a:schemeClr val="tx1"/>
                </a:solidFill>
                <a:latin typeface="+mn-lt"/>
                <a:sym typeface="Arial" charset="0"/>
              </a:rPr>
              <a:t>en</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étant</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directement</a:t>
            </a:r>
            <a:r>
              <a:rPr lang="en-US" altLang="x-none" sz="1800" dirty="0">
                <a:solidFill>
                  <a:schemeClr val="tx1"/>
                </a:solidFill>
                <a:latin typeface="+mn-lt"/>
                <a:sym typeface="Arial" charset="0"/>
              </a:rPr>
              <a:t> exposé à un </a:t>
            </a:r>
            <a:r>
              <a:rPr lang="en-US" altLang="x-none" sz="1800" dirty="0" err="1">
                <a:solidFill>
                  <a:schemeClr val="tx1"/>
                </a:solidFill>
                <a:latin typeface="+mn-lt"/>
                <a:sym typeface="Arial" charset="0"/>
              </a:rPr>
              <a:t>ou</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plusieurs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événements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traumatisants</a:t>
            </a:r>
            <a:r>
              <a:rPr lang="en-US" altLang="x-none" sz="1800" dirty="0">
                <a:solidFill>
                  <a:schemeClr val="tx1"/>
                </a:solidFill>
                <a:latin typeface="+mn-lt"/>
                <a:sym typeface="Arial" charset="0"/>
              </a:rPr>
              <a:t> ;</a:t>
            </a: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r>
              <a:rPr lang="en-US" altLang="x-none" sz="1800" dirty="0">
                <a:solidFill>
                  <a:schemeClr val="tx1"/>
                </a:solidFill>
                <a:latin typeface="+mn-lt"/>
                <a:sym typeface="Arial" charset="0"/>
              </a:rPr>
              <a:t>2. </a:t>
            </a:r>
            <a:r>
              <a:rPr lang="en-US" altLang="x-none" sz="1800" dirty="0" err="1">
                <a:solidFill>
                  <a:schemeClr val="tx1"/>
                </a:solidFill>
                <a:latin typeface="+mn-lt"/>
                <a:sym typeface="Arial" charset="0"/>
              </a:rPr>
              <a:t>en</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étant</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témoin</a:t>
            </a:r>
            <a:r>
              <a:rPr lang="en-US" altLang="x-none" sz="1800" dirty="0">
                <a:solidFill>
                  <a:schemeClr val="tx1"/>
                </a:solidFill>
                <a:latin typeface="+mn-lt"/>
                <a:sym typeface="Arial" charset="0"/>
              </a:rPr>
              <a:t> direct d’un </a:t>
            </a:r>
            <a:r>
              <a:rPr lang="en-US" altLang="x-none" sz="1800" dirty="0" err="1">
                <a:solidFill>
                  <a:schemeClr val="tx1"/>
                </a:solidFill>
                <a:latin typeface="+mn-lt"/>
                <a:sym typeface="Arial" charset="0"/>
              </a:rPr>
              <a:t>ou</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plusieurs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événements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traumatisants</a:t>
            </a:r>
            <a:r>
              <a:rPr lang="en-US" altLang="x-none" sz="1800" dirty="0">
                <a:solidFill>
                  <a:schemeClr val="tx1"/>
                </a:solidFill>
                <a:latin typeface="+mn-lt"/>
                <a:sym typeface="Arial" charset="0"/>
              </a:rPr>
              <a:t> ;</a:t>
            </a: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r>
              <a:rPr lang="en-US" altLang="x-none" sz="1800" dirty="0">
                <a:solidFill>
                  <a:schemeClr val="tx1"/>
                </a:solidFill>
                <a:latin typeface="+mn-lt"/>
                <a:sym typeface="Arial" charset="0"/>
              </a:rPr>
              <a:t>3. </a:t>
            </a:r>
            <a:r>
              <a:rPr lang="en-US" altLang="x-none" sz="1800" dirty="0" err="1">
                <a:solidFill>
                  <a:schemeClr val="tx1"/>
                </a:solidFill>
                <a:latin typeface="+mn-lt"/>
                <a:sym typeface="Arial" charset="0"/>
              </a:rPr>
              <a:t>en</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apprenant</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qu’un</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ou</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plusieurs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événements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traumatisants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sont</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arrivés</a:t>
            </a:r>
            <a:r>
              <a:rPr lang="en-US" altLang="x-none" sz="1800" dirty="0">
                <a:solidFill>
                  <a:schemeClr val="tx1"/>
                </a:solidFill>
                <a:latin typeface="+mn-lt"/>
                <a:sym typeface="Arial" charset="0"/>
              </a:rPr>
              <a:t> à un </a:t>
            </a:r>
            <a:r>
              <a:rPr lang="en-US" altLang="x-none" sz="1800" dirty="0" err="1">
                <a:solidFill>
                  <a:schemeClr val="tx1"/>
                </a:solidFill>
                <a:latin typeface="+mn-lt"/>
                <a:sym typeface="Arial" charset="0"/>
              </a:rPr>
              <a:t>membre</a:t>
            </a:r>
            <a:r>
              <a:rPr lang="en-US" altLang="x-none" sz="1800" dirty="0">
                <a:solidFill>
                  <a:schemeClr val="tx1"/>
                </a:solidFill>
                <a:latin typeface="+mn-lt"/>
                <a:sym typeface="Arial" charset="0"/>
              </a:rPr>
              <a:t> de </a:t>
            </a:r>
            <a:r>
              <a:rPr lang="en-US" altLang="x-none" sz="1800" dirty="0" err="1">
                <a:solidFill>
                  <a:schemeClr val="tx1"/>
                </a:solidFill>
                <a:latin typeface="+mn-lt"/>
                <a:sym typeface="Arial" charset="0"/>
              </a:rPr>
              <a:t>sa</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famille</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proche</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ou</a:t>
            </a:r>
            <a:r>
              <a:rPr lang="en-US" altLang="x-none" sz="1800" dirty="0">
                <a:solidFill>
                  <a:schemeClr val="tx1"/>
                </a:solidFill>
                <a:latin typeface="+mn-lt"/>
                <a:sym typeface="Arial" charset="0"/>
              </a:rPr>
              <a:t> un </a:t>
            </a:r>
            <a:r>
              <a:rPr lang="en-US" altLang="x-none" sz="1800" dirty="0" err="1">
                <a:solidFill>
                  <a:schemeClr val="tx1"/>
                </a:solidFill>
                <a:latin typeface="+mn-lt"/>
                <a:sym typeface="Arial" charset="0"/>
              </a:rPr>
              <a:t>ami</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proche</a:t>
            </a:r>
            <a:r>
              <a:rPr lang="en-US" altLang="x-none" sz="1800" dirty="0">
                <a:solidFill>
                  <a:schemeClr val="tx1"/>
                </a:solidFill>
                <a:latin typeface="+mn-lt"/>
                <a:sym typeface="Arial" charset="0"/>
              </a:rPr>
              <a:t>. Dans les </a:t>
            </a:r>
            <a:r>
              <a:rPr lang="en-US" altLang="x-none" sz="1800" dirty="0" err="1">
                <a:solidFill>
                  <a:schemeClr val="tx1"/>
                </a:solidFill>
                <a:latin typeface="+mn-lt"/>
                <a:sym typeface="Arial" charset="0"/>
              </a:rPr>
              <a:t>cas</a:t>
            </a:r>
            <a:r>
              <a:rPr lang="en-US" altLang="x-none" sz="1800" dirty="0">
                <a:solidFill>
                  <a:schemeClr val="tx1"/>
                </a:solidFill>
                <a:latin typeface="+mn-lt"/>
                <a:sym typeface="Arial" charset="0"/>
              </a:rPr>
              <a:t> de la mort </a:t>
            </a:r>
            <a:r>
              <a:rPr lang="en-US" altLang="x-none" sz="1800" dirty="0" err="1">
                <a:solidFill>
                  <a:schemeClr val="tx1"/>
                </a:solidFill>
                <a:latin typeface="+mn-lt"/>
                <a:sym typeface="Arial" charset="0"/>
              </a:rPr>
              <a:t>ou</a:t>
            </a:r>
            <a:r>
              <a:rPr lang="en-US" altLang="x-none" sz="1800" dirty="0">
                <a:solidFill>
                  <a:schemeClr val="tx1"/>
                </a:solidFill>
                <a:latin typeface="+mn-lt"/>
                <a:sym typeface="Arial" charset="0"/>
              </a:rPr>
              <a:t> de la menace de mort d’un </a:t>
            </a:r>
            <a:r>
              <a:rPr lang="en-US" altLang="x-none" sz="1800" dirty="0" err="1">
                <a:solidFill>
                  <a:schemeClr val="tx1"/>
                </a:solidFill>
                <a:latin typeface="+mn-lt"/>
                <a:sym typeface="Arial" charset="0"/>
              </a:rPr>
              <a:t>membre</a:t>
            </a:r>
            <a:r>
              <a:rPr lang="en-US" altLang="x-none" sz="1800" dirty="0">
                <a:solidFill>
                  <a:schemeClr val="tx1"/>
                </a:solidFill>
                <a:latin typeface="+mn-lt"/>
                <a:sym typeface="Arial" charset="0"/>
              </a:rPr>
              <a:t> de la </a:t>
            </a:r>
            <a:r>
              <a:rPr lang="en-US" altLang="x-none" sz="1800" dirty="0" err="1">
                <a:solidFill>
                  <a:schemeClr val="tx1"/>
                </a:solidFill>
                <a:latin typeface="+mn-lt"/>
                <a:sym typeface="Arial" charset="0"/>
              </a:rPr>
              <a:t>famille</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ou</a:t>
            </a:r>
            <a:r>
              <a:rPr lang="en-US" altLang="x-none" sz="1800" dirty="0">
                <a:solidFill>
                  <a:schemeClr val="tx1"/>
                </a:solidFill>
                <a:latin typeface="+mn-lt"/>
                <a:sym typeface="Arial" charset="0"/>
              </a:rPr>
              <a:t> d’un </a:t>
            </a:r>
            <a:r>
              <a:rPr lang="en-US" altLang="x-none" sz="1800" dirty="0" err="1">
                <a:solidFill>
                  <a:schemeClr val="tx1"/>
                </a:solidFill>
                <a:latin typeface="+mn-lt"/>
                <a:sym typeface="Arial" charset="0"/>
              </a:rPr>
              <a:t>ami</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l’événement</a:t>
            </a:r>
            <a:r>
              <a:rPr lang="en-US" altLang="x-none" sz="1800" dirty="0">
                <a:solidFill>
                  <a:schemeClr val="tx1"/>
                </a:solidFill>
                <a:latin typeface="+mn-lt"/>
                <a:sym typeface="Arial" charset="0"/>
              </a:rPr>
              <a:t> doit </a:t>
            </a:r>
            <a:r>
              <a:rPr lang="en-US" altLang="x-none" sz="1800" dirty="0" err="1">
                <a:solidFill>
                  <a:schemeClr val="tx1"/>
                </a:solidFill>
                <a:latin typeface="+mn-lt"/>
                <a:sym typeface="Arial" charset="0"/>
              </a:rPr>
              <a:t>avoir</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éte</a:t>
            </a:r>
            <a:r>
              <a:rPr lang="en-US" altLang="x-none" sz="1800" dirty="0">
                <a:solidFill>
                  <a:schemeClr val="tx1"/>
                </a:solidFill>
                <a:latin typeface="+mn-lt"/>
                <a:sym typeface="Arial" charset="0"/>
              </a:rPr>
              <a:t>́ violent </a:t>
            </a:r>
            <a:r>
              <a:rPr lang="en-US" altLang="x-none" sz="1800" dirty="0" err="1">
                <a:solidFill>
                  <a:schemeClr val="tx1"/>
                </a:solidFill>
                <a:latin typeface="+mn-lt"/>
                <a:sym typeface="Arial" charset="0"/>
              </a:rPr>
              <a:t>ou</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accidentel</a:t>
            </a:r>
            <a:r>
              <a:rPr lang="en-US" altLang="x-none" sz="1800" dirty="0">
                <a:solidFill>
                  <a:schemeClr val="tx1"/>
                </a:solidFill>
                <a:latin typeface="+mn-lt"/>
                <a:sym typeface="Arial" charset="0"/>
              </a:rPr>
              <a:t> ;</a:t>
            </a: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r>
              <a:rPr lang="en-US" altLang="x-none" sz="1800" dirty="0">
                <a:solidFill>
                  <a:schemeClr val="tx1"/>
                </a:solidFill>
                <a:latin typeface="+mn-lt"/>
                <a:sym typeface="Arial" charset="0"/>
              </a:rPr>
              <a:t>4. </a:t>
            </a:r>
            <a:r>
              <a:rPr lang="en-US" altLang="x-none" sz="1800" dirty="0" err="1">
                <a:solidFill>
                  <a:schemeClr val="tx1"/>
                </a:solidFill>
                <a:latin typeface="+mn-lt"/>
                <a:sym typeface="Arial" charset="0"/>
              </a:rPr>
              <a:t>en</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étant</a:t>
            </a:r>
            <a:r>
              <a:rPr lang="en-US" altLang="x-none" sz="1800" dirty="0">
                <a:solidFill>
                  <a:schemeClr val="tx1"/>
                </a:solidFill>
                <a:latin typeface="+mn-lt"/>
                <a:sym typeface="Arial" charset="0"/>
              </a:rPr>
              <a:t> exposé de </a:t>
            </a:r>
            <a:r>
              <a:rPr lang="en-US" altLang="x-none" sz="1800" dirty="0" err="1">
                <a:solidFill>
                  <a:schemeClr val="tx1"/>
                </a:solidFill>
                <a:latin typeface="+mn-lt"/>
                <a:sym typeface="Arial" charset="0"/>
              </a:rPr>
              <a:t>manière</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répétée</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ou</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extrême</a:t>
            </a:r>
            <a:r>
              <a:rPr lang="en-US" altLang="x-none" sz="1800" dirty="0">
                <a:solidFill>
                  <a:schemeClr val="tx1"/>
                </a:solidFill>
                <a:latin typeface="+mn-lt"/>
                <a:sym typeface="Arial" charset="0"/>
              </a:rPr>
              <a:t> à des </a:t>
            </a:r>
            <a:r>
              <a:rPr lang="en-US" altLang="x-none" sz="1800" dirty="0" err="1">
                <a:solidFill>
                  <a:schemeClr val="tx1"/>
                </a:solidFill>
                <a:latin typeface="+mn-lt"/>
                <a:sym typeface="Arial" charset="0"/>
              </a:rPr>
              <a:t>détails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horribles</a:t>
            </a:r>
            <a:r>
              <a:rPr lang="en-US" altLang="x-none" sz="1800" dirty="0">
                <a:solidFill>
                  <a:schemeClr val="tx1"/>
                </a:solidFill>
                <a:latin typeface="+mn-lt"/>
                <a:sym typeface="Arial" charset="0"/>
              </a:rPr>
              <a:t> d’un </a:t>
            </a:r>
            <a:r>
              <a:rPr lang="en-US" altLang="x-none" sz="1800" dirty="0" err="1">
                <a:solidFill>
                  <a:schemeClr val="tx1"/>
                </a:solidFill>
                <a:latin typeface="+mn-lt"/>
                <a:sym typeface="Arial" charset="0"/>
              </a:rPr>
              <a:t>événement</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traumatisant</a:t>
            </a:r>
            <a:r>
              <a:rPr lang="en-US" altLang="x-none" sz="1800" dirty="0">
                <a:solidFill>
                  <a:schemeClr val="tx1"/>
                </a:solidFill>
                <a:latin typeface="+mn-lt"/>
                <a:sym typeface="Arial" charset="0"/>
              </a:rPr>
              <a:t> (p. ex., premiers </a:t>
            </a:r>
            <a:r>
              <a:rPr lang="en-US" altLang="x-none" sz="1800" dirty="0" err="1">
                <a:solidFill>
                  <a:schemeClr val="tx1"/>
                </a:solidFill>
                <a:latin typeface="+mn-lt"/>
                <a:sym typeface="Arial" charset="0"/>
              </a:rPr>
              <a:t>intervenants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ramassant</a:t>
            </a:r>
            <a:r>
              <a:rPr lang="en-US" altLang="x-none" sz="1800" dirty="0">
                <a:solidFill>
                  <a:schemeClr val="tx1"/>
                </a:solidFill>
                <a:latin typeface="+mn-lt"/>
                <a:sym typeface="Arial" charset="0"/>
              </a:rPr>
              <a:t> des </a:t>
            </a:r>
            <a:r>
              <a:rPr lang="en-US" altLang="x-none" sz="1800" dirty="0" err="1">
                <a:solidFill>
                  <a:schemeClr val="tx1"/>
                </a:solidFill>
                <a:latin typeface="+mn-lt"/>
                <a:sym typeface="Arial" charset="0"/>
              </a:rPr>
              <a:t>restes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humains</a:t>
            </a:r>
            <a:r>
              <a:rPr lang="en-US" altLang="x-none" sz="1800" dirty="0">
                <a:solidFill>
                  <a:schemeClr val="tx1"/>
                </a:solidFill>
                <a:latin typeface="+mn-lt"/>
                <a:sym typeface="Arial" charset="0"/>
              </a:rPr>
              <a:t>, agents de police qui </a:t>
            </a:r>
            <a:r>
              <a:rPr lang="en-US" altLang="x-none" sz="1800" dirty="0" err="1">
                <a:solidFill>
                  <a:schemeClr val="tx1"/>
                </a:solidFill>
                <a:latin typeface="+mn-lt"/>
                <a:sym typeface="Arial" charset="0"/>
              </a:rPr>
              <a:t>entendent</a:t>
            </a:r>
            <a:r>
              <a:rPr lang="en-US" altLang="x-none" sz="1800" dirty="0">
                <a:solidFill>
                  <a:schemeClr val="tx1"/>
                </a:solidFill>
                <a:latin typeface="+mn-lt"/>
                <a:sym typeface="Arial" charset="0"/>
              </a:rPr>
              <a:t> de </a:t>
            </a:r>
            <a:r>
              <a:rPr lang="en-US" altLang="x-none" sz="1800" dirty="0" err="1">
                <a:solidFill>
                  <a:schemeClr val="tx1"/>
                </a:solidFill>
                <a:latin typeface="+mn-lt"/>
                <a:sym typeface="Arial" charset="0"/>
              </a:rPr>
              <a:t>manière</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répétée</a:t>
            </a:r>
            <a:r>
              <a:rPr lang="en-US" altLang="x-none" sz="1800" dirty="0">
                <a:solidFill>
                  <a:schemeClr val="tx1"/>
                </a:solidFill>
                <a:latin typeface="+mn-lt"/>
                <a:sym typeface="Arial" charset="0"/>
              </a:rPr>
              <a:t> des </a:t>
            </a:r>
            <a:r>
              <a:rPr lang="en-US" altLang="x-none" sz="1800" dirty="0" err="1">
                <a:solidFill>
                  <a:schemeClr val="tx1"/>
                </a:solidFill>
                <a:latin typeface="+mn-lt"/>
                <a:sym typeface="Arial" charset="0"/>
              </a:rPr>
              <a:t>détails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concernant</a:t>
            </a:r>
            <a:r>
              <a:rPr lang="en-US" altLang="x-none" sz="1800" dirty="0">
                <a:solidFill>
                  <a:schemeClr val="tx1"/>
                </a:solidFill>
                <a:latin typeface="+mn-lt"/>
                <a:sym typeface="Arial" charset="0"/>
              </a:rPr>
              <a:t> des </a:t>
            </a:r>
            <a:r>
              <a:rPr lang="en-US" altLang="x-none" sz="1800" dirty="0" err="1">
                <a:solidFill>
                  <a:schemeClr val="tx1"/>
                </a:solidFill>
                <a:latin typeface="+mn-lt"/>
                <a:sym typeface="Arial" charset="0"/>
              </a:rPr>
              <a:t>violences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sexuelles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faites</a:t>
            </a:r>
            <a:r>
              <a:rPr lang="en-US" altLang="x-none" sz="1800" dirty="0">
                <a:solidFill>
                  <a:schemeClr val="tx1"/>
                </a:solidFill>
                <a:latin typeface="+mn-lt"/>
                <a:sym typeface="Arial" charset="0"/>
              </a:rPr>
              <a:t> à des enfants).</a:t>
            </a: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endParaRPr lang="en-US" altLang="x-none" sz="1800" dirty="0">
              <a:solidFill>
                <a:srgbClr val="D90B00"/>
              </a:solidFill>
              <a:latin typeface="+mn-lt"/>
              <a:sym typeface="Cambria" charset="0"/>
            </a:endParaRPr>
          </a:p>
        </p:txBody>
      </p:sp>
      <p:sp>
        <p:nvSpPr>
          <p:cNvPr id="262148" name="AutoShape 4"/>
          <p:cNvSpPr>
            <a:spLocks/>
          </p:cNvSpPr>
          <p:nvPr/>
        </p:nvSpPr>
        <p:spPr bwMode="auto">
          <a:xfrm>
            <a:off x="561080" y="1759678"/>
            <a:ext cx="1987597" cy="1125537"/>
          </a:xfrm>
          <a:prstGeom prst="roundRect">
            <a:avLst>
              <a:gd name="adj" fmla="val 11903"/>
            </a:avLst>
          </a:prstGeom>
          <a:solidFill>
            <a:srgbClr val="FF000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mj-lt"/>
            </a:endParaRPr>
          </a:p>
        </p:txBody>
      </p:sp>
      <p:sp>
        <p:nvSpPr>
          <p:cNvPr id="262149" name="Rectangle 5"/>
          <p:cNvSpPr>
            <a:spLocks/>
          </p:cNvSpPr>
          <p:nvPr/>
        </p:nvSpPr>
        <p:spPr bwMode="auto">
          <a:xfrm>
            <a:off x="772428" y="1955017"/>
            <a:ext cx="1585803"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dirty="0" err="1">
                <a:solidFill>
                  <a:srgbClr val="FFFFFF"/>
                </a:solidFill>
                <a:latin typeface="+mj-lt"/>
              </a:rPr>
              <a:t>CritèreA</a:t>
            </a:r>
            <a:r>
              <a:rPr lang="en-US" altLang="x-none" sz="1700" b="1" dirty="0">
                <a:solidFill>
                  <a:srgbClr val="FFFFFF"/>
                </a:solidFill>
                <a:latin typeface="+mj-lt"/>
              </a:rPr>
              <a:t> DSM 5</a:t>
            </a:r>
          </a:p>
        </p:txBody>
      </p:sp>
      <p:sp>
        <p:nvSpPr>
          <p:cNvPr id="7" name="Rectangle 1">
            <a:extLst>
              <a:ext uri="{FF2B5EF4-FFF2-40B4-BE49-F238E27FC236}">
                <a16:creationId xmlns:a16="http://schemas.microsoft.com/office/drawing/2014/main" id="{44ACACAA-25C9-964E-8F2E-6E7682EA2284}"/>
              </a:ext>
            </a:extLst>
          </p:cNvPr>
          <p:cNvSpPr>
            <a:spLocks/>
          </p:cNvSpPr>
          <p:nvPr/>
        </p:nvSpPr>
        <p:spPr bwMode="auto">
          <a:xfrm>
            <a:off x="274320" y="6063409"/>
            <a:ext cx="11495313" cy="763239"/>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2000" dirty="0">
                <a:solidFill>
                  <a:schemeClr val="bg1"/>
                </a:solidFill>
                <a:latin typeface="+mj-lt"/>
                <a:sym typeface="Cambria" charset="0"/>
              </a:rPr>
              <a:t>Remarque : Le </a:t>
            </a:r>
            <a:r>
              <a:rPr lang="en-US" altLang="x-none" sz="2000" dirty="0" err="1">
                <a:solidFill>
                  <a:schemeClr val="bg1"/>
                </a:solidFill>
                <a:latin typeface="+mj-lt"/>
                <a:sym typeface="Cambria" charset="0"/>
              </a:rPr>
              <a:t>critère</a:t>
            </a:r>
            <a:r>
              <a:rPr lang="en-US" altLang="x-none" sz="2000" dirty="0">
                <a:solidFill>
                  <a:schemeClr val="bg1"/>
                </a:solidFill>
                <a:latin typeface="+mj-lt"/>
                <a:sym typeface="Cambria" charset="0"/>
              </a:rPr>
              <a:t> A4 ne </a:t>
            </a:r>
            <a:r>
              <a:rPr lang="en-US" altLang="x-none" sz="2000" dirty="0" err="1">
                <a:solidFill>
                  <a:schemeClr val="bg1"/>
                </a:solidFill>
                <a:latin typeface="+mj-lt"/>
                <a:sym typeface="Cambria" charset="0"/>
              </a:rPr>
              <a:t>s’applique</a:t>
            </a:r>
            <a:r>
              <a:rPr lang="en-US" altLang="x-none" sz="2000" dirty="0">
                <a:solidFill>
                  <a:schemeClr val="bg1"/>
                </a:solidFill>
                <a:latin typeface="+mj-lt"/>
                <a:sym typeface="Cambria" charset="0"/>
              </a:rPr>
              <a:t> pas à </a:t>
            </a:r>
            <a:r>
              <a:rPr lang="en-US" altLang="x-none" sz="2000" dirty="0" err="1">
                <a:solidFill>
                  <a:schemeClr val="bg1"/>
                </a:solidFill>
                <a:latin typeface="+mj-lt"/>
                <a:sym typeface="Cambria" charset="0"/>
              </a:rPr>
              <a:t>l’exposition</a:t>
            </a:r>
            <a:r>
              <a:rPr lang="en-US" altLang="x-none" sz="2000" dirty="0">
                <a:solidFill>
                  <a:schemeClr val="bg1"/>
                </a:solidFill>
                <a:latin typeface="+mj-lt"/>
                <a:sym typeface="Cambria" charset="0"/>
              </a:rPr>
              <a:t> par des </a:t>
            </a:r>
            <a:r>
              <a:rPr lang="en-US" altLang="x-none" sz="2000" dirty="0" err="1">
                <a:solidFill>
                  <a:schemeClr val="bg1"/>
                </a:solidFill>
                <a:latin typeface="+mj-lt"/>
                <a:sym typeface="Cambria" charset="0"/>
              </a:rPr>
              <a:t>médias</a:t>
            </a:r>
            <a:r>
              <a:rPr lang="en-US" altLang="x-none" sz="2000" dirty="0">
                <a:solidFill>
                  <a:schemeClr val="bg1"/>
                </a:solidFill>
                <a:latin typeface="+mj-lt"/>
                <a:sym typeface="Cambria" charset="0"/>
              </a:rPr>
              <a:t> </a:t>
            </a:r>
            <a:r>
              <a:rPr lang="en-US" altLang="x-none" sz="2000" dirty="0" err="1">
                <a:solidFill>
                  <a:schemeClr val="bg1"/>
                </a:solidFill>
                <a:latin typeface="+mj-lt"/>
                <a:sym typeface="Cambria" charset="0"/>
              </a:rPr>
              <a:t>électroniques</a:t>
            </a:r>
            <a:r>
              <a:rPr lang="en-US" altLang="x-none" sz="2000" dirty="0">
                <a:solidFill>
                  <a:schemeClr val="bg1"/>
                </a:solidFill>
                <a:latin typeface="+mj-lt"/>
                <a:sym typeface="Cambria" charset="0"/>
              </a:rPr>
              <a:t>, la </a:t>
            </a:r>
            <a:r>
              <a:rPr lang="en-US" altLang="x-none" sz="2000" dirty="0" err="1">
                <a:solidFill>
                  <a:schemeClr val="bg1"/>
                </a:solidFill>
                <a:latin typeface="+mj-lt"/>
                <a:sym typeface="Cambria" charset="0"/>
              </a:rPr>
              <a:t>télévision</a:t>
            </a:r>
            <a:r>
              <a:rPr lang="en-US" altLang="x-none" sz="2000" dirty="0">
                <a:solidFill>
                  <a:schemeClr val="bg1"/>
                </a:solidFill>
                <a:latin typeface="+mj-lt"/>
                <a:sym typeface="Cambria" charset="0"/>
              </a:rPr>
              <a:t>, des films </a:t>
            </a:r>
            <a:r>
              <a:rPr lang="en-US" altLang="x-none" sz="2000" dirty="0" err="1">
                <a:solidFill>
                  <a:schemeClr val="bg1"/>
                </a:solidFill>
                <a:latin typeface="+mj-lt"/>
                <a:sym typeface="Cambria" charset="0"/>
              </a:rPr>
              <a:t>ou</a:t>
            </a:r>
            <a:r>
              <a:rPr lang="en-US" altLang="x-none" sz="2000" dirty="0">
                <a:solidFill>
                  <a:schemeClr val="bg1"/>
                </a:solidFill>
                <a:latin typeface="+mj-lt"/>
                <a:sym typeface="Cambria" charset="0"/>
              </a:rPr>
              <a:t> des photos, </a:t>
            </a:r>
            <a:r>
              <a:rPr lang="en-US" altLang="x-none" sz="2000" dirty="0" err="1">
                <a:solidFill>
                  <a:schemeClr val="bg1"/>
                </a:solidFill>
                <a:latin typeface="+mj-lt"/>
                <a:sym typeface="Cambria" charset="0"/>
              </a:rPr>
              <a:t>sauf</a:t>
            </a:r>
            <a:r>
              <a:rPr lang="en-US" altLang="x-none" sz="2000" dirty="0">
                <a:solidFill>
                  <a:schemeClr val="bg1"/>
                </a:solidFill>
                <a:latin typeface="+mj-lt"/>
                <a:sym typeface="Cambria" charset="0"/>
              </a:rPr>
              <a:t> </a:t>
            </a:r>
            <a:r>
              <a:rPr lang="en-US" altLang="x-none" sz="2000" dirty="0" err="1">
                <a:solidFill>
                  <a:schemeClr val="bg1"/>
                </a:solidFill>
                <a:latin typeface="+mj-lt"/>
                <a:sym typeface="Cambria" charset="0"/>
              </a:rPr>
              <a:t>si</a:t>
            </a:r>
            <a:r>
              <a:rPr lang="en-US" altLang="x-none" sz="2000" dirty="0">
                <a:solidFill>
                  <a:schemeClr val="bg1"/>
                </a:solidFill>
                <a:latin typeface="+mj-lt"/>
                <a:sym typeface="Cambria" charset="0"/>
              </a:rPr>
              <a:t> </a:t>
            </a:r>
            <a:r>
              <a:rPr lang="en-US" altLang="x-none" sz="2000" dirty="0" err="1">
                <a:solidFill>
                  <a:schemeClr val="bg1"/>
                </a:solidFill>
                <a:latin typeface="+mj-lt"/>
                <a:sym typeface="Cambria" charset="0"/>
              </a:rPr>
              <a:t>cela</a:t>
            </a:r>
            <a:r>
              <a:rPr lang="en-US" altLang="x-none" sz="2000" dirty="0">
                <a:solidFill>
                  <a:schemeClr val="bg1"/>
                </a:solidFill>
                <a:latin typeface="+mj-lt"/>
                <a:sym typeface="Cambria" charset="0"/>
              </a:rPr>
              <a:t> </a:t>
            </a:r>
            <a:r>
              <a:rPr lang="en-US" altLang="x-none" sz="2000" dirty="0" err="1">
                <a:solidFill>
                  <a:schemeClr val="bg1"/>
                </a:solidFill>
                <a:latin typeface="+mj-lt"/>
                <a:sym typeface="Cambria" charset="0"/>
              </a:rPr>
              <a:t>est</a:t>
            </a:r>
            <a:r>
              <a:rPr lang="en-US" altLang="x-none" sz="2000" dirty="0">
                <a:solidFill>
                  <a:schemeClr val="bg1"/>
                </a:solidFill>
                <a:latin typeface="+mj-lt"/>
                <a:sym typeface="Cambria" charset="0"/>
              </a:rPr>
              <a:t> lié au travail.</a:t>
            </a:r>
          </a:p>
        </p:txBody>
      </p:sp>
    </p:spTree>
    <p:extLst>
      <p:ext uri="{BB962C8B-B14F-4D97-AF65-F5344CB8AC3E}">
        <p14:creationId xmlns:p14="http://schemas.microsoft.com/office/powerpoint/2010/main" val="1259215513"/>
      </p:ext>
    </p:extLst>
  </p:cSld>
  <p:clrMapOvr>
    <a:masterClrMapping/>
  </p:clrMapOvr>
  <p:transition spd="slow">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AutoShape 1"/>
          <p:cNvSpPr>
            <a:spLocks/>
          </p:cNvSpPr>
          <p:nvPr/>
        </p:nvSpPr>
        <p:spPr bwMode="auto">
          <a:xfrm>
            <a:off x="1666875" y="1812925"/>
            <a:ext cx="1231900" cy="1125538"/>
          </a:xfrm>
          <a:prstGeom prst="roundRect">
            <a:avLst>
              <a:gd name="adj" fmla="val 11903"/>
            </a:avLst>
          </a:prstGeom>
          <a:solidFill>
            <a:srgbClr val="0000FF"/>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3171" name="Rectangle 2"/>
          <p:cNvSpPr>
            <a:spLocks/>
          </p:cNvSpPr>
          <p:nvPr/>
        </p:nvSpPr>
        <p:spPr bwMode="auto">
          <a:xfrm>
            <a:off x="1703388" y="2060575"/>
            <a:ext cx="151765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a:solidFill>
                  <a:srgbClr val="FFFFFF"/>
                </a:solidFill>
                <a:latin typeface="Tahoma" charset="0"/>
              </a:rPr>
              <a:t>Critère </a:t>
            </a:r>
          </a:p>
          <a:p>
            <a:pPr eaLnBrk="1" hangingPunct="1">
              <a:spcBef>
                <a:spcPct val="0"/>
              </a:spcBef>
              <a:buClrTx/>
              <a:buSzTx/>
              <a:buFontTx/>
              <a:buNone/>
            </a:pPr>
            <a:r>
              <a:rPr lang="en-US" altLang="x-none" sz="1700" b="1">
                <a:solidFill>
                  <a:srgbClr val="FFFFFF"/>
                </a:solidFill>
                <a:latin typeface="Tahoma" charset="0"/>
              </a:rPr>
              <a:t>B1 </a:t>
            </a:r>
          </a:p>
        </p:txBody>
      </p:sp>
      <p:sp>
        <p:nvSpPr>
          <p:cNvPr id="263172" name="Rectangle 3"/>
          <p:cNvSpPr>
            <a:spLocks/>
          </p:cNvSpPr>
          <p:nvPr/>
        </p:nvSpPr>
        <p:spPr bwMode="auto">
          <a:xfrm>
            <a:off x="3819525" y="1866900"/>
            <a:ext cx="6669088" cy="1017588"/>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3173" name="Rectangle 4"/>
          <p:cNvSpPr>
            <a:spLocks/>
          </p:cNvSpPr>
          <p:nvPr/>
        </p:nvSpPr>
        <p:spPr bwMode="auto">
          <a:xfrm>
            <a:off x="3905251" y="1951039"/>
            <a:ext cx="6500813"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spcBef>
                <a:spcPts val="1263"/>
              </a:spcBef>
              <a:buClrTx/>
              <a:buSzTx/>
              <a:buNone/>
            </a:pPr>
            <a:r>
              <a:rPr lang="en-US" altLang="x-none" sz="1800">
                <a:solidFill>
                  <a:srgbClr val="000000"/>
                </a:solidFill>
                <a:latin typeface="Arial" charset="0"/>
                <a:sym typeface="Arial" charset="0"/>
              </a:rPr>
              <a:t>Souvenirs répétitifs et envahissants de l</a:t>
            </a:r>
            <a:r>
              <a:rPr lang="ja-JP" altLang="en-US" sz="1800">
                <a:solidFill>
                  <a:srgbClr val="000000"/>
                </a:solidFill>
                <a:latin typeface="Arial" charset="0"/>
                <a:sym typeface="Arial" charset="0"/>
              </a:rPr>
              <a:t>’</a:t>
            </a:r>
            <a:r>
              <a:rPr lang="en-US" altLang="ja-JP" sz="1800">
                <a:solidFill>
                  <a:srgbClr val="000000"/>
                </a:solidFill>
                <a:latin typeface="Arial" charset="0"/>
                <a:sym typeface="Arial" charset="0"/>
              </a:rPr>
              <a:t>événement, provoquant un sentiment de détresse et comprenant des images, des pensées ou des perceptions</a:t>
            </a:r>
            <a:endParaRPr lang="en-US" altLang="x-none" sz="1800">
              <a:solidFill>
                <a:srgbClr val="000000"/>
              </a:solidFill>
              <a:latin typeface="Arial" charset="0"/>
              <a:sym typeface="Arial" charset="0"/>
            </a:endParaRPr>
          </a:p>
        </p:txBody>
      </p:sp>
      <p:sp>
        <p:nvSpPr>
          <p:cNvPr id="263174" name="Rectangle 5"/>
          <p:cNvSpPr>
            <a:spLocks/>
          </p:cNvSpPr>
          <p:nvPr/>
        </p:nvSpPr>
        <p:spPr bwMode="auto">
          <a:xfrm>
            <a:off x="1630364" y="196851"/>
            <a:ext cx="8778875" cy="544513"/>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2500" dirty="0">
                <a:solidFill>
                  <a:schemeClr val="bg1"/>
                </a:solidFill>
                <a:latin typeface="+mj-lt"/>
                <a:sym typeface="Cambria" charset="0"/>
              </a:rPr>
              <a:t>Les «</a:t>
            </a:r>
            <a:r>
              <a:rPr lang="en-US" altLang="x-none" sz="2500" dirty="0" err="1">
                <a:solidFill>
                  <a:schemeClr val="bg1"/>
                </a:solidFill>
                <a:latin typeface="+mj-lt"/>
                <a:sym typeface="Cambria" charset="0"/>
              </a:rPr>
              <a:t>nouveautés</a:t>
            </a:r>
            <a:r>
              <a:rPr lang="en-US" altLang="x-none" sz="2500" dirty="0">
                <a:solidFill>
                  <a:schemeClr val="bg1"/>
                </a:solidFill>
                <a:latin typeface="+mj-lt"/>
                <a:sym typeface="Cambria" charset="0"/>
              </a:rPr>
              <a:t>» : du DSM-IV au DSM-V</a:t>
            </a:r>
          </a:p>
        </p:txBody>
      </p:sp>
      <p:sp>
        <p:nvSpPr>
          <p:cNvPr id="263175" name="Rectangle 6"/>
          <p:cNvSpPr>
            <a:spLocks/>
          </p:cNvSpPr>
          <p:nvPr/>
        </p:nvSpPr>
        <p:spPr bwMode="auto">
          <a:xfrm>
            <a:off x="3854451" y="3276601"/>
            <a:ext cx="6670675" cy="822325"/>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3176" name="Rectangle 7"/>
          <p:cNvSpPr>
            <a:spLocks/>
          </p:cNvSpPr>
          <p:nvPr/>
        </p:nvSpPr>
        <p:spPr bwMode="auto">
          <a:xfrm>
            <a:off x="3846513" y="3406776"/>
            <a:ext cx="6500812"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700">
                <a:solidFill>
                  <a:schemeClr val="tx1"/>
                </a:solidFill>
                <a:latin typeface="Arial" charset="0"/>
                <a:sym typeface="Arial" charset="0"/>
              </a:rPr>
              <a:t>Rêves répétitifs et pénibles de l</a:t>
            </a:r>
            <a:r>
              <a:rPr lang="ja-JP" altLang="en-US" sz="1700">
                <a:solidFill>
                  <a:schemeClr val="tx1"/>
                </a:solidFill>
                <a:latin typeface="Arial" charset="0"/>
                <a:sym typeface="Arial" charset="0"/>
              </a:rPr>
              <a:t>’</a:t>
            </a:r>
            <a:r>
              <a:rPr lang="en-US" altLang="ja-JP" sz="1700">
                <a:solidFill>
                  <a:schemeClr val="tx1"/>
                </a:solidFill>
                <a:latin typeface="Arial" charset="0"/>
                <a:sym typeface="Arial" charset="0"/>
              </a:rPr>
              <a:t>événement, provoquant un sentiment de détresse</a:t>
            </a:r>
            <a:endParaRPr lang="en-US" altLang="x-none" sz="1700">
              <a:solidFill>
                <a:schemeClr val="tx1"/>
              </a:solidFill>
              <a:latin typeface="Arial" charset="0"/>
              <a:sym typeface="Arial" charset="0"/>
            </a:endParaRPr>
          </a:p>
        </p:txBody>
      </p:sp>
      <p:sp>
        <p:nvSpPr>
          <p:cNvPr id="263177" name="AutoShape 8"/>
          <p:cNvSpPr>
            <a:spLocks/>
          </p:cNvSpPr>
          <p:nvPr/>
        </p:nvSpPr>
        <p:spPr bwMode="auto">
          <a:xfrm>
            <a:off x="1666875" y="3125788"/>
            <a:ext cx="1231900" cy="1123950"/>
          </a:xfrm>
          <a:prstGeom prst="roundRect">
            <a:avLst>
              <a:gd name="adj" fmla="val 11903"/>
            </a:avLst>
          </a:prstGeom>
          <a:solidFill>
            <a:srgbClr val="0000FF"/>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3178" name="Rectangle 9"/>
          <p:cNvSpPr>
            <a:spLocks/>
          </p:cNvSpPr>
          <p:nvPr/>
        </p:nvSpPr>
        <p:spPr bwMode="auto">
          <a:xfrm>
            <a:off x="1703388" y="3357564"/>
            <a:ext cx="151765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a:solidFill>
                  <a:srgbClr val="FFFFFF"/>
                </a:solidFill>
                <a:latin typeface="Tahoma" charset="0"/>
              </a:rPr>
              <a:t>Critère </a:t>
            </a:r>
          </a:p>
          <a:p>
            <a:pPr eaLnBrk="1" hangingPunct="1">
              <a:spcBef>
                <a:spcPct val="0"/>
              </a:spcBef>
              <a:buClrTx/>
              <a:buSzTx/>
              <a:buFontTx/>
              <a:buNone/>
            </a:pPr>
            <a:r>
              <a:rPr lang="en-US" altLang="x-none" sz="1700" b="1">
                <a:solidFill>
                  <a:srgbClr val="FFFFFF"/>
                </a:solidFill>
                <a:latin typeface="Tahoma" charset="0"/>
              </a:rPr>
              <a:t>B2</a:t>
            </a:r>
          </a:p>
        </p:txBody>
      </p:sp>
      <p:sp>
        <p:nvSpPr>
          <p:cNvPr id="30730" name="Line 10"/>
          <p:cNvSpPr>
            <a:spLocks noChangeShapeType="1"/>
          </p:cNvSpPr>
          <p:nvPr/>
        </p:nvSpPr>
        <p:spPr bwMode="auto">
          <a:xfrm flipH="1">
            <a:off x="2936876" y="2366963"/>
            <a:ext cx="887413" cy="4762"/>
          </a:xfrm>
          <a:prstGeom prst="line">
            <a:avLst/>
          </a:prstGeom>
          <a:noFill/>
          <a:ln w="152400">
            <a:solidFill>
              <a:srgbClr val="40404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a:p>
        </p:txBody>
      </p:sp>
      <p:sp>
        <p:nvSpPr>
          <p:cNvPr id="30731" name="Line 11"/>
          <p:cNvSpPr>
            <a:spLocks noChangeShapeType="1"/>
          </p:cNvSpPr>
          <p:nvPr/>
        </p:nvSpPr>
        <p:spPr bwMode="auto">
          <a:xfrm flipH="1">
            <a:off x="2935289" y="3678238"/>
            <a:ext cx="885825" cy="6350"/>
          </a:xfrm>
          <a:prstGeom prst="line">
            <a:avLst/>
          </a:prstGeom>
          <a:noFill/>
          <a:ln w="152400">
            <a:solidFill>
              <a:srgbClr val="40404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a:p>
        </p:txBody>
      </p:sp>
      <p:sp>
        <p:nvSpPr>
          <p:cNvPr id="263181" name="Rectangle 12"/>
          <p:cNvSpPr>
            <a:spLocks/>
          </p:cNvSpPr>
          <p:nvPr/>
        </p:nvSpPr>
        <p:spPr bwMode="auto">
          <a:xfrm>
            <a:off x="3748089" y="820739"/>
            <a:ext cx="6740525" cy="750887"/>
          </a:xfrm>
          <a:prstGeom prst="rect">
            <a:avLst/>
          </a:prstGeom>
          <a:solidFill>
            <a:srgbClr val="CCFF66"/>
          </a:solidFill>
          <a:ln w="25400">
            <a:solidFill>
              <a:srgbClr val="FF000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3182" name="Rectangle 13"/>
          <p:cNvSpPr>
            <a:spLocks/>
          </p:cNvSpPr>
          <p:nvPr/>
        </p:nvSpPr>
        <p:spPr bwMode="auto">
          <a:xfrm>
            <a:off x="3783013" y="896939"/>
            <a:ext cx="65008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spcBef>
                <a:spcPts val="1263"/>
              </a:spcBef>
              <a:buClrTx/>
              <a:buSzTx/>
              <a:buNone/>
            </a:pPr>
            <a:r>
              <a:rPr lang="en-US" altLang="x-none" sz="1800">
                <a:solidFill>
                  <a:srgbClr val="FF0000"/>
                </a:solidFill>
                <a:latin typeface="Arial" charset="0"/>
                <a:sym typeface="Arial" charset="0"/>
              </a:rPr>
              <a:t>L</a:t>
            </a:r>
            <a:r>
              <a:rPr lang="ja-JP" altLang="en-US" sz="1800">
                <a:solidFill>
                  <a:srgbClr val="FF0000"/>
                </a:solidFill>
                <a:latin typeface="Arial" charset="0"/>
                <a:sym typeface="Arial" charset="0"/>
              </a:rPr>
              <a:t>’</a:t>
            </a:r>
            <a:r>
              <a:rPr lang="en-US" altLang="ja-JP" sz="1800">
                <a:solidFill>
                  <a:srgbClr val="FF0000"/>
                </a:solidFill>
                <a:latin typeface="Arial" charset="0"/>
                <a:sym typeface="Arial" charset="0"/>
              </a:rPr>
              <a:t>événement traumatique est constamment revécu de l</a:t>
            </a:r>
            <a:r>
              <a:rPr lang="ja-JP" altLang="en-US" sz="1800">
                <a:solidFill>
                  <a:srgbClr val="FF0000"/>
                </a:solidFill>
                <a:latin typeface="Arial" charset="0"/>
                <a:sym typeface="Arial" charset="0"/>
              </a:rPr>
              <a:t>’</a:t>
            </a:r>
            <a:r>
              <a:rPr lang="en-US" altLang="ja-JP" sz="1800">
                <a:solidFill>
                  <a:srgbClr val="FF0000"/>
                </a:solidFill>
                <a:latin typeface="Arial" charset="0"/>
                <a:sym typeface="Arial" charset="0"/>
              </a:rPr>
              <a:t>une (ou plusieurs) des façons suivantes.</a:t>
            </a:r>
            <a:endParaRPr lang="en-US" altLang="x-none" sz="1800">
              <a:solidFill>
                <a:srgbClr val="FF0000"/>
              </a:solidFill>
              <a:latin typeface="Arial" charset="0"/>
              <a:sym typeface="Arial" charset="0"/>
            </a:endParaRPr>
          </a:p>
        </p:txBody>
      </p:sp>
      <p:sp>
        <p:nvSpPr>
          <p:cNvPr id="263183" name="AutoShape 14"/>
          <p:cNvSpPr>
            <a:spLocks/>
          </p:cNvSpPr>
          <p:nvPr/>
        </p:nvSpPr>
        <p:spPr bwMode="auto">
          <a:xfrm>
            <a:off x="1639889" y="776288"/>
            <a:ext cx="1366837" cy="849312"/>
          </a:xfrm>
          <a:prstGeom prst="roundRect">
            <a:avLst>
              <a:gd name="adj" fmla="val 15787"/>
            </a:avLst>
          </a:prstGeom>
          <a:solidFill>
            <a:srgbClr val="CCFF66"/>
          </a:solidFill>
          <a:ln w="25400">
            <a:solidFill>
              <a:srgbClr val="FF000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3184" name="Rectangle 15"/>
          <p:cNvSpPr>
            <a:spLocks/>
          </p:cNvSpPr>
          <p:nvPr/>
        </p:nvSpPr>
        <p:spPr bwMode="auto">
          <a:xfrm>
            <a:off x="1703388" y="908050"/>
            <a:ext cx="151765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dirty="0" err="1">
                <a:solidFill>
                  <a:srgbClr val="FF0000"/>
                </a:solidFill>
                <a:latin typeface="Tahoma" charset="0"/>
              </a:rPr>
              <a:t>Critère</a:t>
            </a:r>
            <a:r>
              <a:rPr lang="en-US" altLang="x-none" sz="1700" b="1" dirty="0">
                <a:solidFill>
                  <a:srgbClr val="FF0000"/>
                </a:solidFill>
                <a:latin typeface="Tahoma" charset="0"/>
              </a:rPr>
              <a:t> </a:t>
            </a:r>
          </a:p>
          <a:p>
            <a:pPr eaLnBrk="1" hangingPunct="1">
              <a:spcBef>
                <a:spcPct val="0"/>
              </a:spcBef>
              <a:buClrTx/>
              <a:buSzTx/>
              <a:buFontTx/>
              <a:buNone/>
            </a:pPr>
            <a:r>
              <a:rPr lang="en-US" altLang="x-none" sz="1700" b="1" dirty="0">
                <a:solidFill>
                  <a:srgbClr val="FF0000"/>
                </a:solidFill>
                <a:latin typeface="Tahoma" charset="0"/>
              </a:rPr>
              <a:t>B DSM-4</a:t>
            </a:r>
          </a:p>
        </p:txBody>
      </p:sp>
      <p:sp>
        <p:nvSpPr>
          <p:cNvPr id="30736" name="Line 16"/>
          <p:cNvSpPr>
            <a:spLocks noChangeShapeType="1"/>
          </p:cNvSpPr>
          <p:nvPr/>
        </p:nvSpPr>
        <p:spPr bwMode="auto">
          <a:xfrm rot="10800000">
            <a:off x="3035301" y="1166813"/>
            <a:ext cx="727075" cy="12700"/>
          </a:xfrm>
          <a:prstGeom prst="line">
            <a:avLst/>
          </a:prstGeom>
          <a:noFill/>
          <a:ln w="190500">
            <a:solidFill>
              <a:srgbClr val="FF000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dirty="0">
              <a:latin typeface="+mj-lt"/>
            </a:endParaRPr>
          </a:p>
        </p:txBody>
      </p:sp>
      <p:sp>
        <p:nvSpPr>
          <p:cNvPr id="263186" name="Rectangle 17"/>
          <p:cNvSpPr>
            <a:spLocks/>
          </p:cNvSpPr>
          <p:nvPr/>
        </p:nvSpPr>
        <p:spPr bwMode="auto">
          <a:xfrm>
            <a:off x="3898901" y="4483100"/>
            <a:ext cx="6670675" cy="820738"/>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3187" name="Rectangle 18"/>
          <p:cNvSpPr>
            <a:spLocks/>
          </p:cNvSpPr>
          <p:nvPr/>
        </p:nvSpPr>
        <p:spPr bwMode="auto">
          <a:xfrm>
            <a:off x="3890963" y="4616451"/>
            <a:ext cx="6500812"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700">
                <a:solidFill>
                  <a:schemeClr val="tx1"/>
                </a:solidFill>
                <a:latin typeface="Arial" charset="0"/>
                <a:sym typeface="Arial" charset="0"/>
              </a:rPr>
              <a:t>Impression soudaine «comme si» l</a:t>
            </a:r>
            <a:r>
              <a:rPr lang="ja-JP" altLang="en-US" sz="1700">
                <a:solidFill>
                  <a:schemeClr val="tx1"/>
                </a:solidFill>
                <a:latin typeface="Arial" charset="0"/>
                <a:sym typeface="Arial" charset="0"/>
              </a:rPr>
              <a:t>’</a:t>
            </a:r>
            <a:r>
              <a:rPr lang="en-US" altLang="ja-JP" sz="1700">
                <a:solidFill>
                  <a:schemeClr val="tx1"/>
                </a:solidFill>
                <a:latin typeface="Arial" charset="0"/>
                <a:sym typeface="Arial" charset="0"/>
              </a:rPr>
              <a:t>événement traumatique allait se reproduire</a:t>
            </a:r>
            <a:endParaRPr lang="en-US" altLang="x-none" sz="1700">
              <a:solidFill>
                <a:schemeClr val="tx1"/>
              </a:solidFill>
              <a:latin typeface="Arial" charset="0"/>
              <a:sym typeface="Arial" charset="0"/>
            </a:endParaRPr>
          </a:p>
        </p:txBody>
      </p:sp>
      <p:sp>
        <p:nvSpPr>
          <p:cNvPr id="263188" name="AutoShape 19"/>
          <p:cNvSpPr>
            <a:spLocks/>
          </p:cNvSpPr>
          <p:nvPr/>
        </p:nvSpPr>
        <p:spPr bwMode="auto">
          <a:xfrm>
            <a:off x="1711325" y="4330700"/>
            <a:ext cx="1231900" cy="1125538"/>
          </a:xfrm>
          <a:prstGeom prst="roundRect">
            <a:avLst>
              <a:gd name="adj" fmla="val 11903"/>
            </a:avLst>
          </a:prstGeom>
          <a:solidFill>
            <a:srgbClr val="0000FF"/>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3189" name="Rectangle 20"/>
          <p:cNvSpPr>
            <a:spLocks/>
          </p:cNvSpPr>
          <p:nvPr/>
        </p:nvSpPr>
        <p:spPr bwMode="auto">
          <a:xfrm>
            <a:off x="1847850" y="4581525"/>
            <a:ext cx="151765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a:solidFill>
                  <a:srgbClr val="FFFFFF"/>
                </a:solidFill>
                <a:latin typeface="Tahoma" charset="0"/>
              </a:rPr>
              <a:t>Critère </a:t>
            </a:r>
          </a:p>
          <a:p>
            <a:pPr eaLnBrk="1" hangingPunct="1">
              <a:spcBef>
                <a:spcPct val="0"/>
              </a:spcBef>
              <a:buClrTx/>
              <a:buSzTx/>
              <a:buFontTx/>
              <a:buNone/>
            </a:pPr>
            <a:r>
              <a:rPr lang="en-US" altLang="x-none" sz="1700" b="1">
                <a:solidFill>
                  <a:srgbClr val="FFFFFF"/>
                </a:solidFill>
                <a:latin typeface="Tahoma" charset="0"/>
              </a:rPr>
              <a:t>B3</a:t>
            </a:r>
          </a:p>
        </p:txBody>
      </p:sp>
      <p:sp>
        <p:nvSpPr>
          <p:cNvPr id="30741" name="Line 21"/>
          <p:cNvSpPr>
            <a:spLocks noChangeShapeType="1"/>
          </p:cNvSpPr>
          <p:nvPr/>
        </p:nvSpPr>
        <p:spPr bwMode="auto">
          <a:xfrm flipH="1">
            <a:off x="2979739" y="4884738"/>
            <a:ext cx="885825" cy="4762"/>
          </a:xfrm>
          <a:prstGeom prst="line">
            <a:avLst/>
          </a:prstGeom>
          <a:noFill/>
          <a:ln w="152400">
            <a:solidFill>
              <a:srgbClr val="40404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a:p>
        </p:txBody>
      </p:sp>
      <p:sp>
        <p:nvSpPr>
          <p:cNvPr id="263191" name="Oval 22"/>
          <p:cNvSpPr>
            <a:spLocks/>
          </p:cNvSpPr>
          <p:nvPr/>
        </p:nvSpPr>
        <p:spPr bwMode="auto">
          <a:xfrm>
            <a:off x="2166939" y="5599114"/>
            <a:ext cx="223837" cy="268287"/>
          </a:xfrm>
          <a:prstGeom prst="ellipse">
            <a:avLst/>
          </a:prstGeom>
          <a:solidFill>
            <a:srgbClr val="0000FF"/>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3192" name="Oval 23"/>
          <p:cNvSpPr>
            <a:spLocks/>
          </p:cNvSpPr>
          <p:nvPr/>
        </p:nvSpPr>
        <p:spPr bwMode="auto">
          <a:xfrm>
            <a:off x="2166939" y="6099175"/>
            <a:ext cx="223837" cy="268288"/>
          </a:xfrm>
          <a:prstGeom prst="ellipse">
            <a:avLst/>
          </a:prstGeom>
          <a:solidFill>
            <a:srgbClr val="0000FF"/>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36"/>
                                        </p:tgtEl>
                                        <p:attrNameLst>
                                          <p:attrName>style.visibility</p:attrName>
                                        </p:attrNameLst>
                                      </p:cBhvr>
                                      <p:to>
                                        <p:strVal val="visible"/>
                                      </p:to>
                                    </p:set>
                                    <p:animEffect transition="in" filter="wipe(left)">
                                      <p:cBhvr>
                                        <p:cTn id="7" dur="500"/>
                                        <p:tgtEl>
                                          <p:spTgt spid="30736"/>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730"/>
                                        </p:tgtEl>
                                        <p:attrNameLst>
                                          <p:attrName>style.visibility</p:attrName>
                                        </p:attrNameLst>
                                      </p:cBhvr>
                                      <p:to>
                                        <p:strVal val="visible"/>
                                      </p:to>
                                    </p:set>
                                    <p:animEffect transition="in" filter="wipe(left)">
                                      <p:cBhvr>
                                        <p:cTn id="11" dur="500"/>
                                        <p:tgtEl>
                                          <p:spTgt spid="30730"/>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0731"/>
                                        </p:tgtEl>
                                        <p:attrNameLst>
                                          <p:attrName>style.visibility</p:attrName>
                                        </p:attrNameLst>
                                      </p:cBhvr>
                                      <p:to>
                                        <p:strVal val="visible"/>
                                      </p:to>
                                    </p:set>
                                    <p:animEffect transition="in" filter="wipe(left)">
                                      <p:cBhvr>
                                        <p:cTn id="15" dur="500"/>
                                        <p:tgtEl>
                                          <p:spTgt spid="30731"/>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0741"/>
                                        </p:tgtEl>
                                        <p:attrNameLst>
                                          <p:attrName>style.visibility</p:attrName>
                                        </p:attrNameLst>
                                      </p:cBhvr>
                                      <p:to>
                                        <p:strVal val="visible"/>
                                      </p:to>
                                    </p:set>
                                    <p:animEffect transition="in" filter="wipe(left)">
                                      <p:cBhvr>
                                        <p:cTn id="19" dur="500"/>
                                        <p:tgtEl>
                                          <p:spTgt spid="30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0" grpId="0" animBg="1"/>
      <p:bldP spid="30731" grpId="0" animBg="1"/>
      <p:bldP spid="30736" grpId="0" animBg="1"/>
      <p:bldP spid="30741"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p:cNvSpPr>
          <p:nvPr/>
        </p:nvSpPr>
        <p:spPr bwMode="auto">
          <a:xfrm>
            <a:off x="2116184" y="404813"/>
            <a:ext cx="8551818" cy="6337300"/>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mj-lt"/>
            </a:endParaRPr>
          </a:p>
        </p:txBody>
      </p:sp>
      <p:sp>
        <p:nvSpPr>
          <p:cNvPr id="264194" name="Rectangle 3"/>
          <p:cNvSpPr>
            <a:spLocks/>
          </p:cNvSpPr>
          <p:nvPr/>
        </p:nvSpPr>
        <p:spPr bwMode="auto">
          <a:xfrm>
            <a:off x="2283618" y="1844676"/>
            <a:ext cx="8016082"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r>
              <a:rPr lang="en-US" altLang="x-none" sz="1800" b="1" dirty="0" err="1">
                <a:solidFill>
                  <a:schemeClr val="tx1"/>
                </a:solidFill>
                <a:latin typeface="+mn-lt"/>
                <a:sym typeface="Arial" charset="0"/>
              </a:rPr>
              <a:t>Présence</a:t>
            </a:r>
            <a:r>
              <a:rPr lang="en-US" altLang="x-none" sz="1800" b="1" dirty="0">
                <a:solidFill>
                  <a:schemeClr val="tx1"/>
                </a:solidFill>
                <a:latin typeface="+mn-lt"/>
                <a:sym typeface="Arial" charset="0"/>
              </a:rPr>
              <a:t> d'un (</a:t>
            </a:r>
            <a:r>
              <a:rPr lang="en-US" altLang="x-none" sz="1800" b="1" dirty="0" err="1">
                <a:solidFill>
                  <a:schemeClr val="tx1"/>
                </a:solidFill>
                <a:latin typeface="+mn-lt"/>
                <a:sym typeface="Arial" charset="0"/>
              </a:rPr>
              <a:t>ou</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plusieurs</a:t>
            </a:r>
            <a:r>
              <a:rPr lang="en-US" altLang="x-none" sz="1800" b="1" dirty="0">
                <a:solidFill>
                  <a:schemeClr val="tx1"/>
                </a:solidFill>
                <a:latin typeface="+mn-lt"/>
                <a:sym typeface="Arial" charset="0"/>
              </a:rPr>
              <a:t>) des </a:t>
            </a:r>
            <a:r>
              <a:rPr lang="en-US" altLang="x-none" sz="1800" b="1" dirty="0" err="1">
                <a:solidFill>
                  <a:schemeClr val="tx1"/>
                </a:solidFill>
                <a:latin typeface="+mn-lt"/>
                <a:sym typeface="Arial" charset="0"/>
              </a:rPr>
              <a:t>symptômes</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envahissants</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suivants</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associés</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à</a:t>
            </a:r>
            <a:r>
              <a:rPr lang="en-US" altLang="x-none" sz="1800" b="1" dirty="0">
                <a:solidFill>
                  <a:schemeClr val="tx1"/>
                </a:solidFill>
                <a:latin typeface="+mn-lt"/>
                <a:sym typeface="Arial" charset="0"/>
              </a:rPr>
              <a:t> un </a:t>
            </a:r>
            <a:r>
              <a:rPr lang="en-US" altLang="x-none" sz="1800" b="1" dirty="0" err="1">
                <a:solidFill>
                  <a:schemeClr val="tx1"/>
                </a:solidFill>
                <a:latin typeface="+mn-lt"/>
                <a:sym typeface="Arial" charset="0"/>
              </a:rPr>
              <a:t>ou</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plusieurs</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événements</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traumatiques</a:t>
            </a:r>
            <a:r>
              <a:rPr lang="en-US" altLang="x-none" sz="1800" b="1" dirty="0">
                <a:solidFill>
                  <a:schemeClr val="tx1"/>
                </a:solidFill>
                <a:latin typeface="+mn-lt"/>
                <a:sym typeface="Arial" charset="0"/>
              </a:rPr>
              <a:t> et </a:t>
            </a:r>
            <a:r>
              <a:rPr lang="en-US" altLang="x-none" sz="1800" b="1" dirty="0" err="1">
                <a:solidFill>
                  <a:schemeClr val="tx1"/>
                </a:solidFill>
                <a:latin typeface="+mn-lt"/>
                <a:sym typeface="Arial" charset="0"/>
              </a:rPr>
              <a:t>ayant</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débuté</a:t>
            </a:r>
            <a:r>
              <a:rPr lang="en-US" altLang="x-none" sz="1800" b="1" dirty="0">
                <a:solidFill>
                  <a:schemeClr val="tx1"/>
                </a:solidFill>
                <a:latin typeface="+mn-lt"/>
                <a:sym typeface="Arial" charset="0"/>
              </a:rPr>
              <a:t> après la </a:t>
            </a:r>
            <a:r>
              <a:rPr lang="en-US" altLang="x-none" sz="1800" b="1" dirty="0" err="1">
                <a:solidFill>
                  <a:schemeClr val="tx1"/>
                </a:solidFill>
                <a:latin typeface="+mn-lt"/>
                <a:sym typeface="Arial" charset="0"/>
              </a:rPr>
              <a:t>survenue</a:t>
            </a:r>
            <a:r>
              <a:rPr lang="en-US" altLang="x-none" sz="1800" b="1" dirty="0">
                <a:solidFill>
                  <a:schemeClr val="tx1"/>
                </a:solidFill>
                <a:latin typeface="+mn-lt"/>
                <a:sym typeface="Arial" charset="0"/>
              </a:rPr>
              <a:t> du  </a:t>
            </a:r>
            <a:r>
              <a:rPr lang="en-US" altLang="x-none" sz="1800" b="1" dirty="0" err="1">
                <a:solidFill>
                  <a:schemeClr val="tx1"/>
                </a:solidFill>
                <a:latin typeface="+mn-lt"/>
                <a:sym typeface="Arial" charset="0"/>
              </a:rPr>
              <a:t>ou</a:t>
            </a:r>
            <a:r>
              <a:rPr lang="en-US" altLang="x-none" sz="1800" b="1" dirty="0">
                <a:solidFill>
                  <a:schemeClr val="tx1"/>
                </a:solidFill>
                <a:latin typeface="+mn-lt"/>
                <a:sym typeface="Arial" charset="0"/>
              </a:rPr>
              <a:t> des </a:t>
            </a:r>
            <a:r>
              <a:rPr lang="en-US" altLang="x-none" sz="1800" b="1" dirty="0" err="1">
                <a:solidFill>
                  <a:schemeClr val="tx1"/>
                </a:solidFill>
                <a:latin typeface="+mn-lt"/>
                <a:sym typeface="Arial" charset="0"/>
              </a:rPr>
              <a:t>événements</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traumatiques</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en</a:t>
            </a:r>
            <a:r>
              <a:rPr lang="en-US" altLang="x-none" sz="1800" b="1" dirty="0">
                <a:solidFill>
                  <a:schemeClr val="tx1"/>
                </a:solidFill>
                <a:latin typeface="+mn-lt"/>
                <a:sym typeface="Arial" charset="0"/>
              </a:rPr>
              <a:t> cause:</a:t>
            </a: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r>
              <a:rPr lang="en-US" altLang="x-none" sz="1800" dirty="0">
                <a:solidFill>
                  <a:schemeClr val="tx1"/>
                </a:solidFill>
                <a:latin typeface="+mn-lt"/>
                <a:sym typeface="Arial" charset="0"/>
              </a:rPr>
              <a:t>1. Souvenirs </a:t>
            </a:r>
            <a:r>
              <a:rPr lang="en-US" altLang="x-none" sz="1800" dirty="0" err="1">
                <a:solidFill>
                  <a:schemeClr val="tx1"/>
                </a:solidFill>
                <a:latin typeface="+mn-lt"/>
                <a:sym typeface="Arial" charset="0"/>
              </a:rPr>
              <a:t>répétitifs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involontaires</a:t>
            </a:r>
            <a:r>
              <a:rPr lang="en-US" altLang="x-none" sz="1800" dirty="0">
                <a:solidFill>
                  <a:schemeClr val="tx1"/>
                </a:solidFill>
                <a:latin typeface="+mn-lt"/>
                <a:sym typeface="Arial" charset="0"/>
              </a:rPr>
              <a:t> et </a:t>
            </a:r>
            <a:r>
              <a:rPr lang="en-US" altLang="x-none" sz="1800" dirty="0" err="1">
                <a:solidFill>
                  <a:schemeClr val="tx1"/>
                </a:solidFill>
                <a:latin typeface="+mn-lt"/>
                <a:sym typeface="Arial" charset="0"/>
              </a:rPr>
              <a:t>envahissants</a:t>
            </a:r>
            <a:r>
              <a:rPr lang="en-US" altLang="x-none" sz="1800" dirty="0">
                <a:solidFill>
                  <a:schemeClr val="tx1"/>
                </a:solidFill>
                <a:latin typeface="+mn-lt"/>
                <a:sym typeface="Arial" charset="0"/>
              </a:rPr>
              <a:t> de </a:t>
            </a:r>
            <a:r>
              <a:rPr lang="en-US" altLang="x-none" sz="1800" dirty="0" err="1">
                <a:solidFill>
                  <a:schemeClr val="tx1"/>
                </a:solidFill>
                <a:latin typeface="+mn-lt"/>
                <a:sym typeface="Arial" charset="0"/>
              </a:rPr>
              <a:t>l’événement</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provoquant</a:t>
            </a:r>
            <a:r>
              <a:rPr lang="en-US" altLang="x-none" sz="1800" dirty="0">
                <a:solidFill>
                  <a:schemeClr val="tx1"/>
                </a:solidFill>
                <a:latin typeface="+mn-lt"/>
                <a:sym typeface="Arial" charset="0"/>
              </a:rPr>
              <a:t> de la </a:t>
            </a:r>
            <a:r>
              <a:rPr lang="en-US" altLang="x-none" sz="1800" dirty="0" err="1">
                <a:solidFill>
                  <a:schemeClr val="tx1"/>
                </a:solidFill>
                <a:latin typeface="+mn-lt"/>
                <a:sym typeface="Arial" charset="0"/>
              </a:rPr>
              <a:t>détresse</a:t>
            </a:r>
            <a:r>
              <a:rPr lang="en-US" altLang="x-none" sz="1800" dirty="0">
                <a:solidFill>
                  <a:schemeClr val="tx1"/>
                </a:solidFill>
                <a:latin typeface="+mn-lt"/>
                <a:sym typeface="Arial" charset="0"/>
              </a:rPr>
              <a:t> (enfant </a:t>
            </a:r>
            <a:r>
              <a:rPr lang="en-US" altLang="x-none" sz="1800" dirty="0" err="1">
                <a:solidFill>
                  <a:schemeClr val="tx1"/>
                </a:solidFill>
                <a:latin typeface="+mn-lt"/>
                <a:sym typeface="Arial" charset="0"/>
              </a:rPr>
              <a:t>moins</a:t>
            </a:r>
            <a:r>
              <a:rPr lang="en-US" altLang="x-none" sz="1800" dirty="0">
                <a:solidFill>
                  <a:schemeClr val="tx1"/>
                </a:solidFill>
                <a:latin typeface="+mn-lt"/>
                <a:sym typeface="Arial" charset="0"/>
              </a:rPr>
              <a:t> de 6 </a:t>
            </a:r>
            <a:r>
              <a:rPr lang="en-US" altLang="x-none" sz="1800" dirty="0" err="1">
                <a:solidFill>
                  <a:schemeClr val="tx1"/>
                </a:solidFill>
                <a:latin typeface="+mn-lt"/>
                <a:sym typeface="Arial" charset="0"/>
              </a:rPr>
              <a:t>ans</a:t>
            </a:r>
            <a:r>
              <a:rPr lang="en-US" altLang="x-none" sz="1800" dirty="0">
                <a:solidFill>
                  <a:schemeClr val="tx1"/>
                </a:solidFill>
                <a:latin typeface="+mn-lt"/>
                <a:sym typeface="Arial" charset="0"/>
              </a:rPr>
              <a:t>, jeux </a:t>
            </a:r>
            <a:r>
              <a:rPr lang="en-US" altLang="x-none" sz="1800" dirty="0" err="1">
                <a:solidFill>
                  <a:schemeClr val="tx1"/>
                </a:solidFill>
                <a:latin typeface="+mn-lt"/>
                <a:sym typeface="Arial" charset="0"/>
              </a:rPr>
              <a:t>répétitifs</a:t>
            </a:r>
            <a:r>
              <a:rPr lang="en-US" altLang="x-none" sz="1800" dirty="0">
                <a:solidFill>
                  <a:schemeClr val="tx1"/>
                </a:solidFill>
                <a:latin typeface="+mn-lt"/>
                <a:sym typeface="Arial" charset="0"/>
              </a:rPr>
              <a:t>).</a:t>
            </a: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r>
              <a:rPr lang="en-US" altLang="x-none" sz="1800" dirty="0">
                <a:solidFill>
                  <a:schemeClr val="tx1"/>
                </a:solidFill>
                <a:latin typeface="+mn-lt"/>
                <a:sym typeface="Arial" charset="0"/>
              </a:rPr>
              <a:t>2. </a:t>
            </a:r>
            <a:r>
              <a:rPr lang="en-US" altLang="x-none" sz="1800" dirty="0" err="1">
                <a:solidFill>
                  <a:schemeClr val="tx1"/>
                </a:solidFill>
                <a:latin typeface="+mn-lt"/>
                <a:sym typeface="Arial" charset="0"/>
              </a:rPr>
              <a:t>Rêves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répétitifs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provoque</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détresse</a:t>
            </a:r>
            <a:r>
              <a:rPr lang="en-US" altLang="x-none" sz="1800" dirty="0">
                <a:solidFill>
                  <a:schemeClr val="tx1"/>
                </a:solidFill>
                <a:latin typeface="+mn-lt"/>
                <a:sym typeface="Arial" charset="0"/>
              </a:rPr>
              <a:t>) de </a:t>
            </a:r>
            <a:r>
              <a:rPr lang="en-US" altLang="x-none" sz="1800" dirty="0" err="1">
                <a:solidFill>
                  <a:schemeClr val="tx1"/>
                </a:solidFill>
                <a:latin typeface="+mn-lt"/>
                <a:sym typeface="Arial" charset="0"/>
              </a:rPr>
              <a:t>l’événement</a:t>
            </a:r>
            <a:r>
              <a:rPr lang="en-US" altLang="x-none" sz="1800" dirty="0">
                <a:solidFill>
                  <a:schemeClr val="tx1"/>
                </a:solidFill>
                <a:latin typeface="+mn-lt"/>
                <a:sym typeface="Arial" charset="0"/>
              </a:rPr>
              <a:t> et </a:t>
            </a:r>
            <a:r>
              <a:rPr lang="en-US" altLang="x-none" sz="1800" dirty="0" err="1">
                <a:solidFill>
                  <a:schemeClr val="tx1"/>
                </a:solidFill>
                <a:latin typeface="+mn-lt"/>
                <a:sym typeface="Arial" charset="0"/>
              </a:rPr>
              <a:t>perturbants</a:t>
            </a:r>
            <a:r>
              <a:rPr lang="en-US" altLang="x-none" sz="1800" dirty="0">
                <a:solidFill>
                  <a:schemeClr val="tx1"/>
                </a:solidFill>
                <a:latin typeface="+mn-lt"/>
                <a:sym typeface="Arial" charset="0"/>
              </a:rPr>
              <a:t>.</a:t>
            </a: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r>
              <a:rPr lang="en-US" altLang="x-none" sz="1800" dirty="0">
                <a:solidFill>
                  <a:schemeClr val="tx1"/>
                </a:solidFill>
                <a:latin typeface="+mn-lt"/>
                <a:sym typeface="Arial" charset="0"/>
              </a:rPr>
              <a:t>3. Impression </a:t>
            </a:r>
            <a:r>
              <a:rPr lang="en-US" altLang="x-none" sz="1800" dirty="0" err="1">
                <a:solidFill>
                  <a:schemeClr val="tx1"/>
                </a:solidFill>
                <a:latin typeface="+mn-lt"/>
                <a:sym typeface="Arial" charset="0"/>
              </a:rPr>
              <a:t>ou</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agissement</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soudain</a:t>
            </a:r>
            <a:r>
              <a:rPr lang="en-US" altLang="x-none" sz="1800" dirty="0">
                <a:solidFill>
                  <a:schemeClr val="tx1"/>
                </a:solidFill>
                <a:latin typeface="+mn-lt"/>
                <a:sym typeface="Arial" charset="0"/>
              </a:rPr>
              <a:t> « </a:t>
            </a:r>
            <a:r>
              <a:rPr lang="en-US" altLang="x-none" sz="1800" dirty="0" err="1">
                <a:solidFill>
                  <a:schemeClr val="tx1"/>
                </a:solidFill>
                <a:latin typeface="+mn-lt"/>
                <a:sym typeface="Arial" charset="0"/>
              </a:rPr>
              <a:t>comme-si</a:t>
            </a:r>
            <a:r>
              <a:rPr lang="en-US" altLang="x-none" sz="1800" dirty="0">
                <a:solidFill>
                  <a:schemeClr val="tx1"/>
                </a:solidFill>
                <a:latin typeface="+mn-lt"/>
                <a:sym typeface="Arial" charset="0"/>
              </a:rPr>
              <a:t> » </a:t>
            </a:r>
            <a:r>
              <a:rPr lang="en-US" altLang="x-none" sz="1800" dirty="0" err="1">
                <a:solidFill>
                  <a:schemeClr val="tx1"/>
                </a:solidFill>
                <a:latin typeface="+mn-lt"/>
                <a:sym typeface="Arial" charset="0"/>
              </a:rPr>
              <a:t>l’événement</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traumatique</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allait</a:t>
            </a:r>
            <a:r>
              <a:rPr lang="en-US" altLang="x-none" sz="1800" dirty="0">
                <a:solidFill>
                  <a:schemeClr val="tx1"/>
                </a:solidFill>
                <a:latin typeface="+mn-lt"/>
                <a:sym typeface="Arial" charset="0"/>
              </a:rPr>
              <a:t> se </a:t>
            </a:r>
            <a:r>
              <a:rPr lang="en-US" altLang="x-none" sz="1800" dirty="0" err="1">
                <a:solidFill>
                  <a:schemeClr val="tx1"/>
                </a:solidFill>
                <a:latin typeface="+mn-lt"/>
                <a:sym typeface="Arial" charset="0"/>
              </a:rPr>
              <a:t>reproduire</a:t>
            </a:r>
            <a:r>
              <a:rPr lang="en-US" altLang="x-none" sz="1800" dirty="0">
                <a:solidFill>
                  <a:schemeClr val="tx1"/>
                </a:solidFill>
                <a:latin typeface="+mn-lt"/>
                <a:sym typeface="Arial" charset="0"/>
              </a:rPr>
              <a:t> (flash-backs).</a:t>
            </a: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r>
              <a:rPr lang="en-US" altLang="x-none" sz="1800" dirty="0">
                <a:solidFill>
                  <a:schemeClr val="tx1"/>
                </a:solidFill>
                <a:latin typeface="+mn-lt"/>
                <a:sym typeface="Arial" charset="0"/>
              </a:rPr>
              <a:t>4. Sentiment intense de </a:t>
            </a:r>
            <a:r>
              <a:rPr lang="en-US" altLang="x-none" sz="1800" dirty="0" err="1">
                <a:solidFill>
                  <a:schemeClr val="tx1"/>
                </a:solidFill>
                <a:latin typeface="+mn-lt"/>
                <a:sym typeface="Arial" charset="0"/>
              </a:rPr>
              <a:t>détresse</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psychique</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lors</a:t>
            </a:r>
            <a:r>
              <a:rPr lang="en-US" altLang="x-none" sz="1800" dirty="0">
                <a:solidFill>
                  <a:schemeClr val="tx1"/>
                </a:solidFill>
                <a:latin typeface="+mn-lt"/>
                <a:sym typeface="Arial" charset="0"/>
              </a:rPr>
              <a:t> de </a:t>
            </a:r>
            <a:r>
              <a:rPr lang="en-US" altLang="x-none" sz="1800" dirty="0" err="1">
                <a:solidFill>
                  <a:schemeClr val="tx1"/>
                </a:solidFill>
                <a:latin typeface="+mn-lt"/>
                <a:sym typeface="Arial" charset="0"/>
              </a:rPr>
              <a:t>l’exposition</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à</a:t>
            </a:r>
            <a:r>
              <a:rPr lang="en-US" altLang="x-none" sz="1800" dirty="0">
                <a:solidFill>
                  <a:schemeClr val="tx1"/>
                </a:solidFill>
                <a:latin typeface="+mn-lt"/>
                <a:sym typeface="Arial" charset="0"/>
              </a:rPr>
              <a:t> des stimuli internes </a:t>
            </a:r>
            <a:r>
              <a:rPr lang="en-US" altLang="x-none" sz="1800" dirty="0" err="1">
                <a:solidFill>
                  <a:schemeClr val="tx1"/>
                </a:solidFill>
                <a:latin typeface="+mn-lt"/>
                <a:sym typeface="Arial" charset="0"/>
              </a:rPr>
              <a:t>ou</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externes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évoquant</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ou</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ressemblant</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à</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l’événement</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traumatique</a:t>
            </a:r>
            <a:r>
              <a:rPr lang="en-US" altLang="x-none" sz="1800" dirty="0">
                <a:solidFill>
                  <a:schemeClr val="tx1"/>
                </a:solidFill>
                <a:latin typeface="+mn-lt"/>
                <a:sym typeface="Arial" charset="0"/>
              </a:rPr>
              <a:t>.</a:t>
            </a: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r>
              <a:rPr lang="en-US" altLang="x-none" sz="1800" dirty="0">
                <a:solidFill>
                  <a:schemeClr val="tx1"/>
                </a:solidFill>
                <a:latin typeface="+mn-lt"/>
                <a:sym typeface="Arial" charset="0"/>
              </a:rPr>
              <a:t>5. </a:t>
            </a:r>
            <a:r>
              <a:rPr lang="en-US" altLang="x-none" sz="1800" dirty="0" err="1">
                <a:solidFill>
                  <a:schemeClr val="tx1"/>
                </a:solidFill>
                <a:latin typeface="+mn-lt"/>
                <a:sym typeface="Arial" charset="0"/>
              </a:rPr>
              <a:t>Réactivité</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physiologique</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lors</a:t>
            </a:r>
            <a:r>
              <a:rPr lang="en-US" altLang="x-none" sz="1800" dirty="0">
                <a:solidFill>
                  <a:schemeClr val="tx1"/>
                </a:solidFill>
                <a:latin typeface="+mn-lt"/>
                <a:sym typeface="Arial" charset="0"/>
              </a:rPr>
              <a:t> de </a:t>
            </a:r>
            <a:r>
              <a:rPr lang="en-US" altLang="x-none" sz="1800" dirty="0" err="1">
                <a:solidFill>
                  <a:schemeClr val="tx1"/>
                </a:solidFill>
                <a:latin typeface="+mn-lt"/>
                <a:sym typeface="Arial" charset="0"/>
              </a:rPr>
              <a:t>l’exposition</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à</a:t>
            </a:r>
            <a:r>
              <a:rPr lang="en-US" altLang="x-none" sz="1800" dirty="0">
                <a:solidFill>
                  <a:schemeClr val="tx1"/>
                </a:solidFill>
                <a:latin typeface="+mn-lt"/>
                <a:sym typeface="Arial" charset="0"/>
              </a:rPr>
              <a:t> des stimuli internes </a:t>
            </a:r>
            <a:r>
              <a:rPr lang="en-US" altLang="x-none" sz="1800" dirty="0" err="1">
                <a:solidFill>
                  <a:schemeClr val="tx1"/>
                </a:solidFill>
                <a:latin typeface="+mn-lt"/>
                <a:sym typeface="Arial" charset="0"/>
              </a:rPr>
              <a:t>ou</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externes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évoquant</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ou</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ressemblant</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à</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l’événement</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traumatique</a:t>
            </a:r>
            <a:r>
              <a:rPr lang="en-US" altLang="x-none" sz="1800" dirty="0">
                <a:solidFill>
                  <a:schemeClr val="tx1"/>
                </a:solidFill>
                <a:latin typeface="+mn-lt"/>
                <a:sym typeface="Arial" charset="0"/>
              </a:rPr>
              <a:t>.</a:t>
            </a: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endParaRPr lang="en-US" altLang="x-none" sz="1800" dirty="0">
              <a:solidFill>
                <a:srgbClr val="D90B00"/>
              </a:solidFill>
              <a:latin typeface="+mn-lt"/>
              <a:sym typeface="Cambria" charset="0"/>
            </a:endParaRPr>
          </a:p>
        </p:txBody>
      </p:sp>
      <p:sp>
        <p:nvSpPr>
          <p:cNvPr id="264195" name="AutoShape 4"/>
          <p:cNvSpPr>
            <a:spLocks/>
          </p:cNvSpPr>
          <p:nvPr/>
        </p:nvSpPr>
        <p:spPr bwMode="auto">
          <a:xfrm>
            <a:off x="542925" y="2069307"/>
            <a:ext cx="1231900" cy="1125537"/>
          </a:xfrm>
          <a:prstGeom prst="roundRect">
            <a:avLst>
              <a:gd name="adj" fmla="val 11903"/>
            </a:avLst>
          </a:prstGeom>
          <a:solidFill>
            <a:srgbClr val="FF000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4196" name="Rectangle 5"/>
          <p:cNvSpPr>
            <a:spLocks/>
          </p:cNvSpPr>
          <p:nvPr/>
        </p:nvSpPr>
        <p:spPr bwMode="auto">
          <a:xfrm>
            <a:off x="764380" y="2310606"/>
            <a:ext cx="151923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a:t>
            </a:r>
          </a:p>
          <a:p>
            <a:pPr eaLnBrk="1" hangingPunct="1">
              <a:spcBef>
                <a:spcPct val="0"/>
              </a:spcBef>
              <a:buClrTx/>
              <a:buSzTx/>
              <a:buFontTx/>
              <a:buNone/>
            </a:pPr>
            <a:r>
              <a:rPr lang="en-US" altLang="x-none" sz="1700" b="1" dirty="0">
                <a:solidFill>
                  <a:srgbClr val="FFFFFF"/>
                </a:solidFill>
                <a:latin typeface="Tahoma" charset="0"/>
              </a:rPr>
              <a:t>B DSM-5</a:t>
            </a:r>
          </a:p>
        </p:txBody>
      </p:sp>
    </p:spTree>
  </p:cSld>
  <p:clrMapOvr>
    <a:masterClrMapping/>
  </p:clrMapOvr>
  <p:transition spd="slow">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Espace réservé du numéro de diapositive 3"/>
          <p:cNvSpPr>
            <a:spLocks noGrp="1"/>
          </p:cNvSpPr>
          <p:nvPr>
            <p:ph type="sldNum" sz="quarter" idx="12"/>
          </p:nvPr>
        </p:nvSpPr>
        <p:spPr bwMode="auto">
          <a:xfrm>
            <a:off x="1825626" y="6245225"/>
            <a:ext cx="2289175"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l">
              <a:spcBef>
                <a:spcPct val="0"/>
              </a:spcBef>
              <a:buClrTx/>
              <a:buSzTx/>
              <a:buFontTx/>
              <a:buNone/>
            </a:pPr>
            <a:fld id="{6722741B-D6B5-784A-AE5F-BBCD58094449}" type="slidenum">
              <a:rPr lang="en-US" altLang="x-none" sz="3600">
                <a:solidFill>
                  <a:schemeClr val="bg1"/>
                </a:solidFill>
                <a:latin typeface="Tahoma" charset="0"/>
              </a:rPr>
              <a:pPr algn="l">
                <a:spcBef>
                  <a:spcPct val="0"/>
                </a:spcBef>
                <a:buClrTx/>
                <a:buSzTx/>
                <a:buFontTx/>
                <a:buNone/>
              </a:pPr>
              <a:t>116</a:t>
            </a:fld>
            <a:endParaRPr lang="en-US" altLang="x-none" sz="3600">
              <a:solidFill>
                <a:schemeClr val="bg1"/>
              </a:solidFill>
              <a:latin typeface="Tahoma" charset="0"/>
            </a:endParaRPr>
          </a:p>
        </p:txBody>
      </p:sp>
      <p:sp>
        <p:nvSpPr>
          <p:cNvPr id="265218" name="AutoShape 1"/>
          <p:cNvSpPr>
            <a:spLocks/>
          </p:cNvSpPr>
          <p:nvPr/>
        </p:nvSpPr>
        <p:spPr bwMode="auto">
          <a:xfrm>
            <a:off x="1541463" y="1714501"/>
            <a:ext cx="1490662" cy="646113"/>
          </a:xfrm>
          <a:prstGeom prst="roundRect">
            <a:avLst>
              <a:gd name="adj" fmla="val 19736"/>
            </a:avLst>
          </a:prstGeom>
          <a:solidFill>
            <a:srgbClr val="00008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5219" name="Rectangle 2"/>
          <p:cNvSpPr>
            <a:spLocks/>
          </p:cNvSpPr>
          <p:nvPr/>
        </p:nvSpPr>
        <p:spPr bwMode="auto">
          <a:xfrm>
            <a:off x="1524000" y="1852614"/>
            <a:ext cx="151765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a:solidFill>
                  <a:srgbClr val="FFFFFF"/>
                </a:solidFill>
                <a:latin typeface="Tahoma" charset="0"/>
              </a:rPr>
              <a:t>Critère C1 </a:t>
            </a:r>
          </a:p>
        </p:txBody>
      </p:sp>
      <p:sp>
        <p:nvSpPr>
          <p:cNvPr id="265220" name="Rectangle 3"/>
          <p:cNvSpPr>
            <a:spLocks/>
          </p:cNvSpPr>
          <p:nvPr/>
        </p:nvSpPr>
        <p:spPr bwMode="auto">
          <a:xfrm>
            <a:off x="3783014" y="1857375"/>
            <a:ext cx="6670675" cy="482600"/>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5221" name="Rectangle 4"/>
          <p:cNvSpPr>
            <a:spLocks/>
          </p:cNvSpPr>
          <p:nvPr/>
        </p:nvSpPr>
        <p:spPr bwMode="auto">
          <a:xfrm>
            <a:off x="3905251" y="1916114"/>
            <a:ext cx="65008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spcBef>
                <a:spcPts val="1263"/>
              </a:spcBef>
              <a:buClrTx/>
              <a:buSzTx/>
              <a:buNone/>
            </a:pPr>
            <a:r>
              <a:rPr lang="en-US" altLang="x-none" sz="1800">
                <a:solidFill>
                  <a:srgbClr val="000000"/>
                </a:solidFill>
                <a:latin typeface="Arial" charset="0"/>
                <a:sym typeface="Arial" charset="0"/>
              </a:rPr>
              <a:t>Efforts pour éviter les pensées...</a:t>
            </a:r>
          </a:p>
        </p:txBody>
      </p:sp>
      <p:sp>
        <p:nvSpPr>
          <p:cNvPr id="265222" name="Rectangle 5"/>
          <p:cNvSpPr>
            <a:spLocks/>
          </p:cNvSpPr>
          <p:nvPr/>
        </p:nvSpPr>
        <p:spPr bwMode="auto">
          <a:xfrm>
            <a:off x="1097280" y="196851"/>
            <a:ext cx="9311959" cy="544513"/>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2500">
                <a:solidFill>
                  <a:schemeClr val="bg1"/>
                </a:solidFill>
                <a:latin typeface="+mj-lt"/>
                <a:sym typeface="Cambria" charset="0"/>
              </a:rPr>
              <a:t>Les «nouveautés» : du DSM-IV au DSM-V</a:t>
            </a:r>
          </a:p>
        </p:txBody>
      </p:sp>
      <p:sp>
        <p:nvSpPr>
          <p:cNvPr id="265223" name="Rectangle 6"/>
          <p:cNvSpPr>
            <a:spLocks/>
          </p:cNvSpPr>
          <p:nvPr/>
        </p:nvSpPr>
        <p:spPr bwMode="auto">
          <a:xfrm>
            <a:off x="3819525" y="2509839"/>
            <a:ext cx="6669088" cy="517525"/>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5224" name="Rectangle 7"/>
          <p:cNvSpPr>
            <a:spLocks/>
          </p:cNvSpPr>
          <p:nvPr/>
        </p:nvSpPr>
        <p:spPr bwMode="auto">
          <a:xfrm>
            <a:off x="3881438" y="2603500"/>
            <a:ext cx="6500812"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700">
                <a:solidFill>
                  <a:schemeClr val="tx1"/>
                </a:solidFill>
                <a:latin typeface="Arial" charset="0"/>
                <a:sym typeface="Arial" charset="0"/>
              </a:rPr>
              <a:t>Efforts pour éviter les activités...</a:t>
            </a:r>
          </a:p>
        </p:txBody>
      </p:sp>
      <p:sp>
        <p:nvSpPr>
          <p:cNvPr id="265225" name="AutoShape 8"/>
          <p:cNvSpPr>
            <a:spLocks/>
          </p:cNvSpPr>
          <p:nvPr/>
        </p:nvSpPr>
        <p:spPr bwMode="auto">
          <a:xfrm>
            <a:off x="1568451" y="2419351"/>
            <a:ext cx="1330325" cy="658813"/>
          </a:xfrm>
          <a:prstGeom prst="roundRect">
            <a:avLst>
              <a:gd name="adj" fmla="val 19736"/>
            </a:avLst>
          </a:prstGeom>
          <a:solidFill>
            <a:srgbClr val="00008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5226" name="Rectangle 9"/>
          <p:cNvSpPr>
            <a:spLocks/>
          </p:cNvSpPr>
          <p:nvPr/>
        </p:nvSpPr>
        <p:spPr bwMode="auto">
          <a:xfrm>
            <a:off x="1568450" y="2544764"/>
            <a:ext cx="151765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a:solidFill>
                  <a:srgbClr val="FFFFFF"/>
                </a:solidFill>
                <a:latin typeface="Tahoma" charset="0"/>
              </a:rPr>
              <a:t>Critère C2</a:t>
            </a:r>
          </a:p>
        </p:txBody>
      </p:sp>
      <p:sp>
        <p:nvSpPr>
          <p:cNvPr id="32778" name="Line 10"/>
          <p:cNvSpPr>
            <a:spLocks noChangeShapeType="1"/>
          </p:cNvSpPr>
          <p:nvPr/>
        </p:nvSpPr>
        <p:spPr bwMode="auto">
          <a:xfrm flipH="1">
            <a:off x="2963863" y="2071688"/>
            <a:ext cx="887412" cy="6350"/>
          </a:xfrm>
          <a:prstGeom prst="line">
            <a:avLst/>
          </a:prstGeom>
          <a:noFill/>
          <a:ln w="152400">
            <a:solidFill>
              <a:srgbClr val="40404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a:p>
        </p:txBody>
      </p:sp>
      <p:sp>
        <p:nvSpPr>
          <p:cNvPr id="32779" name="Line 11"/>
          <p:cNvSpPr>
            <a:spLocks noChangeShapeType="1"/>
          </p:cNvSpPr>
          <p:nvPr/>
        </p:nvSpPr>
        <p:spPr bwMode="auto">
          <a:xfrm flipH="1">
            <a:off x="2952751" y="2795588"/>
            <a:ext cx="885825" cy="4762"/>
          </a:xfrm>
          <a:prstGeom prst="line">
            <a:avLst/>
          </a:prstGeom>
          <a:noFill/>
          <a:ln w="152400">
            <a:solidFill>
              <a:srgbClr val="40404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a:p>
        </p:txBody>
      </p:sp>
      <p:sp>
        <p:nvSpPr>
          <p:cNvPr id="265229" name="Rectangle 12"/>
          <p:cNvSpPr>
            <a:spLocks/>
          </p:cNvSpPr>
          <p:nvPr/>
        </p:nvSpPr>
        <p:spPr bwMode="auto">
          <a:xfrm>
            <a:off x="3748089" y="820739"/>
            <a:ext cx="6740525" cy="750887"/>
          </a:xfrm>
          <a:prstGeom prst="rect">
            <a:avLst/>
          </a:prstGeom>
          <a:solidFill>
            <a:srgbClr val="CCFF66"/>
          </a:solidFill>
          <a:ln w="25400">
            <a:solidFill>
              <a:srgbClr val="FF000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5230" name="Rectangle 13"/>
          <p:cNvSpPr>
            <a:spLocks/>
          </p:cNvSpPr>
          <p:nvPr/>
        </p:nvSpPr>
        <p:spPr bwMode="auto">
          <a:xfrm>
            <a:off x="3783013" y="896939"/>
            <a:ext cx="65008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spcBef>
                <a:spcPts val="1263"/>
              </a:spcBef>
              <a:buClrTx/>
              <a:buSzTx/>
              <a:buNone/>
            </a:pPr>
            <a:r>
              <a:rPr lang="en-US" altLang="x-none" sz="1800">
                <a:solidFill>
                  <a:srgbClr val="FF0000"/>
                </a:solidFill>
                <a:latin typeface="Arial" charset="0"/>
                <a:sym typeface="Arial" charset="0"/>
              </a:rPr>
              <a:t>Evitement persistant des stimuli associés au traumatisme et émoussement de la réactivité générale.</a:t>
            </a:r>
          </a:p>
        </p:txBody>
      </p:sp>
      <p:sp>
        <p:nvSpPr>
          <p:cNvPr id="265231" name="AutoShape 14"/>
          <p:cNvSpPr>
            <a:spLocks/>
          </p:cNvSpPr>
          <p:nvPr/>
        </p:nvSpPr>
        <p:spPr bwMode="auto">
          <a:xfrm>
            <a:off x="1639889" y="776288"/>
            <a:ext cx="1366837" cy="849312"/>
          </a:xfrm>
          <a:prstGeom prst="roundRect">
            <a:avLst>
              <a:gd name="adj" fmla="val 15787"/>
            </a:avLst>
          </a:prstGeom>
          <a:solidFill>
            <a:srgbClr val="CCFF66"/>
          </a:solidFill>
          <a:ln w="25400">
            <a:solidFill>
              <a:srgbClr val="FF000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5232" name="Rectangle 15"/>
          <p:cNvSpPr>
            <a:spLocks/>
          </p:cNvSpPr>
          <p:nvPr/>
        </p:nvSpPr>
        <p:spPr bwMode="auto">
          <a:xfrm>
            <a:off x="1765300" y="873125"/>
            <a:ext cx="151765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600" b="1" dirty="0" err="1">
                <a:solidFill>
                  <a:srgbClr val="FF0000"/>
                </a:solidFill>
                <a:latin typeface="Tahoma" charset="0"/>
              </a:rPr>
              <a:t>Critère</a:t>
            </a:r>
            <a:r>
              <a:rPr lang="en-US" altLang="x-none" sz="1600" b="1" dirty="0">
                <a:solidFill>
                  <a:srgbClr val="FF0000"/>
                </a:solidFill>
                <a:latin typeface="Tahoma" charset="0"/>
              </a:rPr>
              <a:t> </a:t>
            </a:r>
          </a:p>
          <a:p>
            <a:pPr eaLnBrk="1" hangingPunct="1">
              <a:spcBef>
                <a:spcPct val="0"/>
              </a:spcBef>
              <a:buClrTx/>
              <a:buSzTx/>
              <a:buFontTx/>
              <a:buNone/>
            </a:pPr>
            <a:r>
              <a:rPr lang="en-US" altLang="x-none" sz="1600" b="1" dirty="0">
                <a:solidFill>
                  <a:srgbClr val="FF0000"/>
                </a:solidFill>
                <a:latin typeface="Tahoma" charset="0"/>
              </a:rPr>
              <a:t>C DSM-4</a:t>
            </a:r>
          </a:p>
        </p:txBody>
      </p:sp>
      <p:sp>
        <p:nvSpPr>
          <p:cNvPr id="32784" name="Line 16"/>
          <p:cNvSpPr>
            <a:spLocks noChangeShapeType="1"/>
          </p:cNvSpPr>
          <p:nvPr/>
        </p:nvSpPr>
        <p:spPr bwMode="auto">
          <a:xfrm rot="10800000">
            <a:off x="3035301" y="1166813"/>
            <a:ext cx="727075" cy="12700"/>
          </a:xfrm>
          <a:prstGeom prst="line">
            <a:avLst/>
          </a:prstGeom>
          <a:noFill/>
          <a:ln w="190500">
            <a:solidFill>
              <a:srgbClr val="FF000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a:p>
        </p:txBody>
      </p:sp>
      <p:sp>
        <p:nvSpPr>
          <p:cNvPr id="265234" name="Rectangle 17"/>
          <p:cNvSpPr>
            <a:spLocks/>
          </p:cNvSpPr>
          <p:nvPr/>
        </p:nvSpPr>
        <p:spPr bwMode="auto">
          <a:xfrm>
            <a:off x="3819525" y="3179763"/>
            <a:ext cx="6669088" cy="500062"/>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5235" name="Rectangle 18"/>
          <p:cNvSpPr>
            <a:spLocks/>
          </p:cNvSpPr>
          <p:nvPr/>
        </p:nvSpPr>
        <p:spPr bwMode="auto">
          <a:xfrm>
            <a:off x="3871913" y="3295650"/>
            <a:ext cx="6500812"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700">
                <a:solidFill>
                  <a:schemeClr val="tx1"/>
                </a:solidFill>
                <a:latin typeface="Arial" charset="0"/>
                <a:sym typeface="Arial" charset="0"/>
              </a:rPr>
              <a:t>Incapacité à se rappeler un aspect important du traumatisme.</a:t>
            </a:r>
          </a:p>
        </p:txBody>
      </p:sp>
      <p:sp>
        <p:nvSpPr>
          <p:cNvPr id="265236" name="AutoShape 19"/>
          <p:cNvSpPr>
            <a:spLocks/>
          </p:cNvSpPr>
          <p:nvPr/>
        </p:nvSpPr>
        <p:spPr bwMode="auto">
          <a:xfrm>
            <a:off x="1524001" y="3133725"/>
            <a:ext cx="1374775" cy="661988"/>
          </a:xfrm>
          <a:prstGeom prst="roundRect">
            <a:avLst>
              <a:gd name="adj" fmla="val 19736"/>
            </a:avLst>
          </a:prstGeom>
          <a:solidFill>
            <a:srgbClr val="00008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5237" name="Rectangle 20"/>
          <p:cNvSpPr>
            <a:spLocks/>
          </p:cNvSpPr>
          <p:nvPr/>
        </p:nvSpPr>
        <p:spPr bwMode="auto">
          <a:xfrm>
            <a:off x="1568450" y="3286125"/>
            <a:ext cx="15176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a:solidFill>
                  <a:srgbClr val="FFFFFF"/>
                </a:solidFill>
                <a:latin typeface="Tahoma" charset="0"/>
              </a:rPr>
              <a:t>Critère C3</a:t>
            </a:r>
          </a:p>
        </p:txBody>
      </p:sp>
      <p:sp>
        <p:nvSpPr>
          <p:cNvPr id="32789" name="Line 21"/>
          <p:cNvSpPr>
            <a:spLocks noChangeShapeType="1"/>
          </p:cNvSpPr>
          <p:nvPr/>
        </p:nvSpPr>
        <p:spPr bwMode="auto">
          <a:xfrm flipH="1">
            <a:off x="2881314" y="3455988"/>
            <a:ext cx="885825" cy="4762"/>
          </a:xfrm>
          <a:prstGeom prst="line">
            <a:avLst/>
          </a:prstGeom>
          <a:noFill/>
          <a:ln w="152400">
            <a:solidFill>
              <a:srgbClr val="40404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a:p>
        </p:txBody>
      </p:sp>
      <p:sp>
        <p:nvSpPr>
          <p:cNvPr id="265239" name="Rectangle 22"/>
          <p:cNvSpPr>
            <a:spLocks/>
          </p:cNvSpPr>
          <p:nvPr/>
        </p:nvSpPr>
        <p:spPr bwMode="auto">
          <a:xfrm>
            <a:off x="3810001" y="3919538"/>
            <a:ext cx="6670675" cy="500062"/>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5240" name="Rectangle 23"/>
          <p:cNvSpPr>
            <a:spLocks/>
          </p:cNvSpPr>
          <p:nvPr/>
        </p:nvSpPr>
        <p:spPr bwMode="auto">
          <a:xfrm>
            <a:off x="3863976" y="4037013"/>
            <a:ext cx="6500813"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700">
                <a:solidFill>
                  <a:schemeClr val="tx1"/>
                </a:solidFill>
                <a:latin typeface="Arial" charset="0"/>
                <a:sym typeface="Arial" charset="0"/>
              </a:rPr>
              <a:t>Réduction nette de l'intérêt....</a:t>
            </a:r>
          </a:p>
        </p:txBody>
      </p:sp>
      <p:sp>
        <p:nvSpPr>
          <p:cNvPr id="265241" name="AutoShape 24"/>
          <p:cNvSpPr>
            <a:spLocks/>
          </p:cNvSpPr>
          <p:nvPr/>
        </p:nvSpPr>
        <p:spPr bwMode="auto">
          <a:xfrm>
            <a:off x="1568450" y="3875088"/>
            <a:ext cx="1322388" cy="628650"/>
          </a:xfrm>
          <a:prstGeom prst="roundRect">
            <a:avLst>
              <a:gd name="adj" fmla="val 19736"/>
            </a:avLst>
          </a:prstGeom>
          <a:solidFill>
            <a:srgbClr val="0080FF"/>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5242" name="Rectangle 25"/>
          <p:cNvSpPr>
            <a:spLocks/>
          </p:cNvSpPr>
          <p:nvPr/>
        </p:nvSpPr>
        <p:spPr bwMode="auto">
          <a:xfrm>
            <a:off x="1560513" y="4027489"/>
            <a:ext cx="151765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a:solidFill>
                  <a:srgbClr val="FFFFFF"/>
                </a:solidFill>
                <a:latin typeface="Tahoma" charset="0"/>
              </a:rPr>
              <a:t>Critère C4</a:t>
            </a:r>
          </a:p>
        </p:txBody>
      </p:sp>
      <p:sp>
        <p:nvSpPr>
          <p:cNvPr id="32794" name="Line 26"/>
          <p:cNvSpPr>
            <a:spLocks noChangeShapeType="1"/>
          </p:cNvSpPr>
          <p:nvPr/>
        </p:nvSpPr>
        <p:spPr bwMode="auto">
          <a:xfrm flipH="1">
            <a:off x="2871788" y="4197351"/>
            <a:ext cx="887412" cy="4763"/>
          </a:xfrm>
          <a:prstGeom prst="line">
            <a:avLst/>
          </a:prstGeom>
          <a:noFill/>
          <a:ln w="152400">
            <a:solidFill>
              <a:srgbClr val="40404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a:p>
        </p:txBody>
      </p:sp>
      <p:sp>
        <p:nvSpPr>
          <p:cNvPr id="265244" name="Rectangle 27"/>
          <p:cNvSpPr>
            <a:spLocks/>
          </p:cNvSpPr>
          <p:nvPr/>
        </p:nvSpPr>
        <p:spPr bwMode="auto">
          <a:xfrm>
            <a:off x="3800476" y="4660901"/>
            <a:ext cx="6670675" cy="500063"/>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5245" name="Rectangle 28"/>
          <p:cNvSpPr>
            <a:spLocks/>
          </p:cNvSpPr>
          <p:nvPr/>
        </p:nvSpPr>
        <p:spPr bwMode="auto">
          <a:xfrm>
            <a:off x="3854451" y="4776789"/>
            <a:ext cx="6500813"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700">
                <a:solidFill>
                  <a:schemeClr val="tx1"/>
                </a:solidFill>
                <a:latin typeface="Arial" charset="0"/>
                <a:sym typeface="Arial" charset="0"/>
              </a:rPr>
              <a:t>Sentiment de détachement d</a:t>
            </a:r>
            <a:r>
              <a:rPr lang="ja-JP" altLang="en-US" sz="1700">
                <a:solidFill>
                  <a:schemeClr val="tx1"/>
                </a:solidFill>
                <a:latin typeface="Arial" charset="0"/>
                <a:sym typeface="Arial" charset="0"/>
              </a:rPr>
              <a:t>’</a:t>
            </a:r>
            <a:r>
              <a:rPr lang="en-US" altLang="ja-JP" sz="1700">
                <a:solidFill>
                  <a:schemeClr val="tx1"/>
                </a:solidFill>
                <a:latin typeface="Arial" charset="0"/>
                <a:sym typeface="Arial" charset="0"/>
              </a:rPr>
              <a:t>autrui...</a:t>
            </a:r>
            <a:endParaRPr lang="en-US" altLang="x-none" sz="1700">
              <a:solidFill>
                <a:schemeClr val="tx1"/>
              </a:solidFill>
              <a:latin typeface="Arial" charset="0"/>
              <a:sym typeface="Arial" charset="0"/>
            </a:endParaRPr>
          </a:p>
        </p:txBody>
      </p:sp>
      <p:sp>
        <p:nvSpPr>
          <p:cNvPr id="265246" name="AutoShape 29"/>
          <p:cNvSpPr>
            <a:spLocks/>
          </p:cNvSpPr>
          <p:nvPr/>
        </p:nvSpPr>
        <p:spPr bwMode="auto">
          <a:xfrm>
            <a:off x="1568451" y="4616450"/>
            <a:ext cx="1312863" cy="661988"/>
          </a:xfrm>
          <a:prstGeom prst="roundRect">
            <a:avLst>
              <a:gd name="adj" fmla="val 19736"/>
            </a:avLst>
          </a:prstGeom>
          <a:solidFill>
            <a:srgbClr val="0080FF"/>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5247" name="Rectangle 30"/>
          <p:cNvSpPr>
            <a:spLocks/>
          </p:cNvSpPr>
          <p:nvPr/>
        </p:nvSpPr>
        <p:spPr bwMode="auto">
          <a:xfrm>
            <a:off x="1560513" y="4776789"/>
            <a:ext cx="151765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a:solidFill>
                  <a:srgbClr val="FFFFFF"/>
                </a:solidFill>
                <a:latin typeface="Tahoma" charset="0"/>
              </a:rPr>
              <a:t>Critère C5</a:t>
            </a:r>
          </a:p>
        </p:txBody>
      </p:sp>
      <p:sp>
        <p:nvSpPr>
          <p:cNvPr id="32799" name="Line 31"/>
          <p:cNvSpPr>
            <a:spLocks noChangeShapeType="1"/>
          </p:cNvSpPr>
          <p:nvPr/>
        </p:nvSpPr>
        <p:spPr bwMode="auto">
          <a:xfrm flipH="1">
            <a:off x="2863851" y="4938713"/>
            <a:ext cx="885825" cy="4762"/>
          </a:xfrm>
          <a:prstGeom prst="line">
            <a:avLst/>
          </a:prstGeom>
          <a:noFill/>
          <a:ln w="152400">
            <a:solidFill>
              <a:srgbClr val="40404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a:p>
        </p:txBody>
      </p:sp>
      <p:sp>
        <p:nvSpPr>
          <p:cNvPr id="265249" name="Rectangle 32"/>
          <p:cNvSpPr>
            <a:spLocks/>
          </p:cNvSpPr>
          <p:nvPr/>
        </p:nvSpPr>
        <p:spPr bwMode="auto">
          <a:xfrm>
            <a:off x="3792539" y="5402263"/>
            <a:ext cx="6670675" cy="500062"/>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5250" name="Rectangle 33"/>
          <p:cNvSpPr>
            <a:spLocks/>
          </p:cNvSpPr>
          <p:nvPr/>
        </p:nvSpPr>
        <p:spPr bwMode="auto">
          <a:xfrm>
            <a:off x="3846513" y="5518150"/>
            <a:ext cx="6500812"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700">
                <a:solidFill>
                  <a:schemeClr val="tx1"/>
                </a:solidFill>
                <a:latin typeface="Arial" charset="0"/>
                <a:sym typeface="Arial" charset="0"/>
              </a:rPr>
              <a:t>Restriction des affects...</a:t>
            </a:r>
          </a:p>
        </p:txBody>
      </p:sp>
      <p:sp>
        <p:nvSpPr>
          <p:cNvPr id="265251" name="AutoShape 34"/>
          <p:cNvSpPr>
            <a:spLocks/>
          </p:cNvSpPr>
          <p:nvPr/>
        </p:nvSpPr>
        <p:spPr bwMode="auto">
          <a:xfrm>
            <a:off x="1541464" y="5380039"/>
            <a:ext cx="1330325" cy="663575"/>
          </a:xfrm>
          <a:prstGeom prst="roundRect">
            <a:avLst>
              <a:gd name="adj" fmla="val 19736"/>
            </a:avLst>
          </a:prstGeom>
          <a:solidFill>
            <a:srgbClr val="0080FF"/>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5252" name="Rectangle 35"/>
          <p:cNvSpPr>
            <a:spLocks/>
          </p:cNvSpPr>
          <p:nvPr/>
        </p:nvSpPr>
        <p:spPr bwMode="auto">
          <a:xfrm>
            <a:off x="1541463" y="5510214"/>
            <a:ext cx="151765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a:solidFill>
                  <a:srgbClr val="FFFFFF"/>
                </a:solidFill>
                <a:latin typeface="Tahoma" charset="0"/>
              </a:rPr>
              <a:t>Critère C6</a:t>
            </a:r>
          </a:p>
        </p:txBody>
      </p:sp>
      <p:sp>
        <p:nvSpPr>
          <p:cNvPr id="32804" name="Line 36"/>
          <p:cNvSpPr>
            <a:spLocks noChangeShapeType="1"/>
          </p:cNvSpPr>
          <p:nvPr/>
        </p:nvSpPr>
        <p:spPr bwMode="auto">
          <a:xfrm flipH="1">
            <a:off x="2854326" y="5678488"/>
            <a:ext cx="885825" cy="6350"/>
          </a:xfrm>
          <a:prstGeom prst="line">
            <a:avLst/>
          </a:prstGeom>
          <a:noFill/>
          <a:ln w="152400">
            <a:solidFill>
              <a:srgbClr val="40404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a:p>
        </p:txBody>
      </p:sp>
      <p:sp>
        <p:nvSpPr>
          <p:cNvPr id="265254" name="Rectangle 37"/>
          <p:cNvSpPr>
            <a:spLocks/>
          </p:cNvSpPr>
          <p:nvPr/>
        </p:nvSpPr>
        <p:spPr bwMode="auto">
          <a:xfrm>
            <a:off x="3783014" y="6143626"/>
            <a:ext cx="6670675" cy="500063"/>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5255" name="Rectangle 38"/>
          <p:cNvSpPr>
            <a:spLocks/>
          </p:cNvSpPr>
          <p:nvPr/>
        </p:nvSpPr>
        <p:spPr bwMode="auto">
          <a:xfrm>
            <a:off x="3836988" y="6259514"/>
            <a:ext cx="650081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700">
                <a:solidFill>
                  <a:schemeClr val="tx1"/>
                </a:solidFill>
                <a:latin typeface="Arial" charset="0"/>
                <a:sym typeface="Arial" charset="0"/>
              </a:rPr>
              <a:t>Sentiment d</a:t>
            </a:r>
            <a:r>
              <a:rPr lang="ja-JP" altLang="en-US" sz="1700">
                <a:solidFill>
                  <a:schemeClr val="tx1"/>
                </a:solidFill>
                <a:latin typeface="Arial" charset="0"/>
                <a:sym typeface="Arial" charset="0"/>
              </a:rPr>
              <a:t>’</a:t>
            </a:r>
            <a:r>
              <a:rPr lang="en-US" altLang="ja-JP" sz="1700">
                <a:solidFill>
                  <a:schemeClr val="tx1"/>
                </a:solidFill>
                <a:latin typeface="Arial" charset="0"/>
                <a:sym typeface="Arial" charset="0"/>
              </a:rPr>
              <a:t>avenir bouché...</a:t>
            </a:r>
            <a:endParaRPr lang="en-US" altLang="x-none" sz="1700">
              <a:solidFill>
                <a:schemeClr val="tx1"/>
              </a:solidFill>
              <a:latin typeface="Arial" charset="0"/>
              <a:sym typeface="Arial" charset="0"/>
            </a:endParaRPr>
          </a:p>
        </p:txBody>
      </p:sp>
      <p:sp>
        <p:nvSpPr>
          <p:cNvPr id="265256" name="AutoShape 39"/>
          <p:cNvSpPr>
            <a:spLocks/>
          </p:cNvSpPr>
          <p:nvPr/>
        </p:nvSpPr>
        <p:spPr bwMode="auto">
          <a:xfrm>
            <a:off x="1541464" y="6099175"/>
            <a:ext cx="1322387" cy="679450"/>
          </a:xfrm>
          <a:prstGeom prst="roundRect">
            <a:avLst>
              <a:gd name="adj" fmla="val 19736"/>
            </a:avLst>
          </a:prstGeom>
          <a:solidFill>
            <a:srgbClr val="0080FF"/>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5257" name="Rectangle 40"/>
          <p:cNvSpPr>
            <a:spLocks/>
          </p:cNvSpPr>
          <p:nvPr/>
        </p:nvSpPr>
        <p:spPr bwMode="auto">
          <a:xfrm>
            <a:off x="1533525" y="6249989"/>
            <a:ext cx="15176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a:solidFill>
                  <a:srgbClr val="FFFFFF"/>
                </a:solidFill>
                <a:latin typeface="Tahoma" charset="0"/>
              </a:rPr>
              <a:t>Critère C7</a:t>
            </a:r>
          </a:p>
        </p:txBody>
      </p:sp>
      <p:sp>
        <p:nvSpPr>
          <p:cNvPr id="32809" name="Line 41"/>
          <p:cNvSpPr>
            <a:spLocks noChangeShapeType="1"/>
          </p:cNvSpPr>
          <p:nvPr/>
        </p:nvSpPr>
        <p:spPr bwMode="auto">
          <a:xfrm flipH="1">
            <a:off x="2846389" y="6419850"/>
            <a:ext cx="885825" cy="6350"/>
          </a:xfrm>
          <a:prstGeom prst="line">
            <a:avLst/>
          </a:prstGeom>
          <a:noFill/>
          <a:ln w="152400">
            <a:solidFill>
              <a:srgbClr val="40404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784"/>
                                        </p:tgtEl>
                                        <p:attrNameLst>
                                          <p:attrName>style.visibility</p:attrName>
                                        </p:attrNameLst>
                                      </p:cBhvr>
                                      <p:to>
                                        <p:strVal val="visible"/>
                                      </p:to>
                                    </p:set>
                                    <p:animEffect transition="in" filter="wipe(left)">
                                      <p:cBhvr>
                                        <p:cTn id="7" dur="500"/>
                                        <p:tgtEl>
                                          <p:spTgt spid="3278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2778"/>
                                        </p:tgtEl>
                                        <p:attrNameLst>
                                          <p:attrName>style.visibility</p:attrName>
                                        </p:attrNameLst>
                                      </p:cBhvr>
                                      <p:to>
                                        <p:strVal val="visible"/>
                                      </p:to>
                                    </p:set>
                                    <p:animEffect transition="in" filter="wipe(left)">
                                      <p:cBhvr>
                                        <p:cTn id="11" dur="500"/>
                                        <p:tgtEl>
                                          <p:spTgt spid="32778"/>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2779"/>
                                        </p:tgtEl>
                                        <p:attrNameLst>
                                          <p:attrName>style.visibility</p:attrName>
                                        </p:attrNameLst>
                                      </p:cBhvr>
                                      <p:to>
                                        <p:strVal val="visible"/>
                                      </p:to>
                                    </p:set>
                                    <p:animEffect transition="in" filter="wipe(left)">
                                      <p:cBhvr>
                                        <p:cTn id="15" dur="500"/>
                                        <p:tgtEl>
                                          <p:spTgt spid="32779"/>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2789"/>
                                        </p:tgtEl>
                                        <p:attrNameLst>
                                          <p:attrName>style.visibility</p:attrName>
                                        </p:attrNameLst>
                                      </p:cBhvr>
                                      <p:to>
                                        <p:strVal val="visible"/>
                                      </p:to>
                                    </p:set>
                                    <p:animEffect transition="in" filter="wipe(left)">
                                      <p:cBhvr>
                                        <p:cTn id="19" dur="500"/>
                                        <p:tgtEl>
                                          <p:spTgt spid="32789"/>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2794"/>
                                        </p:tgtEl>
                                        <p:attrNameLst>
                                          <p:attrName>style.visibility</p:attrName>
                                        </p:attrNameLst>
                                      </p:cBhvr>
                                      <p:to>
                                        <p:strVal val="visible"/>
                                      </p:to>
                                    </p:set>
                                    <p:animEffect transition="in" filter="wipe(left)">
                                      <p:cBhvr>
                                        <p:cTn id="23" dur="500"/>
                                        <p:tgtEl>
                                          <p:spTgt spid="32794"/>
                                        </p:tgtEl>
                                      </p:cBhvr>
                                    </p:animEffect>
                                  </p:childTnLst>
                                </p:cTn>
                              </p:par>
                            </p:childTnLst>
                          </p:cTn>
                        </p:par>
                        <p:par>
                          <p:cTn id="24" fill="hold" nodeType="afterGroup">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2799"/>
                                        </p:tgtEl>
                                        <p:attrNameLst>
                                          <p:attrName>style.visibility</p:attrName>
                                        </p:attrNameLst>
                                      </p:cBhvr>
                                      <p:to>
                                        <p:strVal val="visible"/>
                                      </p:to>
                                    </p:set>
                                    <p:animEffect transition="in" filter="wipe(left)">
                                      <p:cBhvr>
                                        <p:cTn id="27" dur="500"/>
                                        <p:tgtEl>
                                          <p:spTgt spid="32799"/>
                                        </p:tgtEl>
                                      </p:cBhvr>
                                    </p:animEffect>
                                  </p:childTnLst>
                                </p:cTn>
                              </p:par>
                            </p:childTnLst>
                          </p:cTn>
                        </p:par>
                        <p:par>
                          <p:cTn id="28" fill="hold" nodeType="afterGroup">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2804"/>
                                        </p:tgtEl>
                                        <p:attrNameLst>
                                          <p:attrName>style.visibility</p:attrName>
                                        </p:attrNameLst>
                                      </p:cBhvr>
                                      <p:to>
                                        <p:strVal val="visible"/>
                                      </p:to>
                                    </p:set>
                                    <p:animEffect transition="in" filter="wipe(left)">
                                      <p:cBhvr>
                                        <p:cTn id="31" dur="500"/>
                                        <p:tgtEl>
                                          <p:spTgt spid="32804"/>
                                        </p:tgtEl>
                                      </p:cBhvr>
                                    </p:animEffect>
                                  </p:childTnLst>
                                </p:cTn>
                              </p:par>
                            </p:childTnLst>
                          </p:cTn>
                        </p:par>
                        <p:par>
                          <p:cTn id="32" fill="hold" nodeType="afterGroup">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32809"/>
                                        </p:tgtEl>
                                        <p:attrNameLst>
                                          <p:attrName>style.visibility</p:attrName>
                                        </p:attrNameLst>
                                      </p:cBhvr>
                                      <p:to>
                                        <p:strVal val="visible"/>
                                      </p:to>
                                    </p:set>
                                    <p:animEffect transition="in" filter="wipe(left)">
                                      <p:cBhvr>
                                        <p:cTn id="35" dur="500"/>
                                        <p:tgtEl>
                                          <p:spTgt spid="32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8" grpId="0" animBg="1"/>
      <p:bldP spid="32779" grpId="0" animBg="1"/>
      <p:bldP spid="32784" grpId="0" animBg="1"/>
      <p:bldP spid="32789" grpId="0" animBg="1"/>
      <p:bldP spid="32794" grpId="0" animBg="1"/>
      <p:bldP spid="32799" grpId="0" animBg="1"/>
      <p:bldP spid="32804" grpId="0" animBg="1"/>
      <p:bldP spid="32809"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p:cNvSpPr>
          <p:nvPr/>
        </p:nvSpPr>
        <p:spPr bwMode="auto">
          <a:xfrm>
            <a:off x="2855914" y="1773239"/>
            <a:ext cx="7812087" cy="3959225"/>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mj-lt"/>
            </a:endParaRPr>
          </a:p>
        </p:txBody>
      </p:sp>
      <p:sp>
        <p:nvSpPr>
          <p:cNvPr id="266242" name="Rectangle 3"/>
          <p:cNvSpPr>
            <a:spLocks/>
          </p:cNvSpPr>
          <p:nvPr/>
        </p:nvSpPr>
        <p:spPr bwMode="auto">
          <a:xfrm>
            <a:off x="2927350" y="1844676"/>
            <a:ext cx="737235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b="1" dirty="0" err="1">
                <a:solidFill>
                  <a:schemeClr val="tx1"/>
                </a:solidFill>
                <a:latin typeface="Arial" charset="0"/>
                <a:sym typeface="Arial" charset="0"/>
              </a:rPr>
              <a:t>Évitement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persistant</a:t>
            </a:r>
            <a:r>
              <a:rPr lang="en-US" altLang="x-none" sz="1800" b="1" dirty="0">
                <a:solidFill>
                  <a:schemeClr val="tx1"/>
                </a:solidFill>
                <a:latin typeface="Arial" charset="0"/>
                <a:sym typeface="Arial" charset="0"/>
              </a:rPr>
              <a:t> des stimuli </a:t>
            </a:r>
            <a:r>
              <a:rPr lang="en-US" altLang="x-none" sz="1800" b="1" dirty="0" err="1">
                <a:solidFill>
                  <a:schemeClr val="tx1"/>
                </a:solidFill>
                <a:latin typeface="Arial" charset="0"/>
                <a:sym typeface="Arial" charset="0"/>
              </a:rPr>
              <a:t>associés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à</a:t>
            </a:r>
            <a:r>
              <a:rPr lang="en-US" altLang="x-none" sz="1800" b="1" dirty="0">
                <a:solidFill>
                  <a:schemeClr val="tx1"/>
                </a:solidFill>
                <a:latin typeface="Arial" charset="0"/>
                <a:sym typeface="Arial" charset="0"/>
              </a:rPr>
              <a:t> un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plusieurs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événements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débutant</a:t>
            </a:r>
            <a:r>
              <a:rPr lang="en-US" altLang="x-none" sz="1800" b="1" dirty="0">
                <a:solidFill>
                  <a:schemeClr val="tx1"/>
                </a:solidFill>
                <a:latin typeface="Arial" charset="0"/>
                <a:sym typeface="Arial" charset="0"/>
              </a:rPr>
              <a:t> après la </a:t>
            </a:r>
            <a:r>
              <a:rPr lang="en-US" altLang="x-none" sz="1800" b="1" dirty="0" err="1">
                <a:solidFill>
                  <a:schemeClr val="tx1"/>
                </a:solidFill>
                <a:latin typeface="Arial" charset="0"/>
                <a:sym typeface="Arial" charset="0"/>
              </a:rPr>
              <a:t>survenue</a:t>
            </a:r>
            <a:r>
              <a:rPr lang="en-US" altLang="x-none" sz="1800" b="1" dirty="0">
                <a:solidFill>
                  <a:schemeClr val="tx1"/>
                </a:solidFill>
                <a:latin typeface="Arial" charset="0"/>
                <a:sym typeface="Arial" charset="0"/>
              </a:rPr>
              <a:t> de </a:t>
            </a:r>
            <a:r>
              <a:rPr lang="en-US" altLang="x-none" sz="1800" b="1" dirty="0" err="1">
                <a:solidFill>
                  <a:schemeClr val="tx1"/>
                </a:solidFill>
                <a:latin typeface="Arial" charset="0"/>
                <a:sym typeface="Arial" charset="0"/>
              </a:rPr>
              <a:t>ce</a:t>
            </a:r>
            <a:r>
              <a:rPr lang="en-US" altLang="x-none" sz="1800" b="1" dirty="0">
                <a:solidFill>
                  <a:schemeClr val="tx1"/>
                </a:solidFill>
                <a:latin typeface="Arial" charset="0"/>
                <a:sym typeface="Arial" charset="0"/>
              </a:rPr>
              <a:t> dernier, </a:t>
            </a:r>
            <a:r>
              <a:rPr lang="en-US" altLang="x-none" sz="1800" b="1" dirty="0" err="1">
                <a:solidFill>
                  <a:schemeClr val="tx1"/>
                </a:solidFill>
                <a:latin typeface="Arial" charset="0"/>
                <a:sym typeface="Arial" charset="0"/>
              </a:rPr>
              <a:t>comme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en</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témoigne</a:t>
            </a:r>
            <a:r>
              <a:rPr lang="en-US" altLang="x-none" sz="1800" b="1" dirty="0">
                <a:solidFill>
                  <a:schemeClr val="tx1"/>
                </a:solidFill>
                <a:latin typeface="Arial" charset="0"/>
                <a:sym typeface="Arial" charset="0"/>
              </a:rPr>
              <a:t> la presence de </a:t>
            </a:r>
            <a:r>
              <a:rPr lang="en-US" altLang="x-none" sz="1800" b="1" dirty="0" err="1">
                <a:solidFill>
                  <a:schemeClr val="tx1"/>
                </a:solidFill>
                <a:latin typeface="Arial" charset="0"/>
                <a:sym typeface="Arial" charset="0"/>
              </a:rPr>
              <a:t>l’une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des deux </a:t>
            </a:r>
            <a:r>
              <a:rPr lang="en-US" altLang="x-none" sz="1800" b="1" dirty="0">
                <a:solidFill>
                  <a:schemeClr val="tx1"/>
                </a:solidFill>
                <a:latin typeface="+mn-lt"/>
                <a:sym typeface="Arial" charset="0"/>
              </a:rPr>
              <a:t>manifestations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suivantes</a:t>
            </a:r>
            <a:r>
              <a:rPr lang="en-US" altLang="x-none" sz="1800" b="1" dirty="0">
                <a:solidFill>
                  <a:schemeClr val="tx1"/>
                </a:solidFill>
                <a:latin typeface="Arial" charset="0"/>
                <a:sym typeface="Arial" charset="0"/>
              </a:rPr>
              <a:t> :</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FontTx/>
              <a:buAutoNum type="arabicPeriod"/>
            </a:pP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Évitement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efforts pour </a:t>
            </a:r>
            <a:r>
              <a:rPr lang="en-US" altLang="x-none" sz="1800" dirty="0" err="1">
                <a:solidFill>
                  <a:schemeClr val="tx1"/>
                </a:solidFill>
                <a:latin typeface="Arial" charset="0"/>
                <a:sym typeface="Arial" charset="0"/>
              </a:rPr>
              <a:t>éviter</a:t>
            </a:r>
            <a:r>
              <a:rPr lang="en-US" altLang="x-none" sz="1800" dirty="0">
                <a:solidFill>
                  <a:schemeClr val="tx1"/>
                </a:solidFill>
                <a:latin typeface="Arial" charset="0"/>
                <a:sym typeface="Arial" charset="0"/>
              </a:rPr>
              <a:t> les souvenirs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sentiments </a:t>
            </a:r>
            <a:r>
              <a:rPr lang="en-US" altLang="x-none" sz="1800" dirty="0" err="1">
                <a:solidFill>
                  <a:schemeClr val="tx1"/>
                </a:solidFill>
                <a:latin typeface="Arial" charset="0"/>
                <a:sym typeface="Arial" charset="0"/>
              </a:rPr>
              <a:t>concernant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étroitement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associés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un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plusieurs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événements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traumatiques</a:t>
            </a:r>
            <a:r>
              <a:rPr lang="en-US" altLang="x-none" sz="1800" dirty="0">
                <a:solidFill>
                  <a:schemeClr val="tx1"/>
                </a:solidFill>
                <a:latin typeface="Arial" charset="0"/>
                <a:sym typeface="Arial" charset="0"/>
              </a:rPr>
              <a:t> et </a:t>
            </a:r>
            <a:r>
              <a:rPr lang="en-US" altLang="x-none" sz="1800" dirty="0" err="1">
                <a:solidFill>
                  <a:schemeClr val="tx1"/>
                </a:solidFill>
                <a:latin typeface="Arial" charset="0"/>
                <a:sym typeface="Arial" charset="0"/>
              </a:rPr>
              <a:t>provoquant</a:t>
            </a:r>
            <a:r>
              <a:rPr lang="en-US" altLang="x-none" sz="1800" dirty="0">
                <a:solidFill>
                  <a:schemeClr val="tx1"/>
                </a:solidFill>
                <a:latin typeface="Arial" charset="0"/>
                <a:sym typeface="Arial" charset="0"/>
              </a:rPr>
              <a:t> un sentiment de </a:t>
            </a:r>
            <a:r>
              <a:rPr lang="en-US" altLang="x-none" sz="1800" dirty="0" err="1">
                <a:solidFill>
                  <a:schemeClr val="tx1"/>
                </a:solidFill>
                <a:latin typeface="Arial" charset="0"/>
                <a:sym typeface="Arial" charset="0"/>
              </a:rPr>
              <a:t>détresse</a:t>
            </a:r>
            <a:r>
              <a:rPr lang="en-US" altLang="x-none" sz="1800" dirty="0">
                <a:solidFill>
                  <a:schemeClr val="tx1"/>
                </a:solidFill>
                <a:latin typeface="Arial" charset="0"/>
                <a:sym typeface="Arial" charset="0"/>
              </a:rPr>
              <a:t>.</a:t>
            </a:r>
          </a:p>
          <a:p>
            <a:pPr algn="just">
              <a:lnSpc>
                <a:spcPct val="90000"/>
              </a:lnSpc>
              <a:spcBef>
                <a:spcPts val="75"/>
              </a:spcBef>
              <a:buClrTx/>
              <a:buSzTx/>
              <a:buFontTx/>
              <a:buAutoNum type="arabicPeriod"/>
            </a:pPr>
            <a:endParaRPr lang="en-US" altLang="x-none" sz="1800" dirty="0">
              <a:solidFill>
                <a:schemeClr val="tx1"/>
              </a:solidFill>
              <a:latin typeface="Arial" charset="0"/>
              <a:sym typeface="Arial" charset="0"/>
            </a:endParaRPr>
          </a:p>
          <a:p>
            <a:pPr algn="just">
              <a:lnSpc>
                <a:spcPct val="90000"/>
              </a:lnSpc>
              <a:spcBef>
                <a:spcPts val="75"/>
              </a:spcBef>
              <a:buClrTx/>
              <a:buSzTx/>
              <a:buFontTx/>
              <a:buAutoNum type="arabicPeriod"/>
            </a:pP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Évitement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efforts pour </a:t>
            </a:r>
            <a:r>
              <a:rPr lang="en-US" altLang="x-none" sz="1800" dirty="0" err="1">
                <a:solidFill>
                  <a:schemeClr val="tx1"/>
                </a:solidFill>
                <a:latin typeface="Arial" charset="0"/>
                <a:sym typeface="Arial" charset="0"/>
              </a:rPr>
              <a:t>éviter</a:t>
            </a:r>
            <a:r>
              <a:rPr lang="en-US" altLang="x-none" sz="1800" dirty="0">
                <a:solidFill>
                  <a:schemeClr val="tx1"/>
                </a:solidFill>
                <a:latin typeface="Arial" charset="0"/>
                <a:sym typeface="Arial" charset="0"/>
              </a:rPr>
              <a:t> les rappels </a:t>
            </a:r>
            <a:r>
              <a:rPr lang="en-US" altLang="x-none" sz="1800" dirty="0" err="1">
                <a:solidFill>
                  <a:schemeClr val="tx1"/>
                </a:solidFill>
                <a:latin typeface="Arial" charset="0"/>
                <a:sym typeface="Arial" charset="0"/>
              </a:rPr>
              <a:t>externes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personnes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lieux</a:t>
            </a:r>
            <a:r>
              <a:rPr lang="en-US" altLang="x-none" sz="1800" dirty="0">
                <a:solidFill>
                  <a:schemeClr val="tx1"/>
                </a:solidFill>
                <a:latin typeface="Arial" charset="0"/>
                <a:sym typeface="Arial" charset="0"/>
              </a:rPr>
              <a:t>, conversations, </a:t>
            </a:r>
            <a:r>
              <a:rPr lang="en-US" altLang="x-none" sz="1800" dirty="0" err="1">
                <a:solidFill>
                  <a:schemeClr val="tx1"/>
                </a:solidFill>
                <a:latin typeface="Arial" charset="0"/>
                <a:sym typeface="Arial" charset="0"/>
              </a:rPr>
              <a:t>activités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objets</a:t>
            </a:r>
            <a:r>
              <a:rPr lang="en-US" altLang="x-none" sz="1800" dirty="0">
                <a:solidFill>
                  <a:schemeClr val="tx1"/>
                </a:solidFill>
                <a:latin typeface="Arial" charset="0"/>
                <a:sym typeface="Arial" charset="0"/>
              </a:rPr>
              <a:t>, situations) qui </a:t>
            </a:r>
            <a:r>
              <a:rPr lang="en-US" altLang="x-none" sz="1800" dirty="0" err="1">
                <a:solidFill>
                  <a:schemeClr val="tx1"/>
                </a:solidFill>
                <a:latin typeface="Arial" charset="0"/>
                <a:sym typeface="Arial" charset="0"/>
              </a:rPr>
              <a:t>réveillent</a:t>
            </a:r>
            <a:r>
              <a:rPr lang="en-US" altLang="x-none" sz="1800" dirty="0">
                <a:solidFill>
                  <a:schemeClr val="tx1"/>
                </a:solidFill>
                <a:latin typeface="Arial" charset="0"/>
                <a:sym typeface="Arial" charset="0"/>
              </a:rPr>
              <a:t> des souvenirs, des pensées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des sentiments </a:t>
            </a:r>
            <a:r>
              <a:rPr lang="en-US" altLang="x-none" sz="1800" dirty="0" err="1">
                <a:solidFill>
                  <a:schemeClr val="tx1"/>
                </a:solidFill>
                <a:latin typeface="Arial" charset="0"/>
                <a:sym typeface="Arial" charset="0"/>
              </a:rPr>
              <a:t>associés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un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plusieurs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événements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traumatiques</a:t>
            </a:r>
            <a:r>
              <a:rPr lang="en-US" altLang="x-none" sz="1800" dirty="0">
                <a:solidFill>
                  <a:schemeClr val="tx1"/>
                </a:solidFill>
                <a:latin typeface="Arial" charset="0"/>
                <a:sym typeface="Arial" charset="0"/>
              </a:rPr>
              <a:t> et </a:t>
            </a:r>
            <a:r>
              <a:rPr lang="en-US" altLang="x-none" sz="1800" dirty="0" err="1">
                <a:solidFill>
                  <a:schemeClr val="tx1"/>
                </a:solidFill>
                <a:latin typeface="Arial" charset="0"/>
                <a:sym typeface="Arial" charset="0"/>
              </a:rPr>
              <a:t>provoquant</a:t>
            </a:r>
            <a:r>
              <a:rPr lang="en-US" altLang="x-none" sz="1800" dirty="0">
                <a:solidFill>
                  <a:schemeClr val="tx1"/>
                </a:solidFill>
                <a:latin typeface="Arial" charset="0"/>
                <a:sym typeface="Arial" charset="0"/>
              </a:rPr>
              <a:t> un sentiment de </a:t>
            </a:r>
            <a:r>
              <a:rPr lang="en-US" altLang="x-none" sz="1800" dirty="0" err="1">
                <a:solidFill>
                  <a:schemeClr val="tx1"/>
                </a:solidFill>
                <a:latin typeface="Arial" charset="0"/>
                <a:sym typeface="Arial" charset="0"/>
              </a:rPr>
              <a:t>détresse</a:t>
            </a:r>
            <a:r>
              <a:rPr lang="en-US" altLang="x-none" sz="1800" dirty="0">
                <a:solidFill>
                  <a:schemeClr val="tx1"/>
                </a:solidFill>
                <a:latin typeface="Arial" charset="0"/>
                <a:sym typeface="Arial" charset="0"/>
              </a:rPr>
              <a:t>.</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a:t>
            </a: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
        <p:nvSpPr>
          <p:cNvPr id="266243" name="AutoShape 4"/>
          <p:cNvSpPr>
            <a:spLocks/>
          </p:cNvSpPr>
          <p:nvPr/>
        </p:nvSpPr>
        <p:spPr bwMode="auto">
          <a:xfrm>
            <a:off x="542925" y="1844676"/>
            <a:ext cx="1231900" cy="1125537"/>
          </a:xfrm>
          <a:prstGeom prst="roundRect">
            <a:avLst>
              <a:gd name="adj" fmla="val 11903"/>
            </a:avLst>
          </a:prstGeom>
          <a:solidFill>
            <a:srgbClr val="FF000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4" name="Rectangle 5"/>
          <p:cNvSpPr>
            <a:spLocks/>
          </p:cNvSpPr>
          <p:nvPr/>
        </p:nvSpPr>
        <p:spPr bwMode="auto">
          <a:xfrm>
            <a:off x="764380" y="1963013"/>
            <a:ext cx="151923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a:t>
            </a:r>
          </a:p>
          <a:p>
            <a:pPr eaLnBrk="1" hangingPunct="1">
              <a:spcBef>
                <a:spcPct val="0"/>
              </a:spcBef>
              <a:buClrTx/>
              <a:buSzTx/>
              <a:buFontTx/>
              <a:buNone/>
            </a:pPr>
            <a:r>
              <a:rPr lang="en-US" altLang="x-none" sz="1700" b="1" dirty="0">
                <a:solidFill>
                  <a:srgbClr val="FFFFFF"/>
                </a:solidFill>
                <a:latin typeface="Tahoma" charset="0"/>
              </a:rPr>
              <a:t>C DSM-5</a:t>
            </a:r>
          </a:p>
        </p:txBody>
      </p:sp>
    </p:spTree>
  </p:cSld>
  <p:clrMapOvr>
    <a:masterClrMapping/>
  </p:clrMapOvr>
  <p:transition spd="slow">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p:cNvSpPr>
          <p:nvPr/>
        </p:nvSpPr>
        <p:spPr bwMode="auto">
          <a:xfrm>
            <a:off x="2855914" y="404813"/>
            <a:ext cx="7812087" cy="6337300"/>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7266" name="Rectangle 3"/>
          <p:cNvSpPr>
            <a:spLocks/>
          </p:cNvSpPr>
          <p:nvPr/>
        </p:nvSpPr>
        <p:spPr bwMode="auto">
          <a:xfrm>
            <a:off x="2927350" y="2276872"/>
            <a:ext cx="7273106"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800" b="1" dirty="0" err="1">
                <a:solidFill>
                  <a:schemeClr val="tx1"/>
                </a:solidFill>
                <a:latin typeface="Arial" charset="0"/>
                <a:sym typeface="Arial" charset="0"/>
              </a:rPr>
              <a:t>Altérations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négatives</a:t>
            </a:r>
            <a:r>
              <a:rPr lang="en-US" altLang="x-none" sz="1800" b="1" dirty="0">
                <a:solidFill>
                  <a:schemeClr val="tx1"/>
                </a:solidFill>
                <a:latin typeface="Arial" charset="0"/>
                <a:sym typeface="Arial" charset="0"/>
              </a:rPr>
              <a:t> des cognitions et de </a:t>
            </a:r>
            <a:r>
              <a:rPr lang="en-US" altLang="x-none" sz="1800" b="1" dirty="0" err="1">
                <a:solidFill>
                  <a:schemeClr val="tx1"/>
                </a:solidFill>
                <a:latin typeface="Arial" charset="0"/>
                <a:sym typeface="Arial" charset="0"/>
              </a:rPr>
              <a:t>l'humeur</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associées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à</a:t>
            </a:r>
            <a:r>
              <a:rPr lang="en-US" altLang="x-none" sz="1800" b="1" dirty="0">
                <a:solidFill>
                  <a:schemeClr val="tx1"/>
                </a:solidFill>
                <a:latin typeface="Arial" charset="0"/>
                <a:sym typeface="Arial" charset="0"/>
              </a:rPr>
              <a:t> un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plusieurs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événements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débutant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s’aggravant</a:t>
            </a:r>
            <a:r>
              <a:rPr lang="en-US" altLang="x-none" sz="1800" b="1" dirty="0">
                <a:solidFill>
                  <a:schemeClr val="tx1"/>
                </a:solidFill>
                <a:latin typeface="Arial" charset="0"/>
                <a:sym typeface="Arial" charset="0"/>
              </a:rPr>
              <a:t> après la </a:t>
            </a:r>
            <a:r>
              <a:rPr lang="en-US" altLang="x-none" sz="1800" b="1" dirty="0" err="1">
                <a:solidFill>
                  <a:schemeClr val="tx1"/>
                </a:solidFill>
                <a:latin typeface="Arial" charset="0"/>
                <a:sym typeface="Arial" charset="0"/>
              </a:rPr>
              <a:t>survenue</a:t>
            </a:r>
            <a:r>
              <a:rPr lang="en-US" altLang="x-none" sz="1800" b="1" dirty="0">
                <a:solidFill>
                  <a:schemeClr val="tx1"/>
                </a:solidFill>
                <a:latin typeface="Arial" charset="0"/>
                <a:sym typeface="Arial" charset="0"/>
              </a:rPr>
              <a:t> du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des </a:t>
            </a:r>
            <a:r>
              <a:rPr lang="en-US" altLang="x-none" sz="1800" b="1" dirty="0" err="1">
                <a:solidFill>
                  <a:schemeClr val="tx1"/>
                </a:solidFill>
                <a:latin typeface="Arial" charset="0"/>
                <a:sym typeface="Arial" charset="0"/>
              </a:rPr>
              <a:t>événements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comme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en</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témoignent</a:t>
            </a:r>
            <a:r>
              <a:rPr lang="en-US" altLang="x-none" sz="1800" b="1" dirty="0">
                <a:solidFill>
                  <a:schemeClr val="tx1"/>
                </a:solidFill>
                <a:latin typeface="Arial" charset="0"/>
                <a:sym typeface="Arial" charset="0"/>
              </a:rPr>
              <a:t> deux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plus) des </a:t>
            </a:r>
            <a:r>
              <a:rPr lang="en-US" altLang="x-none" sz="1800" b="1" dirty="0" err="1">
                <a:solidFill>
                  <a:schemeClr val="tx1"/>
                </a:solidFill>
                <a:latin typeface="Arial" charset="0"/>
                <a:sym typeface="Arial" charset="0"/>
              </a:rPr>
              <a:t>éléments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suivantes</a:t>
            </a:r>
            <a:r>
              <a:rPr lang="en-US" altLang="x-none" sz="1800" b="1" dirty="0">
                <a:solidFill>
                  <a:schemeClr val="tx1"/>
                </a:solidFill>
                <a:latin typeface="Arial" charset="0"/>
                <a:sym typeface="Arial" charset="0"/>
              </a:rPr>
              <a:t> :</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FontTx/>
              <a:buAutoNum type="arabicPeriod"/>
            </a:pPr>
            <a:r>
              <a:rPr lang="en-US" altLang="x-none" sz="1800" dirty="0" err="1">
                <a:solidFill>
                  <a:schemeClr val="tx1"/>
                </a:solidFill>
                <a:latin typeface="Arial" charset="0"/>
                <a:sym typeface="Arial" charset="0"/>
              </a:rPr>
              <a:t>Incapacité</a:t>
            </a:r>
            <a:r>
              <a:rPr lang="en-US" altLang="x-none" sz="1800" dirty="0">
                <a:solidFill>
                  <a:schemeClr val="tx1"/>
                </a:solidFill>
                <a:latin typeface="Arial" charset="0"/>
                <a:sym typeface="Arial" charset="0"/>
              </a:rPr>
              <a:t> de se rappeler un aspect important de </a:t>
            </a:r>
            <a:r>
              <a:rPr lang="en-US" altLang="x-none" sz="1800" dirty="0" err="1">
                <a:solidFill>
                  <a:schemeClr val="tx1"/>
                </a:solidFill>
                <a:latin typeface="Arial" charset="0"/>
                <a:sym typeface="Arial" charset="0"/>
              </a:rPr>
              <a:t>l'événement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traumatique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typiquement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en</a:t>
            </a:r>
            <a:r>
              <a:rPr lang="en-US" altLang="x-none" sz="1800" dirty="0">
                <a:solidFill>
                  <a:schemeClr val="tx1"/>
                </a:solidFill>
                <a:latin typeface="Arial" charset="0"/>
                <a:sym typeface="Arial" charset="0"/>
              </a:rPr>
              <a:t> raison </a:t>
            </a:r>
            <a:r>
              <a:rPr lang="en-US" altLang="x-none" sz="1800" dirty="0" err="1">
                <a:solidFill>
                  <a:schemeClr val="tx1"/>
                </a:solidFill>
                <a:latin typeface="Arial" charset="0"/>
                <a:sym typeface="Arial" charset="0"/>
              </a:rPr>
              <a:t>d'une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amnésie</a:t>
            </a:r>
            <a:r>
              <a:rPr lang="en-US" altLang="x-none" sz="1800" dirty="0">
                <a:solidFill>
                  <a:schemeClr val="tx1"/>
                </a:solidFill>
                <a:latin typeface="Arial" charset="0"/>
                <a:sym typeface="Arial" charset="0"/>
              </a:rPr>
              <a:t> dissociative et non </a:t>
            </a:r>
            <a:r>
              <a:rPr lang="en-US" altLang="x-none" sz="1800" dirty="0" err="1">
                <a:solidFill>
                  <a:schemeClr val="tx1"/>
                </a:solidFill>
                <a:latin typeface="Arial" charset="0"/>
                <a:sym typeface="Arial" charset="0"/>
              </a:rPr>
              <a:t>d'autres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facteurs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tels</a:t>
            </a:r>
            <a:r>
              <a:rPr lang="en-US" altLang="x-none" sz="1800" dirty="0">
                <a:solidFill>
                  <a:schemeClr val="tx1"/>
                </a:solidFill>
                <a:latin typeface="Arial" charset="0"/>
                <a:sym typeface="Arial" charset="0"/>
              </a:rPr>
              <a:t> que </a:t>
            </a:r>
            <a:r>
              <a:rPr lang="en-US" altLang="x-none" sz="1800" dirty="0" err="1">
                <a:solidFill>
                  <a:schemeClr val="tx1"/>
                </a:solidFill>
                <a:latin typeface="Arial" charset="0"/>
                <a:sym typeface="Arial" charset="0"/>
              </a:rPr>
              <a:t>blessure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la tête, </a:t>
            </a:r>
            <a:r>
              <a:rPr lang="en-US" altLang="x-none" sz="1800" dirty="0" err="1">
                <a:solidFill>
                  <a:schemeClr val="tx1"/>
                </a:solidFill>
                <a:latin typeface="Arial" charset="0"/>
                <a:sym typeface="Arial" charset="0"/>
              </a:rPr>
              <a:t>alcool</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drogues).</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2. </a:t>
            </a:r>
            <a:r>
              <a:rPr lang="en-US" altLang="x-none" sz="1800" dirty="0" err="1">
                <a:solidFill>
                  <a:schemeClr val="tx1"/>
                </a:solidFill>
                <a:latin typeface="Arial" charset="0"/>
                <a:sym typeface="Arial" charset="0"/>
              </a:rPr>
              <a:t>Croyances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attentes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négatives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persistantes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exagérées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concernant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soi-même</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autres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du monde (par </a:t>
            </a:r>
            <a:r>
              <a:rPr lang="en-US" altLang="x-none" sz="1800" dirty="0" err="1">
                <a:solidFill>
                  <a:schemeClr val="tx1"/>
                </a:solidFill>
                <a:latin typeface="Arial" charset="0"/>
                <a:sym typeface="Arial" charset="0"/>
              </a:rPr>
              <a:t>exemple</a:t>
            </a:r>
            <a:r>
              <a:rPr lang="en-US" altLang="x-none" sz="1800" dirty="0">
                <a:solidFill>
                  <a:schemeClr val="tx1"/>
                </a:solidFill>
                <a:latin typeface="Arial" charset="0"/>
                <a:sym typeface="Arial" charset="0"/>
              </a:rPr>
              <a:t>, « Je </a:t>
            </a:r>
            <a:r>
              <a:rPr lang="en-US" altLang="x-none" sz="1800" dirty="0" err="1">
                <a:solidFill>
                  <a:schemeClr val="tx1"/>
                </a:solidFill>
                <a:latin typeface="Arial" charset="0"/>
                <a:sym typeface="Arial" charset="0"/>
              </a:rPr>
              <a:t>suis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mauvais</a:t>
            </a:r>
            <a:r>
              <a:rPr lang="en-US" altLang="x-none" sz="1800" dirty="0">
                <a:solidFill>
                  <a:schemeClr val="tx1"/>
                </a:solidFill>
                <a:latin typeface="Arial" charset="0"/>
                <a:sym typeface="Arial" charset="0"/>
              </a:rPr>
              <a:t> », « On ne </a:t>
            </a:r>
            <a:r>
              <a:rPr lang="en-US" altLang="x-none" sz="1800" dirty="0" err="1">
                <a:solidFill>
                  <a:schemeClr val="tx1"/>
                </a:solidFill>
                <a:latin typeface="Arial" charset="0"/>
                <a:sym typeface="Arial" charset="0"/>
              </a:rPr>
              <a:t>peut</a:t>
            </a:r>
            <a:r>
              <a:rPr lang="en-US" altLang="x-none" sz="1800" dirty="0">
                <a:solidFill>
                  <a:schemeClr val="tx1"/>
                </a:solidFill>
                <a:latin typeface="Arial" charset="0"/>
                <a:sym typeface="Arial" charset="0"/>
              </a:rPr>
              <a:t> faire </a:t>
            </a:r>
            <a:r>
              <a:rPr lang="en-US" altLang="x-none" sz="1800" dirty="0" err="1">
                <a:solidFill>
                  <a:schemeClr val="tx1"/>
                </a:solidFill>
                <a:latin typeface="Arial" charset="0"/>
                <a:sym typeface="Arial" charset="0"/>
              </a:rPr>
              <a:t>confiance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personne</a:t>
            </a:r>
            <a:r>
              <a:rPr lang="en-US" altLang="x-none" sz="1800" dirty="0">
                <a:solidFill>
                  <a:schemeClr val="tx1"/>
                </a:solidFill>
                <a:latin typeface="Arial" charset="0"/>
                <a:sym typeface="Arial" charset="0"/>
              </a:rPr>
              <a:t> », « Le monde </a:t>
            </a:r>
            <a:r>
              <a:rPr lang="en-US" altLang="x-none" sz="1800" dirty="0" err="1">
                <a:solidFill>
                  <a:schemeClr val="tx1"/>
                </a:solidFill>
                <a:latin typeface="Arial" charset="0"/>
                <a:sym typeface="Arial" charset="0"/>
              </a:rPr>
              <a:t>est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complètement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dangereux</a:t>
            </a:r>
            <a:r>
              <a:rPr lang="en-US" altLang="x-none" sz="1800" dirty="0">
                <a:solidFill>
                  <a:schemeClr val="tx1"/>
                </a:solidFill>
                <a:latin typeface="Arial" charset="0"/>
                <a:sym typeface="Arial" charset="0"/>
              </a:rPr>
              <a:t> », « Mon </a:t>
            </a:r>
            <a:r>
              <a:rPr lang="en-US" altLang="x-none" sz="1800" dirty="0" err="1">
                <a:solidFill>
                  <a:schemeClr val="tx1"/>
                </a:solidFill>
                <a:latin typeface="Arial" charset="0"/>
                <a:sym typeface="Arial" charset="0"/>
              </a:rPr>
              <a:t>système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nerveux</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entier</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est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définitivement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ruiné</a:t>
            </a:r>
            <a:r>
              <a:rPr lang="en-US" altLang="x-none" sz="1800" dirty="0">
                <a:solidFill>
                  <a:schemeClr val="tx1"/>
                </a:solidFill>
                <a:latin typeface="Arial" charset="0"/>
                <a:sym typeface="Arial" charset="0"/>
              </a:rPr>
              <a:t> ». </a:t>
            </a:r>
          </a:p>
          <a:p>
            <a:pPr algn="just">
              <a:lnSpc>
                <a:spcPct val="90000"/>
              </a:lnSpc>
              <a:spcBef>
                <a:spcPts val="75"/>
              </a:spcBef>
              <a:buClrTx/>
              <a:buSzTx/>
              <a:buFontTx/>
              <a:buAutoNum type="arabicPeriod"/>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3. </a:t>
            </a:r>
            <a:r>
              <a:rPr lang="en-US" altLang="x-none" sz="1800" dirty="0" err="1">
                <a:solidFill>
                  <a:schemeClr val="tx1"/>
                </a:solidFill>
                <a:latin typeface="Arial" charset="0"/>
                <a:sym typeface="Arial" charset="0"/>
              </a:rPr>
              <a:t>Distorsions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cognitives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persistantes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propos</a:t>
            </a:r>
            <a:r>
              <a:rPr lang="en-US" altLang="x-none" sz="1800" dirty="0">
                <a:solidFill>
                  <a:schemeClr val="tx1"/>
                </a:solidFill>
                <a:latin typeface="Arial" charset="0"/>
                <a:sym typeface="Arial" charset="0"/>
              </a:rPr>
              <a:t> de la cause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les </a:t>
            </a:r>
            <a:r>
              <a:rPr lang="en-US" altLang="x-none" sz="1800" dirty="0" err="1">
                <a:solidFill>
                  <a:schemeClr val="tx1"/>
                </a:solidFill>
                <a:latin typeface="Arial" charset="0"/>
                <a:sym typeface="Arial" charset="0"/>
              </a:rPr>
              <a:t>conséquences</a:t>
            </a:r>
            <a:r>
              <a:rPr lang="en-US" altLang="x-none" sz="1800" dirty="0">
                <a:solidFill>
                  <a:schemeClr val="tx1"/>
                </a:solidFill>
                <a:latin typeface="Arial" charset="0"/>
                <a:sym typeface="Arial" charset="0"/>
              </a:rPr>
              <a:t> d’un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plusieur</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événements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traumatiques</a:t>
            </a:r>
            <a:r>
              <a:rPr lang="en-US" altLang="x-none" sz="1800" dirty="0">
                <a:solidFill>
                  <a:schemeClr val="tx1"/>
                </a:solidFill>
                <a:latin typeface="Arial" charset="0"/>
                <a:sym typeface="Arial" charset="0"/>
              </a:rPr>
              <a:t> qui </a:t>
            </a:r>
            <a:r>
              <a:rPr lang="en-US" altLang="x-none" sz="1800" dirty="0" err="1">
                <a:solidFill>
                  <a:schemeClr val="tx1"/>
                </a:solidFill>
                <a:latin typeface="Arial" charset="0"/>
                <a:sym typeface="Arial" charset="0"/>
              </a:rPr>
              <a:t>poussent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l'individu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se </a:t>
            </a:r>
            <a:r>
              <a:rPr lang="en-US" altLang="x-none" sz="1800" dirty="0" err="1">
                <a:solidFill>
                  <a:schemeClr val="tx1"/>
                </a:solidFill>
                <a:latin typeface="Arial" charset="0"/>
                <a:sym typeface="Arial" charset="0"/>
              </a:rPr>
              <a:t>blâmer</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blâmer</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d’autres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personnes</a:t>
            </a:r>
            <a:endParaRPr lang="en-US" altLang="x-none" sz="1800" dirty="0">
              <a:solidFill>
                <a:schemeClr val="tx1"/>
              </a:solidFill>
              <a:latin typeface="Arial" charset="0"/>
              <a:sym typeface="Arial" charset="0"/>
            </a:endParaRPr>
          </a:p>
          <a:p>
            <a:pPr algn="just">
              <a:lnSpc>
                <a:spcPct val="90000"/>
              </a:lnSpc>
              <a:spcBef>
                <a:spcPts val="75"/>
              </a:spcBef>
              <a:buClrTx/>
              <a:buSzTx/>
              <a:buFontTx/>
              <a:buAutoNum type="arabicPeriod"/>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4. État </a:t>
            </a:r>
            <a:r>
              <a:rPr lang="en-US" altLang="x-none" sz="1800" dirty="0" err="1">
                <a:solidFill>
                  <a:schemeClr val="tx1"/>
                </a:solidFill>
                <a:latin typeface="Arial" charset="0"/>
                <a:sym typeface="Arial" charset="0"/>
              </a:rPr>
              <a:t>émotionnel</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négatif</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persistant</a:t>
            </a:r>
            <a:r>
              <a:rPr lang="en-US" altLang="x-none" sz="1800" dirty="0">
                <a:solidFill>
                  <a:schemeClr val="tx1"/>
                </a:solidFill>
                <a:latin typeface="Arial" charset="0"/>
                <a:sym typeface="Arial" charset="0"/>
              </a:rPr>
              <a:t> (par </a:t>
            </a:r>
            <a:r>
              <a:rPr lang="en-US" altLang="x-none" sz="1800" dirty="0" err="1">
                <a:solidFill>
                  <a:schemeClr val="tx1"/>
                </a:solidFill>
                <a:latin typeface="Arial" charset="0"/>
                <a:sym typeface="Arial" charset="0"/>
              </a:rPr>
              <a:t>exemple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crainte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horreur</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colère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culpabilité</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honte</a:t>
            </a:r>
            <a:r>
              <a:rPr lang="en-US" altLang="x-none" sz="1800" dirty="0">
                <a:solidFill>
                  <a:schemeClr val="tx1"/>
                </a:solidFill>
                <a:latin typeface="Arial" charset="0"/>
                <a:sym typeface="Arial" charset="0"/>
              </a:rPr>
              <a:t>).</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a:t>
            </a: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
        <p:nvSpPr>
          <p:cNvPr id="267267" name="AutoShape 4"/>
          <p:cNvSpPr>
            <a:spLocks/>
          </p:cNvSpPr>
          <p:nvPr/>
        </p:nvSpPr>
        <p:spPr bwMode="auto">
          <a:xfrm>
            <a:off x="1508125" y="1773239"/>
            <a:ext cx="1231900" cy="1125537"/>
          </a:xfrm>
          <a:prstGeom prst="roundRect">
            <a:avLst>
              <a:gd name="adj" fmla="val 11903"/>
            </a:avLst>
          </a:prstGeom>
          <a:solidFill>
            <a:srgbClr val="FF000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7268" name="Rectangle 5"/>
          <p:cNvSpPr>
            <a:spLocks/>
          </p:cNvSpPr>
          <p:nvPr/>
        </p:nvSpPr>
        <p:spPr bwMode="auto">
          <a:xfrm>
            <a:off x="1774825" y="1989139"/>
            <a:ext cx="151923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a:solidFill>
                  <a:srgbClr val="FFFFFF"/>
                </a:solidFill>
                <a:latin typeface="Tahoma" charset="0"/>
              </a:rPr>
              <a:t>Critère </a:t>
            </a:r>
          </a:p>
          <a:p>
            <a:pPr eaLnBrk="1" hangingPunct="1">
              <a:spcBef>
                <a:spcPct val="0"/>
              </a:spcBef>
              <a:buClrTx/>
              <a:buSzTx/>
              <a:buFontTx/>
              <a:buNone/>
            </a:pPr>
            <a:r>
              <a:rPr lang="en-US" altLang="x-none" sz="1700" b="1">
                <a:solidFill>
                  <a:srgbClr val="FFFFFF"/>
                </a:solidFill>
                <a:latin typeface="Tahoma" charset="0"/>
              </a:rPr>
              <a:t>D DSM 5</a:t>
            </a:r>
          </a:p>
        </p:txBody>
      </p:sp>
    </p:spTree>
    <p:extLst>
      <p:ext uri="{BB962C8B-B14F-4D97-AF65-F5344CB8AC3E}">
        <p14:creationId xmlns:p14="http://schemas.microsoft.com/office/powerpoint/2010/main" val="900040117"/>
      </p:ext>
    </p:extLst>
  </p:cSld>
  <p:clrMapOvr>
    <a:masterClrMapping/>
  </p:clrMapOvr>
  <p:transition spd="slow">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p:cNvSpPr>
          <p:nvPr/>
        </p:nvSpPr>
        <p:spPr bwMode="auto">
          <a:xfrm>
            <a:off x="2855914" y="404813"/>
            <a:ext cx="7812087" cy="6337300"/>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7266" name="Rectangle 3"/>
          <p:cNvSpPr>
            <a:spLocks/>
          </p:cNvSpPr>
          <p:nvPr/>
        </p:nvSpPr>
        <p:spPr bwMode="auto">
          <a:xfrm>
            <a:off x="2927350" y="2276872"/>
            <a:ext cx="7273106"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800" b="1" dirty="0" err="1">
                <a:solidFill>
                  <a:schemeClr val="tx1"/>
                </a:solidFill>
                <a:latin typeface="Arial" charset="0"/>
                <a:sym typeface="Arial" charset="0"/>
              </a:rPr>
              <a:t>Altérations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négatives</a:t>
            </a:r>
            <a:r>
              <a:rPr lang="en-US" altLang="x-none" sz="1800" b="1" dirty="0">
                <a:solidFill>
                  <a:schemeClr val="tx1"/>
                </a:solidFill>
                <a:latin typeface="Arial" charset="0"/>
                <a:sym typeface="Arial" charset="0"/>
              </a:rPr>
              <a:t> des cognitions et de </a:t>
            </a:r>
            <a:r>
              <a:rPr lang="en-US" altLang="x-none" sz="1800" b="1" dirty="0" err="1">
                <a:solidFill>
                  <a:schemeClr val="tx1"/>
                </a:solidFill>
                <a:latin typeface="Arial" charset="0"/>
                <a:sym typeface="Arial" charset="0"/>
              </a:rPr>
              <a:t>l'humeur</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associées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à</a:t>
            </a:r>
            <a:r>
              <a:rPr lang="en-US" altLang="x-none" sz="1800" b="1" dirty="0">
                <a:solidFill>
                  <a:schemeClr val="tx1"/>
                </a:solidFill>
                <a:latin typeface="Arial" charset="0"/>
                <a:sym typeface="Arial" charset="0"/>
              </a:rPr>
              <a:t> un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plusieurs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événements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débutant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s’aggravant</a:t>
            </a:r>
            <a:r>
              <a:rPr lang="en-US" altLang="x-none" sz="1800" b="1" dirty="0">
                <a:solidFill>
                  <a:schemeClr val="tx1"/>
                </a:solidFill>
                <a:latin typeface="Arial" charset="0"/>
                <a:sym typeface="Arial" charset="0"/>
              </a:rPr>
              <a:t> après la </a:t>
            </a:r>
            <a:r>
              <a:rPr lang="en-US" altLang="x-none" sz="1800" b="1" dirty="0" err="1">
                <a:solidFill>
                  <a:schemeClr val="tx1"/>
                </a:solidFill>
                <a:latin typeface="Arial" charset="0"/>
                <a:sym typeface="Arial" charset="0"/>
              </a:rPr>
              <a:t>survenue</a:t>
            </a:r>
            <a:r>
              <a:rPr lang="en-US" altLang="x-none" sz="1800" b="1" dirty="0">
                <a:solidFill>
                  <a:schemeClr val="tx1"/>
                </a:solidFill>
                <a:latin typeface="Arial" charset="0"/>
                <a:sym typeface="Arial" charset="0"/>
              </a:rPr>
              <a:t> du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des </a:t>
            </a:r>
            <a:r>
              <a:rPr lang="en-US" altLang="x-none" sz="1800" b="1" dirty="0" err="1">
                <a:solidFill>
                  <a:schemeClr val="tx1"/>
                </a:solidFill>
                <a:latin typeface="Arial" charset="0"/>
                <a:sym typeface="Arial" charset="0"/>
              </a:rPr>
              <a:t>événements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comme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en</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témoignent</a:t>
            </a:r>
            <a:r>
              <a:rPr lang="en-US" altLang="x-none" sz="1800" b="1" dirty="0">
                <a:solidFill>
                  <a:schemeClr val="tx1"/>
                </a:solidFill>
                <a:latin typeface="Arial" charset="0"/>
                <a:sym typeface="Arial" charset="0"/>
              </a:rPr>
              <a:t> deux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plus) des </a:t>
            </a:r>
            <a:r>
              <a:rPr lang="en-US" altLang="x-none" sz="1800" b="1" dirty="0" err="1">
                <a:solidFill>
                  <a:schemeClr val="tx1"/>
                </a:solidFill>
                <a:latin typeface="Arial" charset="0"/>
                <a:sym typeface="Arial" charset="0"/>
              </a:rPr>
              <a:t>éléments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suivantes</a:t>
            </a:r>
            <a:r>
              <a:rPr lang="en-US" altLang="x-none" sz="1800" b="1" dirty="0">
                <a:solidFill>
                  <a:schemeClr val="tx1"/>
                </a:solidFill>
                <a:latin typeface="Arial" charset="0"/>
                <a:sym typeface="Arial" charset="0"/>
              </a:rPr>
              <a:t> :</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5. </a:t>
            </a:r>
            <a:r>
              <a:rPr lang="en-US" altLang="x-none" sz="1800" dirty="0" err="1">
                <a:solidFill>
                  <a:schemeClr val="tx1"/>
                </a:solidFill>
                <a:latin typeface="Arial" charset="0"/>
                <a:sym typeface="Arial" charset="0"/>
              </a:rPr>
              <a:t>Réduction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nette</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l'intérêt</a:t>
            </a:r>
            <a:r>
              <a:rPr lang="en-US" altLang="x-none" sz="1800" dirty="0">
                <a:solidFill>
                  <a:schemeClr val="tx1"/>
                </a:solidFill>
                <a:latin typeface="Arial" charset="0"/>
                <a:sym typeface="Arial" charset="0"/>
              </a:rPr>
              <a:t> pour des </a:t>
            </a:r>
            <a:r>
              <a:rPr lang="en-US" altLang="x-none" sz="1800" dirty="0" err="1">
                <a:solidFill>
                  <a:schemeClr val="tx1"/>
                </a:solidFill>
                <a:latin typeface="Arial" charset="0"/>
                <a:sym typeface="Arial" charset="0"/>
              </a:rPr>
              <a:t>activités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importantes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bien reduction de la participation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ces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mêmes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activités</a:t>
            </a:r>
            <a:r>
              <a:rPr lang="en-US" altLang="x-none" sz="1800" dirty="0">
                <a:solidFill>
                  <a:schemeClr val="tx1"/>
                </a:solidFill>
                <a:latin typeface="Arial" charset="0"/>
                <a:sym typeface="Arial" charset="0"/>
              </a:rPr>
              <a:t>.</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6. Sentiment de </a:t>
            </a:r>
            <a:r>
              <a:rPr lang="en-US" altLang="x-none" sz="1800" dirty="0" err="1">
                <a:solidFill>
                  <a:schemeClr val="tx1"/>
                </a:solidFill>
                <a:latin typeface="Arial" charset="0"/>
                <a:sym typeface="Arial" charset="0"/>
              </a:rPr>
              <a:t>détachement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d’autrui</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bien de </a:t>
            </a:r>
            <a:r>
              <a:rPr lang="en-US" altLang="x-none" sz="1800" dirty="0" err="1">
                <a:solidFill>
                  <a:schemeClr val="tx1"/>
                </a:solidFill>
                <a:latin typeface="Arial" charset="0"/>
                <a:sym typeface="Arial" charset="0"/>
              </a:rPr>
              <a:t>devenir</a:t>
            </a:r>
            <a:r>
              <a:rPr lang="en-US" altLang="x-none" sz="1800" dirty="0">
                <a:solidFill>
                  <a:schemeClr val="tx1"/>
                </a:solidFill>
                <a:latin typeface="Arial" charset="0"/>
                <a:sym typeface="Arial" charset="0"/>
              </a:rPr>
              <a:t> étranger par rapport aux </a:t>
            </a:r>
            <a:r>
              <a:rPr lang="en-US" altLang="x-none" sz="1800" dirty="0" err="1">
                <a:solidFill>
                  <a:schemeClr val="tx1"/>
                </a:solidFill>
                <a:latin typeface="Arial" charset="0"/>
                <a:sym typeface="Arial" charset="0"/>
              </a:rPr>
              <a:t>autres</a:t>
            </a:r>
            <a:r>
              <a:rPr lang="en-US" altLang="x-none" sz="1800" dirty="0">
                <a:solidFill>
                  <a:schemeClr val="tx1"/>
                </a:solidFill>
                <a:latin typeface="Arial" charset="0"/>
                <a:sym typeface="Arial" charset="0"/>
              </a:rPr>
              <a:t>.</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7. </a:t>
            </a:r>
            <a:r>
              <a:rPr lang="en-US" altLang="x-none" sz="1800" dirty="0" err="1">
                <a:solidFill>
                  <a:schemeClr val="tx1"/>
                </a:solidFill>
                <a:latin typeface="Arial" charset="0"/>
                <a:sym typeface="Arial" charset="0"/>
              </a:rPr>
              <a:t>Incapacité</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persistante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d’éprouver</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émotions</a:t>
            </a:r>
            <a:r>
              <a:rPr lang="en-US" altLang="x-none" sz="1800" dirty="0">
                <a:solidFill>
                  <a:schemeClr val="tx1"/>
                </a:solidFill>
                <a:latin typeface="Arial" charset="0"/>
                <a:sym typeface="Arial" charset="0"/>
              </a:rPr>
              <a:t> positives (par </a:t>
            </a:r>
            <a:r>
              <a:rPr lang="en-US" altLang="x-none" sz="1800" dirty="0" err="1">
                <a:solidFill>
                  <a:schemeClr val="tx1"/>
                </a:solidFill>
                <a:latin typeface="Arial" charset="0"/>
                <a:sym typeface="Arial" charset="0"/>
              </a:rPr>
              <a:t>exemple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incapacité</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éprouver</a:t>
            </a:r>
            <a:r>
              <a:rPr lang="en-US" altLang="x-none" sz="1800" dirty="0">
                <a:solidFill>
                  <a:schemeClr val="tx1"/>
                </a:solidFill>
                <a:latin typeface="Arial" charset="0"/>
                <a:sym typeface="Arial" charset="0"/>
              </a:rPr>
              <a:t> du bonheur, de la satisfaction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des sentiments </a:t>
            </a:r>
            <a:r>
              <a:rPr lang="en-US" altLang="x-none" sz="1800" dirty="0" err="1">
                <a:solidFill>
                  <a:schemeClr val="tx1"/>
                </a:solidFill>
                <a:latin typeface="Arial" charset="0"/>
                <a:sym typeface="Arial" charset="0"/>
              </a:rPr>
              <a:t>affectueux</a:t>
            </a:r>
            <a:r>
              <a:rPr lang="en-US" altLang="x-none" sz="1800" dirty="0">
                <a:solidFill>
                  <a:schemeClr val="tx1"/>
                </a:solidFill>
                <a:latin typeface="Arial" charset="0"/>
                <a:sym typeface="Arial" charset="0"/>
              </a:rPr>
              <a:t>).</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
        <p:nvSpPr>
          <p:cNvPr id="267267" name="AutoShape 4"/>
          <p:cNvSpPr>
            <a:spLocks/>
          </p:cNvSpPr>
          <p:nvPr/>
        </p:nvSpPr>
        <p:spPr bwMode="auto">
          <a:xfrm>
            <a:off x="1508125" y="1773239"/>
            <a:ext cx="1231900" cy="1125537"/>
          </a:xfrm>
          <a:prstGeom prst="roundRect">
            <a:avLst>
              <a:gd name="adj" fmla="val 11903"/>
            </a:avLst>
          </a:prstGeom>
          <a:solidFill>
            <a:srgbClr val="FF000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7268" name="Rectangle 5"/>
          <p:cNvSpPr>
            <a:spLocks/>
          </p:cNvSpPr>
          <p:nvPr/>
        </p:nvSpPr>
        <p:spPr bwMode="auto">
          <a:xfrm>
            <a:off x="1774825" y="1989139"/>
            <a:ext cx="151923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a:solidFill>
                  <a:srgbClr val="FFFFFF"/>
                </a:solidFill>
                <a:latin typeface="Tahoma" charset="0"/>
              </a:rPr>
              <a:t>Critère </a:t>
            </a:r>
          </a:p>
          <a:p>
            <a:pPr eaLnBrk="1" hangingPunct="1">
              <a:spcBef>
                <a:spcPct val="0"/>
              </a:spcBef>
              <a:buClrTx/>
              <a:buSzTx/>
              <a:buFontTx/>
              <a:buNone/>
            </a:pPr>
            <a:r>
              <a:rPr lang="en-US" altLang="x-none" sz="1700" b="1">
                <a:solidFill>
                  <a:srgbClr val="FFFFFF"/>
                </a:solidFill>
                <a:latin typeface="Tahoma" charset="0"/>
              </a:rPr>
              <a:t>D DSM 5</a:t>
            </a: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188843" y="2636912"/>
            <a:ext cx="11449879" cy="2986658"/>
          </a:xfrm>
        </p:spPr>
        <p:txBody>
          <a:bodyPr>
            <a:normAutofit/>
          </a:bodyPr>
          <a:lstStyle/>
          <a:p>
            <a:pPr algn="just" eaLnBrk="1" hangingPunct="1"/>
            <a:r>
              <a:rPr lang="fr-FR" altLang="x-none" sz="2400" dirty="0">
                <a:ea typeface="ＭＳ Ｐゴシック" charset="-128"/>
              </a:rPr>
              <a:t>Freud parle de </a:t>
            </a:r>
            <a:r>
              <a:rPr lang="fr-FR" altLang="x-none" sz="2400" i="1" dirty="0" err="1">
                <a:ea typeface="ＭＳ Ｐゴシック" charset="-128"/>
              </a:rPr>
              <a:t>Nachträglich</a:t>
            </a:r>
            <a:r>
              <a:rPr lang="fr-FR" altLang="x-none" sz="2400" dirty="0">
                <a:ea typeface="ＭＳ Ｐゴシック" charset="-128"/>
              </a:rPr>
              <a:t>, pour expliquer pourquoi ce qui semblait non problématique initialement devient traumatique. Il distingue à cet égard trois temps.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p:cNvSpPr>
          <p:nvPr/>
        </p:nvSpPr>
        <p:spPr bwMode="auto">
          <a:xfrm>
            <a:off x="2639617" y="620688"/>
            <a:ext cx="8028384" cy="5328592"/>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8290" name="Rectangle 3"/>
          <p:cNvSpPr>
            <a:spLocks/>
          </p:cNvSpPr>
          <p:nvPr/>
        </p:nvSpPr>
        <p:spPr bwMode="auto">
          <a:xfrm>
            <a:off x="2927350" y="1844676"/>
            <a:ext cx="737235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r>
              <a:rPr lang="en-US" altLang="x-none" sz="1800" b="1" dirty="0" err="1">
                <a:solidFill>
                  <a:schemeClr val="tx1"/>
                </a:solidFill>
                <a:latin typeface="Arial" charset="0"/>
                <a:sym typeface="Arial" charset="0"/>
              </a:rPr>
              <a:t>Altérations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marquées</a:t>
            </a:r>
            <a:r>
              <a:rPr lang="en-US" altLang="x-none" sz="1800" b="1" dirty="0">
                <a:solidFill>
                  <a:schemeClr val="tx1"/>
                </a:solidFill>
                <a:latin typeface="Arial" charset="0"/>
                <a:sym typeface="Arial" charset="0"/>
              </a:rPr>
              <a:t> de </a:t>
            </a:r>
            <a:r>
              <a:rPr lang="en-US" altLang="x-none" sz="1800" b="1" dirty="0" err="1">
                <a:solidFill>
                  <a:schemeClr val="tx1"/>
                </a:solidFill>
                <a:latin typeface="Arial" charset="0"/>
                <a:sym typeface="Arial" charset="0"/>
              </a:rPr>
              <a:t>l’éveil</a:t>
            </a:r>
            <a:r>
              <a:rPr lang="en-US" altLang="x-none" sz="1800" b="1" dirty="0">
                <a:solidFill>
                  <a:schemeClr val="tx1"/>
                </a:solidFill>
                <a:latin typeface="Arial" charset="0"/>
                <a:sym typeface="Arial" charset="0"/>
              </a:rPr>
              <a:t> et de la </a:t>
            </a:r>
            <a:r>
              <a:rPr lang="en-US" altLang="x-none" sz="1800" b="1" dirty="0" err="1">
                <a:solidFill>
                  <a:schemeClr val="tx1"/>
                </a:solidFill>
                <a:latin typeface="Arial" charset="0"/>
                <a:sym typeface="Arial" charset="0"/>
              </a:rPr>
              <a:t>réactivité</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associées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à</a:t>
            </a:r>
            <a:r>
              <a:rPr lang="en-US" altLang="x-none" sz="1800" b="1" dirty="0">
                <a:solidFill>
                  <a:schemeClr val="tx1"/>
                </a:solidFill>
                <a:latin typeface="Arial" charset="0"/>
                <a:sym typeface="Arial" charset="0"/>
              </a:rPr>
              <a:t> un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plusieurs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événements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débutant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s’aggravant</a:t>
            </a:r>
            <a:r>
              <a:rPr lang="en-US" altLang="x-none" sz="1800" b="1" dirty="0">
                <a:solidFill>
                  <a:schemeClr val="tx1"/>
                </a:solidFill>
                <a:latin typeface="Arial" charset="0"/>
                <a:sym typeface="Arial" charset="0"/>
              </a:rPr>
              <a:t> après la </a:t>
            </a:r>
            <a:r>
              <a:rPr lang="en-US" altLang="x-none" sz="1800" b="1" dirty="0" err="1">
                <a:solidFill>
                  <a:schemeClr val="tx1"/>
                </a:solidFill>
                <a:latin typeface="Arial" charset="0"/>
                <a:sym typeface="Arial" charset="0"/>
              </a:rPr>
              <a:t>survenue</a:t>
            </a:r>
            <a:r>
              <a:rPr lang="en-US" altLang="x-none" sz="1800" b="1" dirty="0">
                <a:solidFill>
                  <a:schemeClr val="tx1"/>
                </a:solidFill>
                <a:latin typeface="Arial" charset="0"/>
                <a:sym typeface="Arial" charset="0"/>
              </a:rPr>
              <a:t> du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des </a:t>
            </a:r>
            <a:r>
              <a:rPr lang="en-US" altLang="x-none" sz="1800" b="1" dirty="0" err="1">
                <a:solidFill>
                  <a:schemeClr val="tx1"/>
                </a:solidFill>
                <a:latin typeface="Arial" charset="0"/>
                <a:sym typeface="Arial" charset="0"/>
              </a:rPr>
              <a:t>événements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comme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en</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témoignent</a:t>
            </a:r>
            <a:r>
              <a:rPr lang="en-US" altLang="x-none" sz="1800" b="1" dirty="0">
                <a:solidFill>
                  <a:schemeClr val="tx1"/>
                </a:solidFill>
                <a:latin typeface="Arial" charset="0"/>
                <a:sym typeface="Arial" charset="0"/>
              </a:rPr>
              <a:t> deux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plus) des manifestations </a:t>
            </a:r>
            <a:r>
              <a:rPr lang="en-US" altLang="x-none" sz="1800" b="1" dirty="0" err="1">
                <a:solidFill>
                  <a:schemeClr val="tx1"/>
                </a:solidFill>
                <a:latin typeface="Arial" charset="0"/>
                <a:sym typeface="Arial" charset="0"/>
              </a:rPr>
              <a:t>suivantes</a:t>
            </a:r>
            <a:r>
              <a:rPr lang="en-US" altLang="x-none" sz="1800" b="1" dirty="0">
                <a:solidFill>
                  <a:schemeClr val="tx1"/>
                </a:solidFill>
                <a:latin typeface="Arial" charset="0"/>
                <a:sym typeface="Arial" charset="0"/>
              </a:rPr>
              <a:t> :</a:t>
            </a: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FontTx/>
              <a:buAutoNum type="arabicPeriod"/>
            </a:pPr>
            <a:r>
              <a:rPr lang="en-US" altLang="x-none" sz="1800" dirty="0" err="1">
                <a:solidFill>
                  <a:schemeClr val="tx1"/>
                </a:solidFill>
                <a:latin typeface="Arial" charset="0"/>
                <a:sym typeface="Arial" charset="0"/>
              </a:rPr>
              <a:t>Comportement</a:t>
            </a:r>
            <a:r>
              <a:rPr lang="en-US" altLang="x-none" sz="1800" dirty="0">
                <a:solidFill>
                  <a:schemeClr val="tx1"/>
                </a:solidFill>
                <a:latin typeface="Arial" charset="0"/>
                <a:sym typeface="Arial" charset="0"/>
              </a:rPr>
              <a:t> irritable et crises de </a:t>
            </a:r>
            <a:r>
              <a:rPr lang="en-US" altLang="x-none" sz="1800" dirty="0" err="1">
                <a:solidFill>
                  <a:schemeClr val="tx1"/>
                </a:solidFill>
                <a:latin typeface="Arial" charset="0"/>
                <a:sym typeface="Arial" charset="0"/>
              </a:rPr>
              <a:t>colère</a:t>
            </a:r>
            <a:r>
              <a:rPr lang="en-US" altLang="x-none" sz="1800" dirty="0">
                <a:solidFill>
                  <a:schemeClr val="tx1"/>
                </a:solidFill>
                <a:latin typeface="Arial" charset="0"/>
                <a:sym typeface="Arial" charset="0"/>
              </a:rPr>
              <a:t> (avec </a:t>
            </a:r>
            <a:r>
              <a:rPr lang="en-US" altLang="x-none" sz="1800" dirty="0" err="1">
                <a:solidFill>
                  <a:schemeClr val="tx1"/>
                </a:solidFill>
                <a:latin typeface="Arial" charset="0"/>
                <a:sym typeface="Arial" charset="0"/>
              </a:rPr>
              <a:t>peu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pas de provocation) qui </a:t>
            </a:r>
            <a:r>
              <a:rPr lang="en-US" altLang="x-none" sz="1800" dirty="0" err="1">
                <a:solidFill>
                  <a:schemeClr val="tx1"/>
                </a:solidFill>
                <a:latin typeface="Arial" charset="0"/>
                <a:sym typeface="Arial" charset="0"/>
              </a:rPr>
              <a:t>s’exprime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typiquement</a:t>
            </a:r>
            <a:r>
              <a:rPr lang="en-US" altLang="x-none" sz="1800" dirty="0">
                <a:solidFill>
                  <a:schemeClr val="tx1"/>
                </a:solidFill>
                <a:latin typeface="Arial" charset="0"/>
                <a:sym typeface="Arial" charset="0"/>
              </a:rPr>
              <a:t> par </a:t>
            </a:r>
            <a:r>
              <a:rPr lang="en-US" altLang="x-none" sz="1800" dirty="0" err="1">
                <a:solidFill>
                  <a:schemeClr val="tx1"/>
                </a:solidFill>
                <a:latin typeface="Arial" charset="0"/>
                <a:sym typeface="Arial" charset="0"/>
              </a:rPr>
              <a:t>une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agressivié</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verbale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physique </a:t>
            </a:r>
            <a:r>
              <a:rPr lang="en-US" altLang="x-none" sz="1800" dirty="0" err="1">
                <a:solidFill>
                  <a:schemeClr val="tx1"/>
                </a:solidFill>
                <a:latin typeface="Arial" charset="0"/>
                <a:sym typeface="Arial" charset="0"/>
              </a:rPr>
              <a:t>envers</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personnes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objets</a:t>
            </a:r>
            <a:r>
              <a:rPr lang="en-US" altLang="x-none" sz="1800" dirty="0">
                <a:solidFill>
                  <a:schemeClr val="tx1"/>
                </a:solidFill>
                <a:latin typeface="Arial" charset="0"/>
                <a:sym typeface="Arial" charset="0"/>
              </a:rPr>
              <a:t>.</a:t>
            </a:r>
          </a:p>
          <a:p>
            <a:pPr algn="just">
              <a:lnSpc>
                <a:spcPct val="90000"/>
              </a:lnSpc>
              <a:spcBef>
                <a:spcPts val="75"/>
              </a:spcBef>
              <a:buClrTx/>
              <a:buSzTx/>
              <a:buFontTx/>
              <a:buAutoNum type="arabicPeriod"/>
            </a:pPr>
            <a:endParaRPr lang="en-US" altLang="x-none" sz="1800" dirty="0">
              <a:solidFill>
                <a:schemeClr val="tx1"/>
              </a:solidFill>
              <a:latin typeface="Arial" charset="0"/>
              <a:sym typeface="Arial" charset="0"/>
            </a:endParaRPr>
          </a:p>
          <a:p>
            <a:pPr algn="just">
              <a:lnSpc>
                <a:spcPct val="90000"/>
              </a:lnSpc>
              <a:spcBef>
                <a:spcPts val="75"/>
              </a:spcBef>
              <a:buClrTx/>
              <a:buSzTx/>
              <a:buFontTx/>
              <a:buAutoNum type="arabicPeriod"/>
            </a:pPr>
            <a:r>
              <a:rPr lang="en-US" altLang="x-none" sz="1800" dirty="0" err="1">
                <a:solidFill>
                  <a:schemeClr val="tx1"/>
                </a:solidFill>
                <a:latin typeface="Arial" charset="0"/>
                <a:sym typeface="Arial" charset="0"/>
              </a:rPr>
              <a:t>Comportement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irreflechi</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autodestructeur</a:t>
            </a:r>
            <a:r>
              <a:rPr lang="en-US" altLang="x-none" sz="1800" dirty="0">
                <a:solidFill>
                  <a:schemeClr val="tx1"/>
                </a:solidFill>
                <a:latin typeface="Arial" charset="0"/>
                <a:sym typeface="Arial" charset="0"/>
              </a:rPr>
              <a:t>.</a:t>
            </a:r>
          </a:p>
          <a:p>
            <a:pPr algn="just">
              <a:lnSpc>
                <a:spcPct val="90000"/>
              </a:lnSpc>
              <a:spcBef>
                <a:spcPts val="75"/>
              </a:spcBef>
              <a:buClrTx/>
              <a:buSzTx/>
              <a:buFontTx/>
              <a:buAutoNum type="arabicPeriod"/>
            </a:pPr>
            <a:endParaRPr lang="en-US" altLang="x-none" sz="1800" dirty="0">
              <a:solidFill>
                <a:schemeClr val="tx1"/>
              </a:solidFill>
              <a:latin typeface="Arial" charset="0"/>
              <a:sym typeface="Arial" charset="0"/>
            </a:endParaRPr>
          </a:p>
          <a:p>
            <a:pPr algn="just">
              <a:lnSpc>
                <a:spcPct val="90000"/>
              </a:lnSpc>
              <a:spcBef>
                <a:spcPts val="75"/>
              </a:spcBef>
              <a:buClrTx/>
              <a:buSzTx/>
              <a:buFontTx/>
              <a:buAutoNum type="arabicPeriod"/>
            </a:pPr>
            <a:r>
              <a:rPr lang="en-US" altLang="x-none" sz="1800" dirty="0">
                <a:solidFill>
                  <a:schemeClr val="tx1"/>
                </a:solidFill>
                <a:latin typeface="Arial" charset="0"/>
                <a:sym typeface="Arial" charset="0"/>
              </a:rPr>
              <a:t>Hypervigilance.</a:t>
            </a:r>
          </a:p>
          <a:p>
            <a:pPr algn="just">
              <a:lnSpc>
                <a:spcPct val="90000"/>
              </a:lnSpc>
              <a:spcBef>
                <a:spcPts val="75"/>
              </a:spcBef>
              <a:buClrTx/>
              <a:buSzTx/>
              <a:buFontTx/>
              <a:buAutoNum type="arabicPeriod"/>
            </a:pPr>
            <a:endParaRPr lang="en-US" altLang="x-none" sz="1800" dirty="0">
              <a:solidFill>
                <a:schemeClr val="tx1"/>
              </a:solidFill>
              <a:latin typeface="Arial" charset="0"/>
              <a:sym typeface="Arial" charset="0"/>
            </a:endParaRPr>
          </a:p>
          <a:p>
            <a:pPr algn="just">
              <a:lnSpc>
                <a:spcPct val="90000"/>
              </a:lnSpc>
              <a:spcBef>
                <a:spcPts val="75"/>
              </a:spcBef>
              <a:buClrTx/>
              <a:buSzTx/>
              <a:buFontTx/>
              <a:buAutoNum type="arabicPeriod"/>
            </a:pPr>
            <a:r>
              <a:rPr lang="en-US" altLang="x-none" sz="1800" dirty="0" err="1">
                <a:solidFill>
                  <a:schemeClr val="tx1"/>
                </a:solidFill>
                <a:latin typeface="Arial" charset="0"/>
                <a:sym typeface="Arial" charset="0"/>
              </a:rPr>
              <a:t>Réaction</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sursaut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exagérée</a:t>
            </a:r>
            <a:r>
              <a:rPr lang="en-US" altLang="x-none" sz="1800" dirty="0">
                <a:solidFill>
                  <a:schemeClr val="tx1"/>
                </a:solidFill>
                <a:latin typeface="Arial" charset="0"/>
                <a:sym typeface="Arial" charset="0"/>
              </a:rPr>
              <a:t>.</a:t>
            </a:r>
          </a:p>
          <a:p>
            <a:pPr algn="just">
              <a:lnSpc>
                <a:spcPct val="90000"/>
              </a:lnSpc>
              <a:spcBef>
                <a:spcPts val="75"/>
              </a:spcBef>
              <a:buClrTx/>
              <a:buSzTx/>
              <a:buFontTx/>
              <a:buAutoNum type="arabicPeriod"/>
            </a:pPr>
            <a:endParaRPr lang="en-US" altLang="x-none" sz="1800" dirty="0">
              <a:solidFill>
                <a:schemeClr val="tx1"/>
              </a:solidFill>
              <a:latin typeface="Arial" charset="0"/>
              <a:sym typeface="Arial" charset="0"/>
            </a:endParaRPr>
          </a:p>
          <a:p>
            <a:pPr algn="just">
              <a:lnSpc>
                <a:spcPct val="90000"/>
              </a:lnSpc>
              <a:spcBef>
                <a:spcPts val="75"/>
              </a:spcBef>
              <a:buClrTx/>
              <a:buSzTx/>
              <a:buFontTx/>
              <a:buAutoNum type="arabicPeriod"/>
            </a:pP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Problèmes</a:t>
            </a:r>
            <a:r>
              <a:rPr lang="en-US" altLang="x-none" sz="1800" dirty="0">
                <a:solidFill>
                  <a:schemeClr val="tx1"/>
                </a:solidFill>
                <a:latin typeface="Arial" charset="0"/>
                <a:sym typeface="Arial" charset="0"/>
              </a:rPr>
              <a:t> de concentration.</a:t>
            </a:r>
          </a:p>
          <a:p>
            <a:pPr algn="just">
              <a:lnSpc>
                <a:spcPct val="90000"/>
              </a:lnSpc>
              <a:spcBef>
                <a:spcPts val="75"/>
              </a:spcBef>
              <a:buClrTx/>
              <a:buSzTx/>
              <a:buFontTx/>
              <a:buAutoNum type="arabicPeriod"/>
            </a:pPr>
            <a:endParaRPr lang="en-US" altLang="x-none" sz="1800" dirty="0">
              <a:solidFill>
                <a:schemeClr val="tx1"/>
              </a:solidFill>
              <a:latin typeface="Arial" charset="0"/>
              <a:sym typeface="Arial" charset="0"/>
            </a:endParaRPr>
          </a:p>
          <a:p>
            <a:pPr algn="just">
              <a:lnSpc>
                <a:spcPct val="90000"/>
              </a:lnSpc>
              <a:spcBef>
                <a:spcPts val="75"/>
              </a:spcBef>
              <a:buClrTx/>
              <a:buSzTx/>
              <a:buFontTx/>
              <a:buAutoNum type="arabicPeriod"/>
            </a:pPr>
            <a:r>
              <a:rPr lang="en-US" altLang="x-none" sz="1800" dirty="0">
                <a:solidFill>
                  <a:schemeClr val="tx1"/>
                </a:solidFill>
                <a:latin typeface="Arial" charset="0"/>
                <a:sym typeface="Arial" charset="0"/>
              </a:rPr>
              <a:t> Perturbation du </a:t>
            </a:r>
            <a:r>
              <a:rPr lang="en-US" altLang="x-none" sz="1800" dirty="0" err="1">
                <a:solidFill>
                  <a:schemeClr val="tx1"/>
                </a:solidFill>
                <a:latin typeface="Arial" charset="0"/>
                <a:sym typeface="Arial" charset="0"/>
              </a:rPr>
              <a:t>sommeil</a:t>
            </a:r>
            <a:r>
              <a:rPr lang="en-US" altLang="x-none" sz="1800" dirty="0">
                <a:solidFill>
                  <a:schemeClr val="tx1"/>
                </a:solidFill>
                <a:latin typeface="Arial" charset="0"/>
                <a:sym typeface="Arial" charset="0"/>
              </a:rPr>
              <a:t> (par </a:t>
            </a:r>
            <a:r>
              <a:rPr lang="en-US" altLang="x-none" sz="1800" dirty="0" err="1">
                <a:solidFill>
                  <a:schemeClr val="tx1"/>
                </a:solidFill>
                <a:latin typeface="Arial" charset="0"/>
                <a:sym typeface="Arial" charset="0"/>
              </a:rPr>
              <a:t>exemple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difficultés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s'endormir</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rester</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endormi</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sommeil</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agité</a:t>
            </a:r>
            <a:r>
              <a:rPr lang="en-US" altLang="x-none" sz="1800" dirty="0">
                <a:solidFill>
                  <a:schemeClr val="tx1"/>
                </a:solidFill>
                <a:latin typeface="Arial" charset="0"/>
                <a:sym typeface="Arial" charset="0"/>
              </a:rPr>
              <a:t>).</a:t>
            </a: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a:t>
            </a: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
        <p:nvSpPr>
          <p:cNvPr id="268291" name="AutoShape 4"/>
          <p:cNvSpPr>
            <a:spLocks/>
          </p:cNvSpPr>
          <p:nvPr/>
        </p:nvSpPr>
        <p:spPr bwMode="auto">
          <a:xfrm>
            <a:off x="1508125" y="1773239"/>
            <a:ext cx="1231900" cy="1125537"/>
          </a:xfrm>
          <a:prstGeom prst="roundRect">
            <a:avLst>
              <a:gd name="adj" fmla="val 11903"/>
            </a:avLst>
          </a:prstGeom>
          <a:solidFill>
            <a:srgbClr val="FF000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8292" name="Rectangle 5"/>
          <p:cNvSpPr>
            <a:spLocks/>
          </p:cNvSpPr>
          <p:nvPr/>
        </p:nvSpPr>
        <p:spPr bwMode="auto">
          <a:xfrm>
            <a:off x="1774825" y="1989139"/>
            <a:ext cx="151923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a:solidFill>
                  <a:srgbClr val="FFFFFF"/>
                </a:solidFill>
                <a:latin typeface="Tahoma" charset="0"/>
              </a:rPr>
              <a:t>Critère </a:t>
            </a:r>
          </a:p>
          <a:p>
            <a:pPr eaLnBrk="1" hangingPunct="1">
              <a:spcBef>
                <a:spcPct val="0"/>
              </a:spcBef>
              <a:buClrTx/>
              <a:buSzTx/>
              <a:buFontTx/>
              <a:buNone/>
            </a:pPr>
            <a:r>
              <a:rPr lang="en-US" altLang="x-none" sz="1700" b="1">
                <a:solidFill>
                  <a:srgbClr val="FFFFFF"/>
                </a:solidFill>
                <a:latin typeface="Tahoma" charset="0"/>
              </a:rPr>
              <a:t>E DSM 5</a:t>
            </a:r>
          </a:p>
        </p:txBody>
      </p:sp>
    </p:spTree>
  </p:cSld>
  <p:clrMapOvr>
    <a:masterClrMapping/>
  </p:clrMapOvr>
  <p:transition spd="slow">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p:cNvSpPr>
          <p:nvPr/>
        </p:nvSpPr>
        <p:spPr bwMode="auto">
          <a:xfrm>
            <a:off x="2855914" y="404813"/>
            <a:ext cx="7812087" cy="6337300"/>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9314" name="Rectangle 3"/>
          <p:cNvSpPr>
            <a:spLocks/>
          </p:cNvSpPr>
          <p:nvPr/>
        </p:nvSpPr>
        <p:spPr bwMode="auto">
          <a:xfrm>
            <a:off x="2927350" y="1844676"/>
            <a:ext cx="737235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r>
              <a:rPr lang="en-US" altLang="x-none" sz="1800" b="1" dirty="0">
                <a:solidFill>
                  <a:schemeClr val="tx1"/>
                </a:solidFill>
                <a:latin typeface="Arial" charset="0"/>
                <a:sym typeface="Arial" charset="0"/>
              </a:rPr>
              <a:t>F. La durée de la perturbation (</a:t>
            </a:r>
            <a:r>
              <a:rPr lang="en-US" altLang="x-none" sz="1800" b="1" dirty="0" err="1">
                <a:solidFill>
                  <a:schemeClr val="tx1"/>
                </a:solidFill>
                <a:latin typeface="Arial" charset="0"/>
                <a:sym typeface="Arial" charset="0"/>
              </a:rPr>
              <a:t>critères</a:t>
            </a:r>
            <a:r>
              <a:rPr lang="en-US" altLang="x-none" sz="1800" b="1" dirty="0">
                <a:solidFill>
                  <a:schemeClr val="tx1"/>
                </a:solidFill>
                <a:latin typeface="Arial" charset="0"/>
                <a:sym typeface="Arial" charset="0"/>
              </a:rPr>
              <a:t> B, C, D, et E) dure plus d’un </a:t>
            </a:r>
            <a:r>
              <a:rPr lang="en-US" altLang="x-none" sz="1800" b="1" dirty="0" err="1">
                <a:solidFill>
                  <a:schemeClr val="tx1"/>
                </a:solidFill>
                <a:latin typeface="Arial" charset="0"/>
                <a:sym typeface="Arial" charset="0"/>
              </a:rPr>
              <a:t>mois</a:t>
            </a:r>
            <a:r>
              <a:rPr lang="en-US" altLang="x-none" sz="1800" b="1" dirty="0">
                <a:solidFill>
                  <a:schemeClr val="tx1"/>
                </a:solidFill>
                <a:latin typeface="Arial" charset="0"/>
                <a:sym typeface="Arial" charset="0"/>
              </a:rPr>
              <a:t>.</a:t>
            </a: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r>
              <a:rPr lang="en-US" altLang="x-none" sz="1800" b="1" dirty="0">
                <a:solidFill>
                  <a:schemeClr val="tx1"/>
                </a:solidFill>
                <a:latin typeface="Arial" charset="0"/>
                <a:sym typeface="Arial" charset="0"/>
              </a:rPr>
              <a:t>G. La perturbation </a:t>
            </a:r>
            <a:r>
              <a:rPr lang="en-US" altLang="x-none" sz="1800" b="1" dirty="0" err="1">
                <a:solidFill>
                  <a:schemeClr val="tx1"/>
                </a:solidFill>
                <a:latin typeface="Arial" charset="0"/>
                <a:sym typeface="Arial" charset="0"/>
              </a:rPr>
              <a:t>entraîne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une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souffrance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cliniquement</a:t>
            </a:r>
            <a:r>
              <a:rPr lang="en-US" altLang="x-none" sz="1800" b="1" dirty="0">
                <a:solidFill>
                  <a:schemeClr val="tx1"/>
                </a:solidFill>
                <a:latin typeface="Arial" charset="0"/>
                <a:sym typeface="Arial" charset="0"/>
              </a:rPr>
              <a:t> significative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une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altération</a:t>
            </a:r>
            <a:r>
              <a:rPr lang="en-US" altLang="x-none" sz="1800" b="1" dirty="0">
                <a:solidFill>
                  <a:schemeClr val="tx1"/>
                </a:solidFill>
                <a:latin typeface="Arial" charset="0"/>
                <a:sym typeface="Arial" charset="0"/>
              </a:rPr>
              <a:t> du </a:t>
            </a:r>
            <a:r>
              <a:rPr lang="en-US" altLang="x-none" sz="1800" b="1" dirty="0" err="1">
                <a:solidFill>
                  <a:schemeClr val="tx1"/>
                </a:solidFill>
                <a:latin typeface="Arial" charset="0"/>
                <a:sym typeface="Arial" charset="0"/>
              </a:rPr>
              <a:t>fonctionnement</a:t>
            </a:r>
            <a:r>
              <a:rPr lang="en-US" altLang="x-none" sz="1800" b="1" dirty="0">
                <a:solidFill>
                  <a:schemeClr val="tx1"/>
                </a:solidFill>
                <a:latin typeface="Arial" charset="0"/>
                <a:sym typeface="Arial" charset="0"/>
              </a:rPr>
              <a:t> dans les </a:t>
            </a:r>
            <a:r>
              <a:rPr lang="en-US" altLang="x-none" sz="1800" b="1" dirty="0" err="1">
                <a:solidFill>
                  <a:schemeClr val="tx1"/>
                </a:solidFill>
                <a:latin typeface="Arial" charset="0"/>
                <a:sym typeface="Arial" charset="0"/>
              </a:rPr>
              <a:t>domaines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sociaux</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professionnels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autres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domaines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importants</a:t>
            </a:r>
            <a:r>
              <a:rPr lang="en-US" altLang="x-none" sz="1800" b="1" dirty="0">
                <a:solidFill>
                  <a:schemeClr val="tx1"/>
                </a:solidFill>
                <a:latin typeface="Arial" charset="0"/>
                <a:sym typeface="Arial" charset="0"/>
              </a:rPr>
              <a:t>.</a:t>
            </a: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r>
              <a:rPr lang="en-US" altLang="x-none" sz="1800" b="1" dirty="0">
                <a:solidFill>
                  <a:schemeClr val="tx1"/>
                </a:solidFill>
                <a:latin typeface="Arial" charset="0"/>
                <a:sym typeface="Arial" charset="0"/>
              </a:rPr>
              <a:t>H. La perturbation </a:t>
            </a:r>
            <a:r>
              <a:rPr lang="en-US" altLang="x-none" sz="1800" b="1" dirty="0" err="1">
                <a:solidFill>
                  <a:schemeClr val="tx1"/>
                </a:solidFill>
                <a:latin typeface="Arial" charset="0"/>
                <a:sym typeface="Arial" charset="0"/>
              </a:rPr>
              <a:t>n'est</a:t>
            </a:r>
            <a:r>
              <a:rPr lang="en-US" altLang="x-none" sz="1800" b="1" dirty="0">
                <a:solidFill>
                  <a:schemeClr val="tx1"/>
                </a:solidFill>
                <a:latin typeface="Arial" charset="0"/>
                <a:sym typeface="Arial" charset="0"/>
              </a:rPr>
              <a:t> pas imputable aux </a:t>
            </a:r>
            <a:r>
              <a:rPr lang="en-US" altLang="x-none" sz="1800" b="1" dirty="0" err="1">
                <a:solidFill>
                  <a:schemeClr val="tx1"/>
                </a:solidFill>
                <a:latin typeface="Arial" charset="0"/>
                <a:sym typeface="Arial" charset="0"/>
              </a:rPr>
              <a:t>effets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physiologiques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d'une</a:t>
            </a:r>
            <a:r>
              <a:rPr lang="en-US" altLang="x-none" sz="1800" b="1" dirty="0">
                <a:solidFill>
                  <a:schemeClr val="tx1"/>
                </a:solidFill>
                <a:latin typeface="Arial" charset="0"/>
                <a:sym typeface="Arial" charset="0"/>
              </a:rPr>
              <a:t> substance (par </a:t>
            </a:r>
            <a:r>
              <a:rPr lang="en-US" altLang="x-none" sz="1800" b="1" dirty="0" err="1">
                <a:solidFill>
                  <a:schemeClr val="tx1"/>
                </a:solidFill>
                <a:latin typeface="Arial" charset="0"/>
                <a:sym typeface="Arial" charset="0"/>
              </a:rPr>
              <a:t>exemple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médicaments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alcool</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d'une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autre</a:t>
            </a:r>
            <a:r>
              <a:rPr lang="en-US" altLang="x-none" sz="1800" b="1" dirty="0">
                <a:solidFill>
                  <a:schemeClr val="tx1"/>
                </a:solidFill>
                <a:latin typeface="Arial" charset="0"/>
                <a:sym typeface="Arial" charset="0"/>
              </a:rPr>
              <a:t> condition </a:t>
            </a:r>
            <a:r>
              <a:rPr lang="en-US" altLang="x-none" sz="1800" b="1" dirty="0" err="1">
                <a:solidFill>
                  <a:schemeClr val="tx1"/>
                </a:solidFill>
                <a:latin typeface="Arial" charset="0"/>
                <a:sym typeface="Arial" charset="0"/>
              </a:rPr>
              <a:t>médicale</a:t>
            </a:r>
            <a:r>
              <a:rPr lang="en-US" altLang="x-none" sz="1800" b="1" dirty="0">
                <a:solidFill>
                  <a:schemeClr val="tx1"/>
                </a:solidFill>
                <a:latin typeface="Arial" charset="0"/>
                <a:sym typeface="Arial" charset="0"/>
              </a:rPr>
              <a:t>.</a:t>
            </a: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a:t>
            </a: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
        <p:nvSpPr>
          <p:cNvPr id="269315" name="AutoShape 4"/>
          <p:cNvSpPr>
            <a:spLocks/>
          </p:cNvSpPr>
          <p:nvPr/>
        </p:nvSpPr>
        <p:spPr bwMode="auto">
          <a:xfrm>
            <a:off x="1508125" y="1773239"/>
            <a:ext cx="1231900" cy="1125537"/>
          </a:xfrm>
          <a:prstGeom prst="roundRect">
            <a:avLst>
              <a:gd name="adj" fmla="val 11903"/>
            </a:avLst>
          </a:prstGeom>
          <a:solidFill>
            <a:srgbClr val="FF000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9316" name="Rectangle 5"/>
          <p:cNvSpPr>
            <a:spLocks/>
          </p:cNvSpPr>
          <p:nvPr/>
        </p:nvSpPr>
        <p:spPr bwMode="auto">
          <a:xfrm>
            <a:off x="1774825" y="1989139"/>
            <a:ext cx="151923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a:solidFill>
                  <a:srgbClr val="FFFFFF"/>
                </a:solidFill>
                <a:latin typeface="Tahoma" charset="0"/>
              </a:rPr>
              <a:t>Critère </a:t>
            </a:r>
          </a:p>
          <a:p>
            <a:pPr eaLnBrk="1" hangingPunct="1">
              <a:spcBef>
                <a:spcPct val="0"/>
              </a:spcBef>
              <a:buClrTx/>
              <a:buSzTx/>
              <a:buFontTx/>
              <a:buNone/>
            </a:pPr>
            <a:r>
              <a:rPr lang="en-US" altLang="x-none" sz="1700" b="1">
                <a:solidFill>
                  <a:srgbClr val="FFFFFF"/>
                </a:solidFill>
                <a:latin typeface="Tahoma" charset="0"/>
              </a:rPr>
              <a:t>F, G, H</a:t>
            </a:r>
          </a:p>
          <a:p>
            <a:pPr eaLnBrk="1" hangingPunct="1">
              <a:spcBef>
                <a:spcPct val="0"/>
              </a:spcBef>
              <a:buClrTx/>
              <a:buSzTx/>
              <a:buFontTx/>
              <a:buNone/>
            </a:pPr>
            <a:r>
              <a:rPr lang="en-US" altLang="x-none" sz="1700" b="1">
                <a:solidFill>
                  <a:srgbClr val="FFFFFF"/>
                </a:solidFill>
                <a:latin typeface="Tahoma" charset="0"/>
              </a:rPr>
              <a:t> DSM 5</a:t>
            </a:r>
          </a:p>
        </p:txBody>
      </p:sp>
    </p:spTree>
  </p:cSld>
  <p:clrMapOvr>
    <a:masterClrMapping/>
  </p:clrMapOvr>
  <p:transition spd="slow">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p:cNvSpPr>
          <p:nvPr/>
        </p:nvSpPr>
        <p:spPr bwMode="auto">
          <a:xfrm>
            <a:off x="1631505" y="404813"/>
            <a:ext cx="9036496" cy="6337300"/>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9314" name="Rectangle 3"/>
          <p:cNvSpPr>
            <a:spLocks/>
          </p:cNvSpPr>
          <p:nvPr/>
        </p:nvSpPr>
        <p:spPr bwMode="auto">
          <a:xfrm>
            <a:off x="1685258" y="1124745"/>
            <a:ext cx="892899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r>
              <a:rPr lang="en-US" altLang="x-none" sz="1800" b="1" dirty="0" err="1">
                <a:solidFill>
                  <a:schemeClr val="tx1"/>
                </a:solidFill>
                <a:latin typeface="Arial" charset="0"/>
                <a:sym typeface="Arial" charset="0"/>
              </a:rPr>
              <a:t>Spécifier</a:t>
            </a:r>
            <a:r>
              <a:rPr lang="en-US" altLang="x-none" sz="1800" b="1" dirty="0">
                <a:solidFill>
                  <a:schemeClr val="tx1"/>
                </a:solidFill>
                <a:latin typeface="Arial" charset="0"/>
                <a:sym typeface="Arial" charset="0"/>
              </a:rPr>
              <a:t> le type :</a:t>
            </a: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r>
              <a:rPr lang="en-US" altLang="x-none" sz="1800" b="1" dirty="0">
                <a:solidFill>
                  <a:schemeClr val="tx1"/>
                </a:solidFill>
                <a:latin typeface="Arial" charset="0"/>
                <a:sym typeface="Arial" charset="0"/>
              </a:rPr>
              <a:t>Avec </a:t>
            </a:r>
            <a:r>
              <a:rPr lang="en-US" altLang="x-none" sz="1800" b="1" dirty="0" err="1">
                <a:solidFill>
                  <a:schemeClr val="tx1"/>
                </a:solidFill>
                <a:latin typeface="Arial" charset="0"/>
                <a:sym typeface="Arial" charset="0"/>
              </a:rPr>
              <a:t>symptômes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dissociatifs</a:t>
            </a:r>
            <a:r>
              <a:rPr lang="en-US" altLang="x-none" sz="1800" b="1" dirty="0">
                <a:solidFill>
                  <a:schemeClr val="tx1"/>
                </a:solidFill>
                <a:latin typeface="Arial" charset="0"/>
                <a:sym typeface="Arial" charset="0"/>
              </a:rPr>
              <a:t> :</a:t>
            </a:r>
          </a:p>
          <a:p>
            <a:pPr algn="just">
              <a:lnSpc>
                <a:spcPct val="90000"/>
              </a:lnSpc>
              <a:spcBef>
                <a:spcPts val="75"/>
              </a:spcBef>
              <a:buClrTx/>
              <a:buSzTx/>
              <a:buNone/>
            </a:pPr>
            <a:r>
              <a:rPr lang="en-US" altLang="x-none" sz="1800" dirty="0">
                <a:solidFill>
                  <a:schemeClr val="tx1"/>
                </a:solidFill>
                <a:latin typeface="Arial" charset="0"/>
                <a:sym typeface="Arial" charset="0"/>
              </a:rPr>
              <a:t>Les </a:t>
            </a:r>
            <a:r>
              <a:rPr lang="en-US" altLang="x-none" sz="1800" dirty="0" err="1">
                <a:solidFill>
                  <a:schemeClr val="tx1"/>
                </a:solidFill>
                <a:latin typeface="Arial" charset="0"/>
                <a:sym typeface="Arial" charset="0"/>
              </a:rPr>
              <a:t>symptômes</a:t>
            </a:r>
            <a:r>
              <a:rPr lang="en-US" altLang="x-none" sz="1800" dirty="0">
                <a:solidFill>
                  <a:schemeClr val="tx1"/>
                </a:solidFill>
                <a:latin typeface="Arial" charset="0"/>
                <a:sym typeface="Arial" charset="0"/>
              </a:rPr>
              <a:t> de la </a:t>
            </a:r>
            <a:r>
              <a:rPr lang="en-US" altLang="x-none" sz="1800" dirty="0" err="1">
                <a:solidFill>
                  <a:schemeClr val="tx1"/>
                </a:solidFill>
                <a:latin typeface="Arial" charset="0"/>
                <a:sym typeface="Arial" charset="0"/>
              </a:rPr>
              <a:t>personne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répondent</a:t>
            </a:r>
            <a:r>
              <a:rPr lang="en-US" altLang="x-none" sz="1800" dirty="0">
                <a:solidFill>
                  <a:schemeClr val="tx1"/>
                </a:solidFill>
                <a:latin typeface="Arial" charset="0"/>
                <a:sym typeface="Arial" charset="0"/>
              </a:rPr>
              <a:t> aux </a:t>
            </a:r>
            <a:r>
              <a:rPr lang="en-US" altLang="x-none" sz="1800" dirty="0" err="1">
                <a:solidFill>
                  <a:schemeClr val="tx1"/>
                </a:solidFill>
                <a:latin typeface="Arial" charset="0"/>
                <a:sym typeface="Arial" charset="0"/>
              </a:rPr>
              <a:t>critères</a:t>
            </a:r>
            <a:r>
              <a:rPr lang="en-US" altLang="x-none" sz="1800" dirty="0">
                <a:solidFill>
                  <a:schemeClr val="tx1"/>
                </a:solidFill>
                <a:latin typeface="Arial" charset="0"/>
                <a:sym typeface="Arial" charset="0"/>
              </a:rPr>
              <a:t> de trouble de stress post-</a:t>
            </a:r>
            <a:r>
              <a:rPr lang="en-US" altLang="x-none" sz="1800" dirty="0" err="1">
                <a:solidFill>
                  <a:schemeClr val="tx1"/>
                </a:solidFill>
                <a:latin typeface="Arial" charset="0"/>
                <a:sym typeface="Arial" charset="0"/>
              </a:rPr>
              <a:t>traumatique</a:t>
            </a:r>
            <a:r>
              <a:rPr lang="en-US" altLang="x-none" sz="1800" dirty="0">
                <a:solidFill>
                  <a:schemeClr val="tx1"/>
                </a:solidFill>
                <a:latin typeface="Arial" charset="0"/>
                <a:sym typeface="Arial" charset="0"/>
              </a:rPr>
              <a:t> et, de plus, </a:t>
            </a:r>
            <a:r>
              <a:rPr lang="en-US" altLang="x-none" sz="1800" dirty="0" err="1">
                <a:solidFill>
                  <a:schemeClr val="tx1"/>
                </a:solidFill>
                <a:latin typeface="Arial" charset="0"/>
                <a:sym typeface="Arial" charset="0"/>
              </a:rPr>
              <a:t>en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réaction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l’agent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stressant</a:t>
            </a:r>
            <a:r>
              <a:rPr lang="en-US" altLang="x-none" sz="1800" dirty="0">
                <a:solidFill>
                  <a:schemeClr val="tx1"/>
                </a:solidFill>
                <a:latin typeface="Arial" charset="0"/>
                <a:sym typeface="Arial" charset="0"/>
              </a:rPr>
              <a:t>, la </a:t>
            </a:r>
            <a:r>
              <a:rPr lang="en-US" altLang="x-none" sz="1800" dirty="0" err="1">
                <a:solidFill>
                  <a:schemeClr val="tx1"/>
                </a:solidFill>
                <a:latin typeface="Arial" charset="0"/>
                <a:sym typeface="Arial" charset="0"/>
              </a:rPr>
              <a:t>personne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présente</a:t>
            </a:r>
            <a:r>
              <a:rPr lang="en-US" altLang="x-none" sz="1800" dirty="0">
                <a:solidFill>
                  <a:schemeClr val="tx1"/>
                </a:solidFill>
                <a:latin typeface="Arial" charset="0"/>
                <a:sym typeface="Arial" charset="0"/>
              </a:rPr>
              <a:t> les </a:t>
            </a:r>
            <a:r>
              <a:rPr lang="en-US" altLang="x-none" sz="1800" dirty="0" err="1">
                <a:solidFill>
                  <a:schemeClr val="tx1"/>
                </a:solidFill>
                <a:latin typeface="Arial" charset="0"/>
                <a:sym typeface="Arial" charset="0"/>
              </a:rPr>
              <a:t>symptômes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persistants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récurrents</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l’un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l’autre</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états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suivants</a:t>
            </a:r>
            <a:r>
              <a:rPr lang="en-US" altLang="x-none" sz="1800" dirty="0">
                <a:solidFill>
                  <a:schemeClr val="tx1"/>
                </a:solidFill>
                <a:latin typeface="Arial" charset="0"/>
                <a:sym typeface="Arial" charset="0"/>
              </a:rPr>
              <a:t> :</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b="1" dirty="0">
                <a:solidFill>
                  <a:schemeClr val="tx1"/>
                </a:solidFill>
                <a:latin typeface="Arial" charset="0"/>
                <a:sym typeface="Arial" charset="0"/>
              </a:rPr>
              <a:t>1. </a:t>
            </a:r>
            <a:r>
              <a:rPr lang="en-US" altLang="x-none" sz="1800" b="1" dirty="0" err="1">
                <a:solidFill>
                  <a:schemeClr val="tx1"/>
                </a:solidFill>
                <a:latin typeface="Arial" charset="0"/>
                <a:sym typeface="Arial" charset="0"/>
              </a:rPr>
              <a:t>Dépersonnalisation</a:t>
            </a:r>
            <a:r>
              <a:rPr lang="en-US" altLang="x-none" sz="1800" b="1" dirty="0">
                <a:solidFill>
                  <a:schemeClr val="tx1"/>
                </a:solidFill>
                <a:latin typeface="Arial" charset="0"/>
                <a:sym typeface="Arial" charset="0"/>
              </a:rPr>
              <a:t> : </a:t>
            </a:r>
            <a:r>
              <a:rPr lang="en-US" altLang="x-none" sz="1800" dirty="0" err="1">
                <a:solidFill>
                  <a:schemeClr val="tx1"/>
                </a:solidFill>
                <a:latin typeface="Arial" charset="0"/>
                <a:sym typeface="Arial" charset="0"/>
              </a:rPr>
              <a:t>expérience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persistante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récurrente</a:t>
            </a:r>
            <a:r>
              <a:rPr lang="en-US" altLang="x-none" sz="1800" dirty="0">
                <a:solidFill>
                  <a:schemeClr val="tx1"/>
                </a:solidFill>
                <a:latin typeface="Arial" charset="0"/>
                <a:sym typeface="Arial" charset="0"/>
              </a:rPr>
              <a:t> de se </a:t>
            </a:r>
            <a:r>
              <a:rPr lang="en-US" altLang="x-none" sz="1800" dirty="0" err="1">
                <a:solidFill>
                  <a:schemeClr val="tx1"/>
                </a:solidFill>
                <a:latin typeface="Arial" charset="0"/>
                <a:sym typeface="Arial" charset="0"/>
              </a:rPr>
              <a:t>sentir</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détachée</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soi</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même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comme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si</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elle</a:t>
            </a:r>
            <a:r>
              <a:rPr lang="en-US" altLang="x-none" sz="1800" dirty="0">
                <a:solidFill>
                  <a:schemeClr val="tx1"/>
                </a:solidFill>
                <a:latin typeface="Arial" charset="0"/>
                <a:sym typeface="Arial" charset="0"/>
              </a:rPr>
              <a:t> ne </a:t>
            </a:r>
            <a:r>
              <a:rPr lang="en-US" altLang="x-none" sz="1800" dirty="0" err="1">
                <a:solidFill>
                  <a:schemeClr val="tx1"/>
                </a:solidFill>
                <a:latin typeface="Arial" charset="0"/>
                <a:sym typeface="Arial" charset="0"/>
              </a:rPr>
              <a:t>faisait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qu’observer</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l’extérieur</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processus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mentaux</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son corps (p. ex., sentiment de vivre dans un </a:t>
            </a:r>
            <a:r>
              <a:rPr lang="en-US" altLang="x-none" sz="1800" dirty="0" err="1">
                <a:solidFill>
                  <a:schemeClr val="tx1"/>
                </a:solidFill>
                <a:latin typeface="Arial" charset="0"/>
                <a:sym typeface="Arial" charset="0"/>
              </a:rPr>
              <a:t>rêve</a:t>
            </a:r>
            <a:r>
              <a:rPr lang="en-US" altLang="x-none" sz="1800" dirty="0">
                <a:solidFill>
                  <a:schemeClr val="tx1"/>
                </a:solidFill>
                <a:latin typeface="Arial" charset="0"/>
                <a:sym typeface="Arial" charset="0"/>
              </a:rPr>
              <a:t>, que son corps </a:t>
            </a:r>
            <a:r>
              <a:rPr lang="en-US" altLang="x-none" sz="1800" dirty="0" err="1">
                <a:solidFill>
                  <a:schemeClr val="tx1"/>
                </a:solidFill>
                <a:latin typeface="Arial" charset="0"/>
                <a:sym typeface="Arial" charset="0"/>
              </a:rPr>
              <a:t>n’est</a:t>
            </a:r>
            <a:r>
              <a:rPr lang="en-US" altLang="x-none" sz="1800" dirty="0">
                <a:solidFill>
                  <a:schemeClr val="tx1"/>
                </a:solidFill>
                <a:latin typeface="Arial" charset="0"/>
                <a:sym typeface="Arial" charset="0"/>
              </a:rPr>
              <a:t> pas </a:t>
            </a:r>
            <a:r>
              <a:rPr lang="en-US" altLang="x-none" sz="1800" dirty="0" err="1">
                <a:solidFill>
                  <a:schemeClr val="tx1"/>
                </a:solidFill>
                <a:latin typeface="Arial" charset="0"/>
                <a:sym typeface="Arial" charset="0"/>
              </a:rPr>
              <a:t>réel</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que tout se passe au </a:t>
            </a:r>
            <a:r>
              <a:rPr lang="en-US" altLang="x-none" sz="1800" dirty="0" err="1">
                <a:solidFill>
                  <a:schemeClr val="tx1"/>
                </a:solidFill>
                <a:latin typeface="Arial" charset="0"/>
                <a:sym typeface="Arial" charset="0"/>
              </a:rPr>
              <a:t>ralenti</a:t>
            </a:r>
            <a:r>
              <a:rPr lang="en-US" altLang="x-none" sz="1800" dirty="0">
                <a:solidFill>
                  <a:schemeClr val="tx1"/>
                </a:solidFill>
                <a:latin typeface="Arial" charset="0"/>
                <a:sym typeface="Arial" charset="0"/>
              </a:rPr>
              <a:t>) ;</a:t>
            </a: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r>
              <a:rPr lang="en-US" altLang="x-none" sz="1800" b="1" dirty="0">
                <a:solidFill>
                  <a:schemeClr val="tx1"/>
                </a:solidFill>
                <a:latin typeface="Arial" charset="0"/>
                <a:sym typeface="Arial" charset="0"/>
              </a:rPr>
              <a:t>2. </a:t>
            </a:r>
            <a:r>
              <a:rPr lang="en-US" altLang="x-none" sz="1800" b="1" dirty="0" err="1">
                <a:solidFill>
                  <a:schemeClr val="tx1"/>
                </a:solidFill>
                <a:latin typeface="Arial" charset="0"/>
                <a:sym typeface="Arial" charset="0"/>
              </a:rPr>
              <a:t>Déréalisation</a:t>
            </a:r>
            <a:r>
              <a:rPr lang="en-US" altLang="x-none" sz="1800" b="1" dirty="0">
                <a:solidFill>
                  <a:schemeClr val="tx1"/>
                </a:solidFill>
                <a:latin typeface="Arial" charset="0"/>
                <a:sym typeface="Arial" charset="0"/>
              </a:rPr>
              <a:t> : </a:t>
            </a:r>
            <a:r>
              <a:rPr lang="en-US" altLang="x-none" sz="1800" dirty="0">
                <a:solidFill>
                  <a:schemeClr val="tx1"/>
                </a:solidFill>
                <a:latin typeface="Arial" charset="0"/>
                <a:sym typeface="Arial" charset="0"/>
              </a:rPr>
              <a:t>Sentiment </a:t>
            </a:r>
            <a:r>
              <a:rPr lang="en-US" altLang="x-none" sz="1800" dirty="0" err="1">
                <a:solidFill>
                  <a:schemeClr val="tx1"/>
                </a:solidFill>
                <a:latin typeface="Arial" charset="0"/>
                <a:sym typeface="Arial" charset="0"/>
              </a:rPr>
              <a:t>persistant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récurrent</a:t>
            </a:r>
            <a:r>
              <a:rPr lang="en-US" altLang="x-none" sz="1800" dirty="0">
                <a:solidFill>
                  <a:schemeClr val="tx1"/>
                </a:solidFill>
                <a:latin typeface="Arial" charset="0"/>
                <a:sym typeface="Arial" charset="0"/>
              </a:rPr>
              <a:t> que </a:t>
            </a:r>
            <a:r>
              <a:rPr lang="en-US" altLang="x-none" sz="1800" dirty="0" err="1">
                <a:solidFill>
                  <a:schemeClr val="tx1"/>
                </a:solidFill>
                <a:latin typeface="Arial" charset="0"/>
                <a:sym typeface="Arial" charset="0"/>
              </a:rPr>
              <a:t>l’environnement</a:t>
            </a: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err="1">
                <a:solidFill>
                  <a:schemeClr val="tx1"/>
                </a:solidFill>
                <a:latin typeface="Arial" charset="0"/>
                <a:sym typeface="Arial" charset="0"/>
              </a:rPr>
              <a:t>n’est</a:t>
            </a:r>
            <a:r>
              <a:rPr lang="en-US" altLang="x-none" sz="1800" dirty="0">
                <a:solidFill>
                  <a:schemeClr val="tx1"/>
                </a:solidFill>
                <a:latin typeface="Arial" charset="0"/>
                <a:sym typeface="Arial" charset="0"/>
              </a:rPr>
              <a:t> pas </a:t>
            </a:r>
            <a:r>
              <a:rPr lang="en-US" altLang="x-none" sz="1800" dirty="0" err="1">
                <a:solidFill>
                  <a:schemeClr val="tx1"/>
                </a:solidFill>
                <a:latin typeface="Arial" charset="0"/>
                <a:sym typeface="Arial" charset="0"/>
              </a:rPr>
              <a:t>réel</a:t>
            </a:r>
            <a:r>
              <a:rPr lang="en-US" altLang="x-none" sz="1800" dirty="0">
                <a:solidFill>
                  <a:schemeClr val="tx1"/>
                </a:solidFill>
                <a:latin typeface="Arial" charset="0"/>
                <a:sym typeface="Arial" charset="0"/>
              </a:rPr>
              <a:t> (p. ex., le monde </a:t>
            </a:r>
            <a:r>
              <a:rPr lang="en-US" altLang="x-none" sz="1800" dirty="0" err="1">
                <a:solidFill>
                  <a:schemeClr val="tx1"/>
                </a:solidFill>
                <a:latin typeface="Arial" charset="0"/>
                <a:sym typeface="Arial" charset="0"/>
              </a:rPr>
              <a:t>environnant</a:t>
            </a:r>
            <a:r>
              <a:rPr lang="en-US" altLang="x-none" sz="1800" dirty="0">
                <a:solidFill>
                  <a:schemeClr val="tx1"/>
                </a:solidFill>
                <a:latin typeface="Arial" charset="0"/>
                <a:sym typeface="Arial" charset="0"/>
              </a:rPr>
              <a:t> ne </a:t>
            </a:r>
            <a:r>
              <a:rPr lang="en-US" altLang="x-none" sz="1800" dirty="0" err="1">
                <a:solidFill>
                  <a:schemeClr val="tx1"/>
                </a:solidFill>
                <a:latin typeface="Arial" charset="0"/>
                <a:sym typeface="Arial" charset="0"/>
              </a:rPr>
              <a:t>semble</a:t>
            </a:r>
            <a:r>
              <a:rPr lang="en-US" altLang="x-none" sz="1800" dirty="0">
                <a:solidFill>
                  <a:schemeClr val="tx1"/>
                </a:solidFill>
                <a:latin typeface="Arial" charset="0"/>
                <a:sym typeface="Arial" charset="0"/>
              </a:rPr>
              <a:t> pas </a:t>
            </a:r>
            <a:r>
              <a:rPr lang="en-US" altLang="x-none" sz="1800" dirty="0" err="1">
                <a:solidFill>
                  <a:schemeClr val="tx1"/>
                </a:solidFill>
                <a:latin typeface="Arial" charset="0"/>
                <a:sym typeface="Arial" charset="0"/>
              </a:rPr>
              <a:t>réel</a:t>
            </a:r>
            <a:r>
              <a:rPr lang="en-US" altLang="x-none" sz="1800" dirty="0">
                <a:solidFill>
                  <a:schemeClr val="tx1"/>
                </a:solidFill>
                <a:latin typeface="Arial" charset="0"/>
                <a:sym typeface="Arial" charset="0"/>
              </a:rPr>
              <a:t>, la </a:t>
            </a:r>
            <a:r>
              <a:rPr lang="en-US" altLang="x-none" sz="1800" dirty="0" err="1">
                <a:solidFill>
                  <a:schemeClr val="tx1"/>
                </a:solidFill>
                <a:latin typeface="Arial" charset="0"/>
                <a:sym typeface="Arial" charset="0"/>
              </a:rPr>
              <a:t>personne</a:t>
            </a:r>
            <a:r>
              <a:rPr lang="en-US" altLang="x-none" sz="1800" dirty="0">
                <a:solidFill>
                  <a:schemeClr val="tx1"/>
                </a:solidFill>
                <a:latin typeface="Arial" charset="0"/>
                <a:sym typeface="Arial" charset="0"/>
              </a:rPr>
              <a:t> a </a:t>
            </a:r>
            <a:r>
              <a:rPr lang="en-US" altLang="x-none" sz="1800" dirty="0" err="1">
                <a:solidFill>
                  <a:schemeClr val="tx1"/>
                </a:solidFill>
                <a:latin typeface="Arial" charset="0"/>
                <a:sym typeface="Arial" charset="0"/>
              </a:rPr>
              <a:t>l’impression</a:t>
            </a:r>
            <a:r>
              <a:rPr lang="en-US" altLang="x-none" sz="1800" dirty="0">
                <a:solidFill>
                  <a:schemeClr val="tx1"/>
                </a:solidFill>
                <a:latin typeface="Arial" charset="0"/>
                <a:sym typeface="Arial" charset="0"/>
              </a:rPr>
              <a:t> d’être dans un </a:t>
            </a:r>
            <a:r>
              <a:rPr lang="en-US" altLang="x-none" sz="1800" dirty="0" err="1">
                <a:solidFill>
                  <a:schemeClr val="tx1"/>
                </a:solidFill>
                <a:latin typeface="Arial" charset="0"/>
                <a:sym typeface="Arial" charset="0"/>
              </a:rPr>
              <a:t>rêve</a:t>
            </a:r>
            <a:r>
              <a:rPr lang="en-US" altLang="x-none" sz="1800" dirty="0">
                <a:solidFill>
                  <a:schemeClr val="tx1"/>
                </a:solidFill>
                <a:latin typeface="Arial" charset="0"/>
                <a:sym typeface="Arial" charset="0"/>
              </a:rPr>
              <a:t>, se sent </a:t>
            </a:r>
            <a:r>
              <a:rPr lang="en-US" altLang="x-none" sz="1800" dirty="0" err="1">
                <a:solidFill>
                  <a:schemeClr val="tx1"/>
                </a:solidFill>
                <a:latin typeface="Arial" charset="0"/>
                <a:sym typeface="Arial" charset="0"/>
              </a:rPr>
              <a:t>distante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détachée</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soi</a:t>
            </a:r>
            <a:r>
              <a:rPr lang="en-US" altLang="x-none" sz="1800" dirty="0">
                <a:solidFill>
                  <a:schemeClr val="tx1"/>
                </a:solidFill>
                <a:latin typeface="Arial" charset="0"/>
                <a:sym typeface="Arial" charset="0"/>
              </a:rPr>
              <a:t>).</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Tree>
    <p:extLst>
      <p:ext uri="{BB962C8B-B14F-4D97-AF65-F5344CB8AC3E}">
        <p14:creationId xmlns:p14="http://schemas.microsoft.com/office/powerpoint/2010/main" val="216702958"/>
      </p:ext>
    </p:extLst>
  </p:cSld>
  <p:clrMapOvr>
    <a:masterClrMapping/>
  </p:clrMapOvr>
  <p:transition spd="slow">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p:cNvSpPr>
          <p:nvPr/>
        </p:nvSpPr>
        <p:spPr bwMode="auto">
          <a:xfrm>
            <a:off x="1631505" y="404813"/>
            <a:ext cx="9036496" cy="6337300"/>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9314" name="Rectangle 3"/>
          <p:cNvSpPr>
            <a:spLocks/>
          </p:cNvSpPr>
          <p:nvPr/>
        </p:nvSpPr>
        <p:spPr bwMode="auto">
          <a:xfrm>
            <a:off x="1685258" y="1124745"/>
            <a:ext cx="892899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b="1" dirty="0">
                <a:solidFill>
                  <a:schemeClr val="tx1"/>
                </a:solidFill>
                <a:latin typeface="Arial" charset="0"/>
                <a:sym typeface="Arial" charset="0"/>
              </a:rPr>
              <a:t>Remarque : </a:t>
            </a:r>
            <a:r>
              <a:rPr lang="en-US" altLang="x-none" sz="1800" i="1" dirty="0">
                <a:solidFill>
                  <a:schemeClr val="tx1"/>
                </a:solidFill>
                <a:latin typeface="Arial" charset="0"/>
                <a:sym typeface="Arial" charset="0"/>
              </a:rPr>
              <a:t>Pour </a:t>
            </a:r>
            <a:r>
              <a:rPr lang="en-US" altLang="x-none" sz="1800" i="1" dirty="0" err="1">
                <a:solidFill>
                  <a:schemeClr val="tx1"/>
                </a:solidFill>
                <a:latin typeface="Arial" charset="0"/>
                <a:sym typeface="Arial" charset="0"/>
              </a:rPr>
              <a:t>utiliser</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ce</a:t>
            </a:r>
            <a:r>
              <a:rPr lang="en-US" altLang="x-none" sz="1800" i="1" dirty="0">
                <a:solidFill>
                  <a:schemeClr val="tx1"/>
                </a:solidFill>
                <a:latin typeface="Arial" charset="0"/>
                <a:sym typeface="Arial" charset="0"/>
              </a:rPr>
              <a:t> sous-type, les </a:t>
            </a:r>
            <a:r>
              <a:rPr lang="en-US" altLang="x-none" sz="1800" i="1" dirty="0" err="1">
                <a:solidFill>
                  <a:schemeClr val="tx1"/>
                </a:solidFill>
                <a:latin typeface="Arial" charset="0"/>
                <a:sym typeface="Arial" charset="0"/>
              </a:rPr>
              <a:t>symptômes</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dissociatifs</a:t>
            </a:r>
            <a:r>
              <a:rPr lang="en-US" altLang="x-none" sz="1800" i="1" dirty="0">
                <a:solidFill>
                  <a:schemeClr val="tx1"/>
                </a:solidFill>
                <a:latin typeface="Arial" charset="0"/>
                <a:sym typeface="Arial" charset="0"/>
              </a:rPr>
              <a:t> ne </a:t>
            </a:r>
            <a:r>
              <a:rPr lang="en-US" altLang="x-none" sz="1800" i="1" dirty="0" err="1">
                <a:solidFill>
                  <a:schemeClr val="tx1"/>
                </a:solidFill>
                <a:latin typeface="Arial" charset="0"/>
                <a:sym typeface="Arial" charset="0"/>
              </a:rPr>
              <a:t>doivent</a:t>
            </a:r>
            <a:r>
              <a:rPr lang="en-US" altLang="x-none" sz="1800" i="1" dirty="0">
                <a:solidFill>
                  <a:schemeClr val="tx1"/>
                </a:solidFill>
                <a:latin typeface="Arial" charset="0"/>
                <a:sym typeface="Arial" charset="0"/>
              </a:rPr>
              <a:t> pas </a:t>
            </a:r>
            <a:r>
              <a:rPr lang="en-US" altLang="x-none" sz="1800" i="1" dirty="0" err="1">
                <a:solidFill>
                  <a:schemeClr val="tx1"/>
                </a:solidFill>
                <a:latin typeface="Arial" charset="0"/>
                <a:sym typeface="Arial" charset="0"/>
              </a:rPr>
              <a:t>être</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attribuables</a:t>
            </a:r>
            <a:r>
              <a:rPr lang="en-US" altLang="x-none" sz="1800" i="1" dirty="0">
                <a:solidFill>
                  <a:schemeClr val="tx1"/>
                </a:solidFill>
                <a:latin typeface="Arial" charset="0"/>
                <a:sym typeface="Arial" charset="0"/>
              </a:rPr>
              <a:t> aux </a:t>
            </a:r>
            <a:r>
              <a:rPr lang="en-US" altLang="x-none" sz="1800" i="1" dirty="0" err="1">
                <a:solidFill>
                  <a:schemeClr val="tx1"/>
                </a:solidFill>
                <a:latin typeface="Arial" charset="0"/>
                <a:sym typeface="Arial" charset="0"/>
              </a:rPr>
              <a:t>effets</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physiologiques</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d’une</a:t>
            </a:r>
            <a:r>
              <a:rPr lang="en-US" altLang="x-none" sz="1800" i="1" dirty="0">
                <a:solidFill>
                  <a:schemeClr val="tx1"/>
                </a:solidFill>
                <a:latin typeface="Arial" charset="0"/>
                <a:sym typeface="Arial" charset="0"/>
              </a:rPr>
              <a:t> substance (p. ex., moments </a:t>
            </a:r>
            <a:r>
              <a:rPr lang="en-US" altLang="x-none" sz="1800" i="1" dirty="0" err="1">
                <a:solidFill>
                  <a:schemeClr val="tx1"/>
                </a:solidFill>
                <a:latin typeface="Arial" charset="0"/>
                <a:sym typeface="Arial" charset="0"/>
              </a:rPr>
              <a:t>d’absence</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comportement</a:t>
            </a:r>
            <a:r>
              <a:rPr lang="en-US" altLang="x-none" sz="1800" i="1" dirty="0">
                <a:solidFill>
                  <a:schemeClr val="tx1"/>
                </a:solidFill>
                <a:latin typeface="Arial" charset="0"/>
                <a:sym typeface="Arial" charset="0"/>
              </a:rPr>
              <a:t> pendant </a:t>
            </a:r>
            <a:r>
              <a:rPr lang="en-US" altLang="x-none" sz="1800" i="1" dirty="0" err="1">
                <a:solidFill>
                  <a:schemeClr val="tx1"/>
                </a:solidFill>
                <a:latin typeface="Arial" charset="0"/>
                <a:sym typeface="Arial" charset="0"/>
              </a:rPr>
              <a:t>une</a:t>
            </a:r>
            <a:r>
              <a:rPr lang="en-US" altLang="x-none" sz="1800" i="1" dirty="0">
                <a:solidFill>
                  <a:schemeClr val="tx1"/>
                </a:solidFill>
                <a:latin typeface="Arial" charset="0"/>
                <a:sym typeface="Arial" charset="0"/>
              </a:rPr>
              <a:t> intoxication </a:t>
            </a:r>
            <a:r>
              <a:rPr lang="en-US" altLang="x-none" sz="1800" i="1" dirty="0" err="1">
                <a:solidFill>
                  <a:schemeClr val="tx1"/>
                </a:solidFill>
                <a:latin typeface="Arial" charset="0"/>
                <a:sym typeface="Arial" charset="0"/>
              </a:rPr>
              <a:t>alcoolique</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ou</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à</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une</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autre</a:t>
            </a:r>
            <a:r>
              <a:rPr lang="en-US" altLang="x-none" sz="1800" i="1" dirty="0">
                <a:solidFill>
                  <a:schemeClr val="tx1"/>
                </a:solidFill>
                <a:latin typeface="Arial" charset="0"/>
                <a:sym typeface="Arial" charset="0"/>
              </a:rPr>
              <a:t> affection (p. ex., crises </a:t>
            </a:r>
            <a:r>
              <a:rPr lang="en-US" altLang="x-none" sz="1800" i="1" dirty="0" err="1">
                <a:solidFill>
                  <a:schemeClr val="tx1"/>
                </a:solidFill>
                <a:latin typeface="Arial" charset="0"/>
                <a:sym typeface="Arial" charset="0"/>
              </a:rPr>
              <a:t>d’épilepsie</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partielles</a:t>
            </a:r>
            <a:r>
              <a:rPr lang="en-US" altLang="x-none" sz="1800" i="1" dirty="0">
                <a:solidFill>
                  <a:schemeClr val="tx1"/>
                </a:solidFill>
                <a:latin typeface="Arial" charset="0"/>
                <a:sym typeface="Arial" charset="0"/>
              </a:rPr>
              <a:t> complexes).</a:t>
            </a:r>
          </a:p>
          <a:p>
            <a:pPr algn="just">
              <a:lnSpc>
                <a:spcPct val="90000"/>
              </a:lnSpc>
              <a:spcBef>
                <a:spcPts val="75"/>
              </a:spcBef>
              <a:buClrTx/>
              <a:buSzTx/>
              <a:buNone/>
            </a:pPr>
            <a:endParaRPr lang="en-US" altLang="x-none" sz="1800" b="1" i="1" dirty="0">
              <a:solidFill>
                <a:schemeClr val="tx1"/>
              </a:solidFill>
              <a:latin typeface="Arial" charset="0"/>
              <a:sym typeface="Arial" charset="0"/>
            </a:endParaRPr>
          </a:p>
          <a:p>
            <a:pPr algn="just">
              <a:lnSpc>
                <a:spcPct val="90000"/>
              </a:lnSpc>
              <a:spcBef>
                <a:spcPts val="75"/>
              </a:spcBef>
              <a:buClrTx/>
              <a:buSzTx/>
              <a:buNone/>
            </a:pPr>
            <a:r>
              <a:rPr lang="en-US" altLang="x-none" sz="1800" b="1" dirty="0">
                <a:solidFill>
                  <a:schemeClr val="tx1"/>
                </a:solidFill>
                <a:latin typeface="Arial" charset="0"/>
                <a:sym typeface="Arial" charset="0"/>
              </a:rPr>
              <a:t>A expression </a:t>
            </a:r>
            <a:r>
              <a:rPr lang="en-US" altLang="x-none" sz="1800" b="1" dirty="0" err="1">
                <a:solidFill>
                  <a:schemeClr val="tx1"/>
                </a:solidFill>
                <a:latin typeface="Arial" charset="0"/>
                <a:sym typeface="Arial" charset="0"/>
              </a:rPr>
              <a:t>retardée</a:t>
            </a:r>
            <a:r>
              <a:rPr lang="en-US" altLang="x-none" sz="1800" dirty="0">
                <a:solidFill>
                  <a:schemeClr val="tx1"/>
                </a:solidFill>
                <a:latin typeface="Arial" charset="0"/>
                <a:sym typeface="Arial" charset="0"/>
              </a:rPr>
              <a:t>:</a:t>
            </a:r>
          </a:p>
          <a:p>
            <a:pPr algn="just">
              <a:lnSpc>
                <a:spcPct val="90000"/>
              </a:lnSpc>
              <a:spcBef>
                <a:spcPts val="75"/>
              </a:spcBef>
              <a:buClrTx/>
              <a:buSzTx/>
              <a:buNone/>
            </a:pPr>
            <a:r>
              <a:rPr lang="en-US" altLang="x-none" sz="1800" dirty="0">
                <a:solidFill>
                  <a:schemeClr val="tx1"/>
                </a:solidFill>
                <a:latin typeface="Arial" charset="0"/>
                <a:sym typeface="Arial" charset="0"/>
              </a:rPr>
              <a:t>Si </a:t>
            </a:r>
            <a:r>
              <a:rPr lang="en-US" altLang="x-none" sz="1800" dirty="0" err="1">
                <a:solidFill>
                  <a:schemeClr val="tx1"/>
                </a:solidFill>
                <a:latin typeface="Arial" charset="0"/>
                <a:sym typeface="Arial" charset="0"/>
              </a:rPr>
              <a:t>l’ensemble</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critères</a:t>
            </a:r>
            <a:r>
              <a:rPr lang="en-US" altLang="x-none" sz="1800" dirty="0">
                <a:solidFill>
                  <a:schemeClr val="tx1"/>
                </a:solidFill>
                <a:latin typeface="Arial" charset="0"/>
                <a:sym typeface="Arial" charset="0"/>
              </a:rPr>
              <a:t> de diagnostic </a:t>
            </a:r>
            <a:r>
              <a:rPr lang="en-US" altLang="x-none" sz="1800" dirty="0" err="1">
                <a:solidFill>
                  <a:schemeClr val="tx1"/>
                </a:solidFill>
                <a:latin typeface="Arial" charset="0"/>
                <a:sym typeface="Arial" charset="0"/>
              </a:rPr>
              <a:t>n’est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présent</a:t>
            </a:r>
            <a:r>
              <a:rPr lang="en-US" altLang="x-none" sz="1800" dirty="0">
                <a:solidFill>
                  <a:schemeClr val="tx1"/>
                </a:solidFill>
                <a:latin typeface="Arial" charset="0"/>
                <a:sym typeface="Arial" charset="0"/>
              </a:rPr>
              <a:t> que six </a:t>
            </a:r>
            <a:r>
              <a:rPr lang="en-US" altLang="x-none" sz="1800" dirty="0" err="1">
                <a:solidFill>
                  <a:schemeClr val="tx1"/>
                </a:solidFill>
                <a:latin typeface="Arial" charset="0"/>
                <a:sym typeface="Arial" charset="0"/>
              </a:rPr>
              <a:t>mois</a:t>
            </a:r>
            <a:r>
              <a:rPr lang="en-US" altLang="x-none" sz="1800" dirty="0">
                <a:solidFill>
                  <a:schemeClr val="tx1"/>
                </a:solidFill>
                <a:latin typeface="Arial" charset="0"/>
                <a:sym typeface="Arial" charset="0"/>
              </a:rPr>
              <a:t> après</a:t>
            </a:r>
          </a:p>
          <a:p>
            <a:pPr algn="just">
              <a:lnSpc>
                <a:spcPct val="90000"/>
              </a:lnSpc>
              <a:spcBef>
                <a:spcPts val="75"/>
              </a:spcBef>
              <a:buClrTx/>
              <a:buSzTx/>
              <a:buNone/>
            </a:pPr>
            <a:r>
              <a:rPr lang="en-US" altLang="x-none" sz="1800" dirty="0" err="1">
                <a:solidFill>
                  <a:schemeClr val="tx1"/>
                </a:solidFill>
                <a:latin typeface="Arial" charset="0"/>
                <a:sym typeface="Arial" charset="0"/>
              </a:rPr>
              <a:t>l’événement</a:t>
            </a:r>
            <a:r>
              <a:rPr lang="en-US" altLang="x-none" sz="1800" dirty="0">
                <a:solidFill>
                  <a:schemeClr val="tx1"/>
                </a:solidFill>
                <a:latin typeface="Arial" charset="0"/>
                <a:sym typeface="Arial" charset="0"/>
              </a:rPr>
              <a:t> (bien que </a:t>
            </a:r>
            <a:r>
              <a:rPr lang="en-US" altLang="x-none" sz="1800" dirty="0" err="1">
                <a:solidFill>
                  <a:schemeClr val="tx1"/>
                </a:solidFill>
                <a:latin typeface="Arial" charset="0"/>
                <a:sym typeface="Arial" charset="0"/>
              </a:rPr>
              <a:t>l’apparition</a:t>
            </a:r>
            <a:r>
              <a:rPr lang="en-US" altLang="x-none" sz="1800" dirty="0">
                <a:solidFill>
                  <a:schemeClr val="tx1"/>
                </a:solidFill>
                <a:latin typeface="Arial" charset="0"/>
                <a:sym typeface="Arial" charset="0"/>
              </a:rPr>
              <a:t> et la manifestation de </a:t>
            </a:r>
            <a:r>
              <a:rPr lang="en-US" altLang="x-none" sz="1800" dirty="0" err="1">
                <a:solidFill>
                  <a:schemeClr val="tx1"/>
                </a:solidFill>
                <a:latin typeface="Arial" charset="0"/>
                <a:sym typeface="Arial" charset="0"/>
              </a:rPr>
              <a:t>certains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symptômes</a:t>
            </a: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err="1">
                <a:solidFill>
                  <a:schemeClr val="tx1"/>
                </a:solidFill>
                <a:latin typeface="Arial" charset="0"/>
                <a:sym typeface="Arial" charset="0"/>
              </a:rPr>
              <a:t>puissent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être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immédiates</a:t>
            </a:r>
            <a:r>
              <a:rPr lang="en-US" altLang="x-none" sz="1800" dirty="0">
                <a:solidFill>
                  <a:schemeClr val="tx1"/>
                </a:solidFill>
                <a:latin typeface="Arial" charset="0"/>
                <a:sym typeface="Arial" charset="0"/>
              </a:rPr>
              <a:t> et que </a:t>
            </a:r>
            <a:r>
              <a:rPr lang="en-US" altLang="x-none" sz="1800" dirty="0" err="1">
                <a:solidFill>
                  <a:schemeClr val="tx1"/>
                </a:solidFill>
                <a:latin typeface="Arial" charset="0"/>
                <a:sym typeface="Arial" charset="0"/>
              </a:rPr>
              <a:t>tous</a:t>
            </a:r>
            <a:r>
              <a:rPr lang="en-US" altLang="x-none" sz="1800" dirty="0">
                <a:solidFill>
                  <a:schemeClr val="tx1"/>
                </a:solidFill>
                <a:latin typeface="Arial" charset="0"/>
                <a:sym typeface="Arial" charset="0"/>
              </a:rPr>
              <a:t> les </a:t>
            </a:r>
            <a:r>
              <a:rPr lang="en-US" altLang="x-none" sz="1800" dirty="0" err="1">
                <a:solidFill>
                  <a:schemeClr val="tx1"/>
                </a:solidFill>
                <a:latin typeface="Arial" charset="0"/>
                <a:sym typeface="Arial" charset="0"/>
              </a:rPr>
              <a:t>critères</a:t>
            </a:r>
            <a:r>
              <a:rPr lang="en-US" altLang="x-none" sz="1800" dirty="0">
                <a:solidFill>
                  <a:schemeClr val="tx1"/>
                </a:solidFill>
                <a:latin typeface="Arial" charset="0"/>
                <a:sym typeface="Arial" charset="0"/>
              </a:rPr>
              <a:t> ne </a:t>
            </a:r>
            <a:r>
              <a:rPr lang="en-US" altLang="x-none" sz="1800" dirty="0" err="1">
                <a:solidFill>
                  <a:schemeClr val="tx1"/>
                </a:solidFill>
                <a:latin typeface="Arial" charset="0"/>
                <a:sym typeface="Arial" charset="0"/>
              </a:rPr>
              <a:t>soient</a:t>
            </a:r>
            <a:r>
              <a:rPr lang="en-US" altLang="x-none" sz="1800" dirty="0">
                <a:solidFill>
                  <a:schemeClr val="tx1"/>
                </a:solidFill>
                <a:latin typeface="Arial" charset="0"/>
                <a:sym typeface="Arial" charset="0"/>
              </a:rPr>
              <a:t> pas </a:t>
            </a:r>
            <a:r>
              <a:rPr lang="en-US" altLang="x-none" sz="1800" dirty="0" err="1">
                <a:solidFill>
                  <a:schemeClr val="tx1"/>
                </a:solidFill>
                <a:latin typeface="Arial" charset="0"/>
                <a:sym typeface="Arial" charset="0"/>
              </a:rPr>
              <a:t>satisfaits</a:t>
            </a:r>
            <a:r>
              <a:rPr lang="en-US" altLang="x-none" sz="1800" dirty="0">
                <a:solidFill>
                  <a:schemeClr val="tx1"/>
                </a:solidFill>
                <a:latin typeface="Arial" charset="0"/>
                <a:sym typeface="Arial" charset="0"/>
              </a:rPr>
              <a:t> dans</a:t>
            </a:r>
          </a:p>
          <a:p>
            <a:pPr algn="just">
              <a:lnSpc>
                <a:spcPct val="90000"/>
              </a:lnSpc>
              <a:spcBef>
                <a:spcPts val="75"/>
              </a:spcBef>
              <a:buClrTx/>
              <a:buSzTx/>
              <a:buNone/>
            </a:pPr>
            <a:r>
              <a:rPr lang="en-US" altLang="x-none" sz="1800" dirty="0" err="1">
                <a:solidFill>
                  <a:schemeClr val="tx1"/>
                </a:solidFill>
                <a:latin typeface="Arial" charset="0"/>
                <a:sym typeface="Arial" charset="0"/>
              </a:rPr>
              <a:t>l’immédiat</a:t>
            </a:r>
            <a:r>
              <a:rPr lang="en-US" altLang="x-none" sz="1800" dirty="0">
                <a:solidFill>
                  <a:schemeClr val="tx1"/>
                </a:solidFill>
                <a:latin typeface="Arial" charset="0"/>
                <a:sym typeface="Arial" charset="0"/>
              </a:rPr>
              <a:t>).</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Tree>
    <p:extLst>
      <p:ext uri="{BB962C8B-B14F-4D97-AF65-F5344CB8AC3E}">
        <p14:creationId xmlns:p14="http://schemas.microsoft.com/office/powerpoint/2010/main" val="3901384547"/>
      </p:ext>
    </p:extLst>
  </p:cSld>
  <p:clrMapOvr>
    <a:masterClrMapping/>
  </p:clrMapOvr>
  <p:transition spd="slow">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3"/>
          <p:cNvSpPr>
            <a:spLocks noGrp="1" noRot="1" noChangeArrowheads="1"/>
          </p:cNvSpPr>
          <p:nvPr>
            <p:ph type="title"/>
          </p:nvPr>
        </p:nvSpPr>
        <p:spPr>
          <a:xfrm>
            <a:off x="1939246" y="713605"/>
            <a:ext cx="8042275" cy="1336675"/>
          </a:xfrm>
        </p:spPr>
        <p:txBody>
          <a:bodyPr/>
          <a:lstStyle/>
          <a:p>
            <a:pPr eaLnBrk="1" hangingPunct="1"/>
            <a:r>
              <a:rPr lang="fr-FR" altLang="x-none" sz="4000" dirty="0">
                <a:latin typeface="Tahoma" charset="0"/>
                <a:ea typeface="ＭＳ Ｐゴシック" charset="-128"/>
              </a:rPr>
              <a:t>3.2. Le TSPT de l’enfant de 6 ans ou moins</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p:cNvSpPr>
          <p:nvPr/>
        </p:nvSpPr>
        <p:spPr bwMode="auto">
          <a:xfrm>
            <a:off x="1892300" y="1706562"/>
            <a:ext cx="8308156" cy="4746774"/>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2" name="Rectangle 3"/>
          <p:cNvSpPr>
            <a:spLocks/>
          </p:cNvSpPr>
          <p:nvPr/>
        </p:nvSpPr>
        <p:spPr bwMode="auto">
          <a:xfrm>
            <a:off x="2112168" y="1884364"/>
            <a:ext cx="7512224" cy="363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b="1" dirty="0">
                <a:solidFill>
                  <a:schemeClr val="tx1"/>
                </a:solidFill>
                <a:latin typeface="Arial" charset="0"/>
                <a:sym typeface="Arial" charset="0"/>
              </a:rPr>
              <a:t>Chez </a:t>
            </a:r>
            <a:r>
              <a:rPr lang="en-US" altLang="x-none" sz="1800" b="1" dirty="0" err="1">
                <a:solidFill>
                  <a:schemeClr val="tx1"/>
                </a:solidFill>
                <a:latin typeface="Arial" charset="0"/>
                <a:sym typeface="Arial" charset="0"/>
              </a:rPr>
              <a:t>l’enfant</a:t>
            </a:r>
            <a:r>
              <a:rPr lang="en-US" altLang="x-none" sz="1800" b="1" dirty="0">
                <a:solidFill>
                  <a:schemeClr val="tx1"/>
                </a:solidFill>
                <a:latin typeface="Arial" charset="0"/>
                <a:sym typeface="Arial" charset="0"/>
              </a:rPr>
              <a:t> de 6 </a:t>
            </a:r>
            <a:r>
              <a:rPr lang="en-US" altLang="x-none" sz="1800" b="1" dirty="0" err="1">
                <a:solidFill>
                  <a:schemeClr val="tx1"/>
                </a:solidFill>
                <a:latin typeface="Arial" charset="0"/>
                <a:sym typeface="Arial" charset="0"/>
              </a:rPr>
              <a:t>ans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moins</a:t>
            </a:r>
            <a:r>
              <a:rPr lang="en-US" altLang="x-none" sz="1800" b="1" dirty="0">
                <a:solidFill>
                  <a:schemeClr val="tx1"/>
                </a:solidFill>
                <a:latin typeface="Arial" charset="0"/>
                <a:sym typeface="Arial" charset="0"/>
              </a:rPr>
              <a:t> , exposition </a:t>
            </a:r>
            <a:r>
              <a:rPr lang="en-US" altLang="x-none" sz="1800" b="1" dirty="0" err="1">
                <a:solidFill>
                  <a:schemeClr val="tx1"/>
                </a:solidFill>
                <a:latin typeface="Arial" charset="0"/>
                <a:sym typeface="Arial" charset="0"/>
              </a:rPr>
              <a:t>à</a:t>
            </a:r>
            <a:r>
              <a:rPr lang="en-US" altLang="x-none" sz="1800" b="1" dirty="0">
                <a:solidFill>
                  <a:schemeClr val="tx1"/>
                </a:solidFill>
                <a:latin typeface="Arial" charset="0"/>
                <a:sym typeface="Arial" charset="0"/>
              </a:rPr>
              <a:t> la mort effective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à</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une</a:t>
            </a:r>
            <a:r>
              <a:rPr lang="en-US" altLang="x-none" sz="1800" b="1" dirty="0">
                <a:solidFill>
                  <a:schemeClr val="tx1"/>
                </a:solidFill>
                <a:latin typeface="Arial" charset="0"/>
                <a:sym typeface="Arial" charset="0"/>
              </a:rPr>
              <a:t> menace de mort, </a:t>
            </a:r>
            <a:r>
              <a:rPr lang="en-US" altLang="x-none" sz="1800" b="1" dirty="0" err="1">
                <a:solidFill>
                  <a:schemeClr val="tx1"/>
                </a:solidFill>
                <a:latin typeface="Arial" charset="0"/>
                <a:sym typeface="Arial" charset="0"/>
              </a:rPr>
              <a:t>à</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une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blessure</a:t>
            </a:r>
            <a:r>
              <a:rPr lang="en-US" altLang="x-none" sz="1800" b="1" dirty="0">
                <a:solidFill>
                  <a:schemeClr val="tx1"/>
                </a:solidFill>
                <a:latin typeface="Arial" charset="0"/>
                <a:sym typeface="Arial" charset="0"/>
              </a:rPr>
              <a:t> grave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à</a:t>
            </a:r>
            <a:r>
              <a:rPr lang="en-US" altLang="x-none" sz="1800" b="1" dirty="0">
                <a:solidFill>
                  <a:schemeClr val="tx1"/>
                </a:solidFill>
                <a:latin typeface="Arial" charset="0"/>
                <a:sym typeface="Arial" charset="0"/>
              </a:rPr>
              <a:t> des </a:t>
            </a:r>
            <a:r>
              <a:rPr lang="en-US" altLang="x-none" sz="1800" b="1" dirty="0" err="1">
                <a:solidFill>
                  <a:schemeClr val="tx1"/>
                </a:solidFill>
                <a:latin typeface="Arial" charset="0"/>
                <a:sym typeface="Arial" charset="0"/>
              </a:rPr>
              <a:t>violences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sexuelles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d’une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plusieurs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façons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suivantes</a:t>
            </a:r>
            <a:r>
              <a:rPr lang="en-US" altLang="x-none" sz="1800" b="1" dirty="0">
                <a:solidFill>
                  <a:schemeClr val="tx1"/>
                </a:solidFill>
                <a:latin typeface="Arial" charset="0"/>
                <a:sym typeface="Arial" charset="0"/>
              </a:rPr>
              <a:t> :</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FontTx/>
              <a:buAutoNum type="arabicPeriod"/>
            </a:pP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étant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directement</a:t>
            </a:r>
            <a:r>
              <a:rPr lang="en-US" altLang="x-none" sz="1800" dirty="0">
                <a:solidFill>
                  <a:schemeClr val="tx1"/>
                </a:solidFill>
                <a:latin typeface="Arial" charset="0"/>
                <a:sym typeface="Arial" charset="0"/>
              </a:rPr>
              <a:t> exposé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un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plusieurs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événements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traumatisants</a:t>
            </a:r>
            <a:r>
              <a:rPr lang="en-US" altLang="x-none" sz="1800" dirty="0">
                <a:solidFill>
                  <a:schemeClr val="tx1"/>
                </a:solidFill>
                <a:latin typeface="Arial" charset="0"/>
                <a:sym typeface="Arial" charset="0"/>
              </a:rPr>
              <a:t> ;</a:t>
            </a:r>
          </a:p>
          <a:p>
            <a:pPr algn="just">
              <a:lnSpc>
                <a:spcPct val="90000"/>
              </a:lnSpc>
              <a:spcBef>
                <a:spcPts val="75"/>
              </a:spcBef>
              <a:buClrTx/>
              <a:buSzTx/>
              <a:buFontTx/>
              <a:buAutoNum type="arabicPeriod"/>
            </a:pPr>
            <a:endParaRPr lang="en-US" altLang="x-none" sz="1800" dirty="0">
              <a:solidFill>
                <a:schemeClr val="tx1"/>
              </a:solidFill>
              <a:latin typeface="Arial" charset="0"/>
              <a:sym typeface="Arial" charset="0"/>
            </a:endParaRPr>
          </a:p>
          <a:p>
            <a:pPr algn="just">
              <a:lnSpc>
                <a:spcPct val="90000"/>
              </a:lnSpc>
              <a:spcBef>
                <a:spcPts val="75"/>
              </a:spcBef>
              <a:buClrTx/>
              <a:buSzTx/>
              <a:buFontTx/>
              <a:buAutoNum type="arabicPeriod"/>
            </a:pP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étant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témoin</a:t>
            </a:r>
            <a:r>
              <a:rPr lang="en-US" altLang="x-none" sz="1800" dirty="0">
                <a:solidFill>
                  <a:schemeClr val="tx1"/>
                </a:solidFill>
                <a:latin typeface="Arial" charset="0"/>
                <a:sym typeface="Arial" charset="0"/>
              </a:rPr>
              <a:t> direct d’un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plusieurs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événements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traumatisants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survenus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d’autres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personnes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en</a:t>
            </a:r>
            <a:r>
              <a:rPr lang="en-US" altLang="x-none" sz="1800" dirty="0">
                <a:solidFill>
                  <a:schemeClr val="tx1"/>
                </a:solidFill>
                <a:latin typeface="Arial" charset="0"/>
                <a:sym typeface="Arial" charset="0"/>
              </a:rPr>
              <a:t> particulier des </a:t>
            </a:r>
            <a:r>
              <a:rPr lang="en-US" altLang="x-none" sz="1800" dirty="0" err="1">
                <a:solidFill>
                  <a:schemeClr val="tx1"/>
                </a:solidFill>
                <a:latin typeface="Arial" charset="0"/>
                <a:sym typeface="Arial" charset="0"/>
              </a:rPr>
              <a:t>adultes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proches</a:t>
            </a:r>
            <a:r>
              <a:rPr lang="en-US" altLang="x-none" sz="1800" dirty="0">
                <a:solidFill>
                  <a:schemeClr val="tx1"/>
                </a:solidFill>
                <a:latin typeface="Arial" charset="0"/>
                <a:sym typeface="Arial" charset="0"/>
              </a:rPr>
              <a:t> qui </a:t>
            </a:r>
            <a:r>
              <a:rPr lang="en-US" altLang="x-none" sz="1800" dirty="0" err="1">
                <a:solidFill>
                  <a:schemeClr val="tx1"/>
                </a:solidFill>
                <a:latin typeface="Arial" charset="0"/>
                <a:sym typeface="Arial" charset="0"/>
              </a:rPr>
              <a:t>prennent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soin</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l’enfant</a:t>
            </a:r>
            <a:r>
              <a:rPr lang="en-US" altLang="x-none" sz="1800" dirty="0">
                <a:solidFill>
                  <a:schemeClr val="tx1"/>
                </a:solidFill>
                <a:latin typeface="Arial" charset="0"/>
                <a:sym typeface="Arial" charset="0"/>
              </a:rPr>
              <a:t> ; </a:t>
            </a:r>
            <a:r>
              <a:rPr lang="en-US" altLang="x-none" sz="1800" i="1" dirty="0">
                <a:solidFill>
                  <a:schemeClr val="tx1"/>
                </a:solidFill>
                <a:latin typeface="Arial" charset="0"/>
                <a:sym typeface="Arial" charset="0"/>
              </a:rPr>
              <a:t>NB </a:t>
            </a:r>
            <a:r>
              <a:rPr lang="en-US" altLang="x-none" sz="1800" i="1" dirty="0" err="1">
                <a:solidFill>
                  <a:schemeClr val="tx1"/>
                </a:solidFill>
                <a:latin typeface="Arial" charset="0"/>
                <a:sym typeface="Arial" charset="0"/>
              </a:rPr>
              <a:t>être</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témoinn</a:t>
            </a:r>
            <a:r>
              <a:rPr lang="en-US" altLang="x-none" sz="1800" i="1" dirty="0">
                <a:solidFill>
                  <a:schemeClr val="tx1"/>
                </a:solidFill>
                <a:latin typeface="Arial" charset="0"/>
                <a:sym typeface="Arial" charset="0"/>
              </a:rPr>
              <a:t> direct </a:t>
            </a:r>
            <a:r>
              <a:rPr lang="en-US" altLang="x-none" sz="1800" i="1" dirty="0" err="1">
                <a:solidFill>
                  <a:schemeClr val="tx1"/>
                </a:solidFill>
                <a:latin typeface="Arial" charset="0"/>
                <a:sym typeface="Arial" charset="0"/>
              </a:rPr>
              <a:t>n’inclut</a:t>
            </a:r>
            <a:r>
              <a:rPr lang="en-US" altLang="x-none" sz="1800" i="1" dirty="0">
                <a:solidFill>
                  <a:schemeClr val="tx1"/>
                </a:solidFill>
                <a:latin typeface="Arial" charset="0"/>
                <a:sym typeface="Arial" charset="0"/>
              </a:rPr>
              <a:t> pas les </a:t>
            </a:r>
            <a:r>
              <a:rPr lang="en-US" altLang="x-none" sz="1800" i="1" dirty="0" err="1">
                <a:solidFill>
                  <a:schemeClr val="tx1"/>
                </a:solidFill>
                <a:latin typeface="Arial" charset="0"/>
                <a:sym typeface="Arial" charset="0"/>
              </a:rPr>
              <a:t>évènements</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dont</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l’enfant</a:t>
            </a:r>
            <a:r>
              <a:rPr lang="en-US" altLang="x-none" sz="1800" i="1" dirty="0">
                <a:solidFill>
                  <a:schemeClr val="tx1"/>
                </a:solidFill>
                <a:latin typeface="Arial" charset="0"/>
                <a:sym typeface="Arial" charset="0"/>
              </a:rPr>
              <a:t> a </a:t>
            </a:r>
            <a:r>
              <a:rPr lang="en-US" altLang="x-none" sz="1800" i="1" dirty="0" err="1">
                <a:solidFill>
                  <a:schemeClr val="tx1"/>
                </a:solidFill>
                <a:latin typeface="Arial" charset="0"/>
                <a:sym typeface="Arial" charset="0"/>
              </a:rPr>
              <a:t>été</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témoin</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seulement</a:t>
            </a:r>
            <a:r>
              <a:rPr lang="en-US" altLang="x-none" sz="1800" i="1" dirty="0">
                <a:solidFill>
                  <a:schemeClr val="tx1"/>
                </a:solidFill>
                <a:latin typeface="Arial" charset="0"/>
                <a:sym typeface="Arial" charset="0"/>
              </a:rPr>
              <a:t> par des medias </a:t>
            </a:r>
            <a:r>
              <a:rPr lang="en-US" altLang="x-none" sz="1800" i="1" dirty="0" err="1">
                <a:solidFill>
                  <a:schemeClr val="tx1"/>
                </a:solidFill>
                <a:latin typeface="Arial" charset="0"/>
                <a:sym typeface="Arial" charset="0"/>
              </a:rPr>
              <a:t>électronique</a:t>
            </a:r>
            <a:r>
              <a:rPr lang="en-US" altLang="x-none" sz="1800" i="1" dirty="0">
                <a:solidFill>
                  <a:schemeClr val="tx1"/>
                </a:solidFill>
                <a:latin typeface="Arial" charset="0"/>
                <a:sym typeface="Arial" charset="0"/>
              </a:rPr>
              <a:t>, TV, films, images ;</a:t>
            </a:r>
          </a:p>
          <a:p>
            <a:pPr algn="just">
              <a:lnSpc>
                <a:spcPct val="90000"/>
              </a:lnSpc>
              <a:spcBef>
                <a:spcPts val="75"/>
              </a:spcBef>
              <a:buClrTx/>
              <a:buSzTx/>
              <a:buFontTx/>
              <a:buAutoNum type="arabicPeriod"/>
            </a:pPr>
            <a:endParaRPr lang="en-US" altLang="x-none" sz="1800" dirty="0">
              <a:solidFill>
                <a:schemeClr val="tx1"/>
              </a:solidFill>
              <a:latin typeface="Arial" charset="0"/>
              <a:sym typeface="Arial" charset="0"/>
            </a:endParaRPr>
          </a:p>
          <a:p>
            <a:pPr algn="just">
              <a:lnSpc>
                <a:spcPct val="90000"/>
              </a:lnSpc>
              <a:spcBef>
                <a:spcPts val="75"/>
              </a:spcBef>
              <a:buClrTx/>
              <a:buSzTx/>
              <a:buFontTx/>
              <a:buAutoNum type="arabicPeriod"/>
            </a:pP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apprenant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qu’un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plusieurs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événements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traumatisants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sont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arrivés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un </a:t>
            </a:r>
            <a:r>
              <a:rPr lang="en-US" altLang="x-none" sz="1800" dirty="0" err="1">
                <a:solidFill>
                  <a:schemeClr val="tx1"/>
                </a:solidFill>
                <a:latin typeface="Arial" charset="0"/>
                <a:sym typeface="Arial" charset="0"/>
              </a:rPr>
              <a:t>membre</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sa</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famille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proche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une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personne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prenant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soin</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l’enfant</a:t>
            </a:r>
            <a:r>
              <a:rPr lang="en-US" altLang="x-none" sz="1800" dirty="0">
                <a:solidFill>
                  <a:schemeClr val="tx1"/>
                </a:solidFill>
                <a:latin typeface="Arial" charset="0"/>
                <a:sym typeface="Arial" charset="0"/>
              </a:rPr>
              <a:t>.</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a:t>
            </a: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
        <p:nvSpPr>
          <p:cNvPr id="266243" name="AutoShape 4"/>
          <p:cNvSpPr>
            <a:spLocks/>
          </p:cNvSpPr>
          <p:nvPr/>
        </p:nvSpPr>
        <p:spPr bwMode="auto">
          <a:xfrm>
            <a:off x="5480050" y="385491"/>
            <a:ext cx="1231900" cy="1125537"/>
          </a:xfrm>
          <a:prstGeom prst="roundRect">
            <a:avLst>
              <a:gd name="adj" fmla="val 11903"/>
            </a:avLst>
          </a:prstGeom>
          <a:solidFill>
            <a:srgbClr val="92D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4" name="Rectangle 5"/>
          <p:cNvSpPr>
            <a:spLocks/>
          </p:cNvSpPr>
          <p:nvPr/>
        </p:nvSpPr>
        <p:spPr bwMode="auto">
          <a:xfrm>
            <a:off x="5535997" y="644390"/>
            <a:ext cx="1120006"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A  DSM-5</a:t>
            </a:r>
          </a:p>
        </p:txBody>
      </p:sp>
    </p:spTree>
    <p:extLst>
      <p:ext uri="{BB962C8B-B14F-4D97-AF65-F5344CB8AC3E}">
        <p14:creationId xmlns:p14="http://schemas.microsoft.com/office/powerpoint/2010/main" val="897477309"/>
      </p:ext>
    </p:extLst>
  </p:cSld>
  <p:clrMapOvr>
    <a:masterClrMapping/>
  </p:clrMapOvr>
  <p:transition spd="slow">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p:cNvSpPr>
          <p:nvPr/>
        </p:nvSpPr>
        <p:spPr bwMode="auto">
          <a:xfrm>
            <a:off x="1805937" y="1430859"/>
            <a:ext cx="8308156" cy="4746774"/>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2" name="Rectangle 3"/>
          <p:cNvSpPr>
            <a:spLocks/>
          </p:cNvSpPr>
          <p:nvPr/>
        </p:nvSpPr>
        <p:spPr bwMode="auto">
          <a:xfrm>
            <a:off x="2077908" y="1987812"/>
            <a:ext cx="7906525" cy="363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800" b="1" dirty="0" err="1">
                <a:solidFill>
                  <a:schemeClr val="tx1"/>
                </a:solidFill>
                <a:latin typeface="Arial" charset="0"/>
                <a:sym typeface="Arial" charset="0"/>
              </a:rPr>
              <a:t>Présence</a:t>
            </a:r>
            <a:r>
              <a:rPr lang="en-US" altLang="x-none" sz="1800" b="1" dirty="0">
                <a:solidFill>
                  <a:schemeClr val="tx1"/>
                </a:solidFill>
                <a:latin typeface="Arial" charset="0"/>
                <a:sym typeface="Arial" charset="0"/>
              </a:rPr>
              <a:t> d’un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de </a:t>
            </a:r>
            <a:r>
              <a:rPr lang="en-US" altLang="x-none" sz="1800" b="1" dirty="0" err="1">
                <a:solidFill>
                  <a:schemeClr val="tx1"/>
                </a:solidFill>
                <a:latin typeface="Arial" charset="0"/>
                <a:sym typeface="Arial" charset="0"/>
              </a:rPr>
              <a:t>plusieurs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symptômes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envahissants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suivants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associés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à</a:t>
            </a:r>
            <a:r>
              <a:rPr lang="en-US" altLang="x-none" sz="1800" b="1" dirty="0">
                <a:solidFill>
                  <a:schemeClr val="tx1"/>
                </a:solidFill>
                <a:latin typeface="Arial" charset="0"/>
                <a:sym typeface="Arial" charset="0"/>
              </a:rPr>
              <a:t> un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plusieurs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événements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ayant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débuté</a:t>
            </a:r>
            <a:r>
              <a:rPr lang="en-US" altLang="x-none" sz="1800" b="1" dirty="0">
                <a:solidFill>
                  <a:schemeClr val="tx1"/>
                </a:solidFill>
                <a:latin typeface="Arial" charset="0"/>
                <a:sym typeface="Arial" charset="0"/>
              </a:rPr>
              <a:t> après la </a:t>
            </a:r>
            <a:r>
              <a:rPr lang="en-US" altLang="x-none" sz="1800" b="1" dirty="0" err="1">
                <a:solidFill>
                  <a:schemeClr val="tx1"/>
                </a:solidFill>
                <a:latin typeface="Arial" charset="0"/>
                <a:sym typeface="Arial" charset="0"/>
              </a:rPr>
              <a:t>survenue</a:t>
            </a:r>
            <a:r>
              <a:rPr lang="en-US" altLang="x-none" sz="1800" b="1" dirty="0">
                <a:solidFill>
                  <a:schemeClr val="tx1"/>
                </a:solidFill>
                <a:latin typeface="Arial" charset="0"/>
                <a:sym typeface="Arial" charset="0"/>
              </a:rPr>
              <a:t> du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des </a:t>
            </a:r>
            <a:r>
              <a:rPr lang="en-US" altLang="x-none" sz="1800" b="1" dirty="0" err="1">
                <a:solidFill>
                  <a:schemeClr val="tx1"/>
                </a:solidFill>
                <a:latin typeface="Arial" charset="0"/>
                <a:sym typeface="Arial" charset="0"/>
              </a:rPr>
              <a:t>événements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en</a:t>
            </a:r>
            <a:r>
              <a:rPr lang="en-US" altLang="x-none" sz="1800" b="1" dirty="0">
                <a:solidFill>
                  <a:schemeClr val="tx1"/>
                </a:solidFill>
                <a:latin typeface="Arial" charset="0"/>
                <a:sym typeface="Arial" charset="0"/>
              </a:rPr>
              <a:t> cause :</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1. Souvenirs </a:t>
            </a:r>
            <a:r>
              <a:rPr lang="en-US" altLang="x-none" sz="1800" dirty="0" err="1">
                <a:solidFill>
                  <a:schemeClr val="tx1"/>
                </a:solidFill>
                <a:latin typeface="Arial" charset="0"/>
                <a:sym typeface="Arial" charset="0"/>
              </a:rPr>
              <a:t>répétitifs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involontaires</a:t>
            </a:r>
            <a:r>
              <a:rPr lang="en-US" altLang="x-none" sz="1800" dirty="0">
                <a:solidFill>
                  <a:schemeClr val="tx1"/>
                </a:solidFill>
                <a:latin typeface="Arial" charset="0"/>
                <a:sym typeface="Arial" charset="0"/>
              </a:rPr>
              <a:t> et </a:t>
            </a:r>
            <a:r>
              <a:rPr lang="en-US" altLang="x-none" sz="1800" dirty="0" err="1">
                <a:solidFill>
                  <a:schemeClr val="tx1"/>
                </a:solidFill>
                <a:latin typeface="Arial" charset="0"/>
                <a:sym typeface="Arial" charset="0"/>
              </a:rPr>
              <a:t>envahissants</a:t>
            </a:r>
            <a:r>
              <a:rPr lang="en-US" altLang="x-none" sz="1800" dirty="0">
                <a:solidFill>
                  <a:schemeClr val="tx1"/>
                </a:solidFill>
                <a:latin typeface="Arial" charset="0"/>
                <a:sym typeface="Arial" charset="0"/>
              </a:rPr>
              <a:t> du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événements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traumatisants</a:t>
            </a:r>
            <a:r>
              <a:rPr lang="en-US" altLang="x-none" sz="1800" dirty="0">
                <a:solidFill>
                  <a:schemeClr val="tx1"/>
                </a:solidFill>
                <a:latin typeface="Arial" charset="0"/>
                <a:sym typeface="Arial" charset="0"/>
              </a:rPr>
              <a:t>. </a:t>
            </a:r>
            <a:r>
              <a:rPr lang="en-US" altLang="x-none" sz="1800" i="1" dirty="0">
                <a:solidFill>
                  <a:schemeClr val="tx1"/>
                </a:solidFill>
                <a:latin typeface="Arial" charset="0"/>
                <a:sym typeface="Arial" charset="0"/>
              </a:rPr>
              <a:t>NB les souvenirs </a:t>
            </a:r>
            <a:r>
              <a:rPr lang="en-US" altLang="x-none" sz="1800" i="1" dirty="0" err="1">
                <a:solidFill>
                  <a:schemeClr val="tx1"/>
                </a:solidFill>
                <a:latin typeface="Arial" charset="0"/>
                <a:sym typeface="Arial" charset="0"/>
              </a:rPr>
              <a:t>spontanés</a:t>
            </a:r>
            <a:r>
              <a:rPr lang="en-US" altLang="x-none" sz="1800" i="1" dirty="0">
                <a:solidFill>
                  <a:schemeClr val="tx1"/>
                </a:solidFill>
                <a:latin typeface="Arial" charset="0"/>
                <a:sym typeface="Arial" charset="0"/>
              </a:rPr>
              <a:t> et </a:t>
            </a:r>
            <a:r>
              <a:rPr lang="en-US" altLang="x-none" sz="1800" i="1" dirty="0" err="1">
                <a:solidFill>
                  <a:schemeClr val="tx1"/>
                </a:solidFill>
                <a:latin typeface="Arial" charset="0"/>
                <a:sym typeface="Arial" charset="0"/>
              </a:rPr>
              <a:t>envahissants</a:t>
            </a:r>
            <a:r>
              <a:rPr lang="en-US" altLang="x-none" sz="1800" i="1" dirty="0">
                <a:solidFill>
                  <a:schemeClr val="tx1"/>
                </a:solidFill>
                <a:latin typeface="Arial" charset="0"/>
                <a:sym typeface="Arial" charset="0"/>
              </a:rPr>
              <a:t> ne </a:t>
            </a:r>
            <a:r>
              <a:rPr lang="en-US" altLang="x-none" sz="1800" i="1" dirty="0" err="1">
                <a:solidFill>
                  <a:schemeClr val="tx1"/>
                </a:solidFill>
                <a:latin typeface="Arial" charset="0"/>
                <a:sym typeface="Arial" charset="0"/>
              </a:rPr>
              <a:t>laissent</a:t>
            </a:r>
            <a:r>
              <a:rPr lang="en-US" altLang="x-none" sz="1800" i="1" dirty="0">
                <a:solidFill>
                  <a:schemeClr val="tx1"/>
                </a:solidFill>
                <a:latin typeface="Arial" charset="0"/>
                <a:sym typeface="Arial" charset="0"/>
              </a:rPr>
              <a:t> pas </a:t>
            </a:r>
            <a:r>
              <a:rPr lang="en-US" altLang="x-none" sz="1800" i="1" dirty="0" err="1">
                <a:solidFill>
                  <a:schemeClr val="tx1"/>
                </a:solidFill>
                <a:latin typeface="Arial" charset="0"/>
                <a:sym typeface="Arial" charset="0"/>
              </a:rPr>
              <a:t>forcément</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apparaître</a:t>
            </a:r>
            <a:r>
              <a:rPr lang="en-US" altLang="x-none" sz="1800" i="1" dirty="0">
                <a:solidFill>
                  <a:schemeClr val="tx1"/>
                </a:solidFill>
                <a:latin typeface="Arial" charset="0"/>
                <a:sym typeface="Arial" charset="0"/>
              </a:rPr>
              <a:t> la </a:t>
            </a:r>
            <a:r>
              <a:rPr lang="en-US" altLang="x-none" sz="1800" i="1" dirty="0" err="1">
                <a:solidFill>
                  <a:schemeClr val="tx1"/>
                </a:solidFill>
                <a:latin typeface="Arial" charset="0"/>
                <a:sym typeface="Arial" charset="0"/>
              </a:rPr>
              <a:t>détresse</a:t>
            </a:r>
            <a:r>
              <a:rPr lang="en-US" altLang="x-none" sz="1800" i="1" dirty="0">
                <a:solidFill>
                  <a:schemeClr val="tx1"/>
                </a:solidFill>
                <a:latin typeface="Arial" charset="0"/>
                <a:sym typeface="Arial" charset="0"/>
              </a:rPr>
              <a:t> et </a:t>
            </a:r>
            <a:r>
              <a:rPr lang="en-US" altLang="x-none" sz="1800" i="1" dirty="0" err="1">
                <a:solidFill>
                  <a:schemeClr val="tx1"/>
                </a:solidFill>
                <a:latin typeface="Arial" charset="0"/>
                <a:sym typeface="Arial" charset="0"/>
              </a:rPr>
              <a:t>peuvent</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s’exprimer</a:t>
            </a:r>
            <a:r>
              <a:rPr lang="en-US" altLang="x-none" sz="1800" i="1" dirty="0">
                <a:solidFill>
                  <a:schemeClr val="tx1"/>
                </a:solidFill>
                <a:latin typeface="Arial" charset="0"/>
                <a:sym typeface="Arial" charset="0"/>
              </a:rPr>
              <a:t> par le </a:t>
            </a:r>
            <a:r>
              <a:rPr lang="en-US" altLang="x-none" sz="1800" i="1" dirty="0" err="1">
                <a:solidFill>
                  <a:schemeClr val="tx1"/>
                </a:solidFill>
                <a:latin typeface="Arial" charset="0"/>
                <a:sym typeface="Arial" charset="0"/>
              </a:rPr>
              <a:t>biais</a:t>
            </a:r>
            <a:r>
              <a:rPr lang="en-US" altLang="x-none" sz="1800" i="1" dirty="0">
                <a:solidFill>
                  <a:schemeClr val="tx1"/>
                </a:solidFill>
                <a:latin typeface="Arial" charset="0"/>
                <a:sym typeface="Arial" charset="0"/>
              </a:rPr>
              <a:t> reconstitutions dans le jeu ;</a:t>
            </a:r>
          </a:p>
          <a:p>
            <a:pPr algn="just">
              <a:lnSpc>
                <a:spcPct val="90000"/>
              </a:lnSpc>
              <a:spcBef>
                <a:spcPts val="75"/>
              </a:spcBef>
              <a:buClrTx/>
              <a:buSzTx/>
              <a:buNone/>
            </a:pPr>
            <a:r>
              <a:rPr lang="en-US" altLang="x-none" sz="1800" dirty="0">
                <a:solidFill>
                  <a:schemeClr val="tx1"/>
                </a:solidFill>
                <a:latin typeface="Arial" charset="0"/>
                <a:sym typeface="Arial" charset="0"/>
              </a:rPr>
              <a:t>2. </a:t>
            </a:r>
            <a:r>
              <a:rPr lang="en-US" altLang="x-none" sz="1800" dirty="0" err="1">
                <a:solidFill>
                  <a:schemeClr val="tx1"/>
                </a:solidFill>
                <a:latin typeface="Arial" charset="0"/>
                <a:sym typeface="Arial" charset="0"/>
              </a:rPr>
              <a:t>Rêves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récurrents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dont</a:t>
            </a:r>
            <a:r>
              <a:rPr lang="en-US" altLang="x-none" sz="1800" dirty="0">
                <a:solidFill>
                  <a:schemeClr val="tx1"/>
                </a:solidFill>
                <a:latin typeface="Arial" charset="0"/>
                <a:sym typeface="Arial" charset="0"/>
              </a:rPr>
              <a:t> le </a:t>
            </a:r>
            <a:r>
              <a:rPr lang="en-US" altLang="x-none" sz="1800" dirty="0" err="1">
                <a:solidFill>
                  <a:schemeClr val="tx1"/>
                </a:solidFill>
                <a:latin typeface="Arial" charset="0"/>
                <a:sym typeface="Arial" charset="0"/>
              </a:rPr>
              <a:t>contenu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les </a:t>
            </a:r>
            <a:r>
              <a:rPr lang="en-US" altLang="x-none" sz="1800" dirty="0" err="1">
                <a:solidFill>
                  <a:schemeClr val="tx1"/>
                </a:solidFill>
                <a:latin typeface="Arial" charset="0"/>
                <a:sym typeface="Arial" charset="0"/>
              </a:rPr>
              <a:t>émotions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les deux, </a:t>
            </a:r>
            <a:r>
              <a:rPr lang="en-US" altLang="x-none" sz="1800" dirty="0" err="1">
                <a:solidFill>
                  <a:schemeClr val="tx1"/>
                </a:solidFill>
                <a:latin typeface="Arial" charset="0"/>
                <a:sym typeface="Arial" charset="0"/>
              </a:rPr>
              <a:t>sont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liés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l’événement</a:t>
            </a:r>
            <a:r>
              <a:rPr lang="en-US" altLang="x-none" sz="1800" dirty="0">
                <a:solidFill>
                  <a:schemeClr val="tx1"/>
                </a:solidFill>
                <a:latin typeface="Arial" charset="0"/>
                <a:sym typeface="Arial" charset="0"/>
              </a:rPr>
              <a:t> et qui </a:t>
            </a:r>
            <a:r>
              <a:rPr lang="en-US" altLang="x-none" sz="1800" dirty="0" err="1">
                <a:solidFill>
                  <a:schemeClr val="tx1"/>
                </a:solidFill>
                <a:latin typeface="Arial" charset="0"/>
                <a:sym typeface="Arial" charset="0"/>
              </a:rPr>
              <a:t>provoquent</a:t>
            </a:r>
            <a:r>
              <a:rPr lang="en-US" altLang="x-none" sz="1800" dirty="0">
                <a:solidFill>
                  <a:schemeClr val="tx1"/>
                </a:solidFill>
                <a:latin typeface="Arial" charset="0"/>
                <a:sym typeface="Arial" charset="0"/>
              </a:rPr>
              <a:t> un sentiment de </a:t>
            </a:r>
            <a:r>
              <a:rPr lang="en-US" altLang="x-none" sz="1800" dirty="0" err="1">
                <a:solidFill>
                  <a:schemeClr val="tx1"/>
                </a:solidFill>
                <a:latin typeface="Arial" charset="0"/>
                <a:sym typeface="Arial" charset="0"/>
              </a:rPr>
              <a:t>détresse</a:t>
            </a:r>
            <a:r>
              <a:rPr lang="en-US" altLang="x-none" sz="1800" dirty="0">
                <a:solidFill>
                  <a:schemeClr val="tx1"/>
                </a:solidFill>
                <a:latin typeface="Arial" charset="0"/>
                <a:sym typeface="Arial" charset="0"/>
              </a:rPr>
              <a:t>. NB il </a:t>
            </a:r>
            <a:r>
              <a:rPr lang="en-US" altLang="x-none" sz="1800" dirty="0" err="1">
                <a:solidFill>
                  <a:schemeClr val="tx1"/>
                </a:solidFill>
                <a:latin typeface="Arial" charset="0"/>
                <a:sym typeface="Arial" charset="0"/>
              </a:rPr>
              <a:t>peut</a:t>
            </a: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err="1">
                <a:solidFill>
                  <a:schemeClr val="tx1"/>
                </a:solidFill>
                <a:latin typeface="Arial" charset="0"/>
                <a:sym typeface="Arial" charset="0"/>
              </a:rPr>
              <a:t>être</a:t>
            </a:r>
            <a:r>
              <a:rPr lang="en-US" altLang="x-none" sz="1800" dirty="0">
                <a:solidFill>
                  <a:schemeClr val="tx1"/>
                </a:solidFill>
                <a:latin typeface="Arial" charset="0"/>
                <a:sym typeface="Arial" charset="0"/>
              </a:rPr>
              <a:t> impossible de </a:t>
            </a:r>
            <a:r>
              <a:rPr lang="en-US" altLang="x-none" sz="1800" dirty="0" err="1">
                <a:solidFill>
                  <a:schemeClr val="tx1"/>
                </a:solidFill>
                <a:latin typeface="Arial" charset="0"/>
                <a:sym typeface="Arial" charset="0"/>
              </a:rPr>
              <a:t>vérifier</a:t>
            </a:r>
            <a:r>
              <a:rPr lang="en-US" altLang="x-none" sz="1800" dirty="0">
                <a:solidFill>
                  <a:schemeClr val="tx1"/>
                </a:solidFill>
                <a:latin typeface="Arial" charset="0"/>
                <a:sym typeface="Arial" charset="0"/>
              </a:rPr>
              <a:t> que le </a:t>
            </a:r>
            <a:r>
              <a:rPr lang="en-US" altLang="x-none" sz="1800" dirty="0" err="1">
                <a:solidFill>
                  <a:schemeClr val="tx1"/>
                </a:solidFill>
                <a:latin typeface="Arial" charset="0"/>
                <a:sym typeface="Arial" charset="0"/>
              </a:rPr>
              <a:t>contenu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effrayant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est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lié</a:t>
            </a:r>
            <a:r>
              <a:rPr lang="en-US" altLang="x-none" sz="1800" dirty="0">
                <a:solidFill>
                  <a:schemeClr val="tx1"/>
                </a:solidFill>
                <a:latin typeface="Arial" charset="0"/>
                <a:sym typeface="Arial" charset="0"/>
              </a:rPr>
              <a:t> aux </a:t>
            </a:r>
            <a:r>
              <a:rPr lang="en-US" altLang="x-none" sz="1800" dirty="0" err="1">
                <a:solidFill>
                  <a:schemeClr val="tx1"/>
                </a:solidFill>
                <a:latin typeface="Arial" charset="0"/>
                <a:sym typeface="Arial" charset="0"/>
              </a:rPr>
              <a:t>événements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traumatiques</a:t>
            </a:r>
            <a:r>
              <a:rPr lang="en-US" altLang="x-none" sz="1800" dirty="0">
                <a:solidFill>
                  <a:schemeClr val="tx1"/>
                </a:solidFill>
                <a:latin typeface="Arial" charset="0"/>
                <a:sym typeface="Arial" charset="0"/>
              </a:rPr>
              <a:t> ;</a:t>
            </a:r>
          </a:p>
          <a:p>
            <a:pPr algn="just">
              <a:lnSpc>
                <a:spcPct val="90000"/>
              </a:lnSpc>
              <a:spcBef>
                <a:spcPts val="75"/>
              </a:spcBef>
              <a:buClrTx/>
              <a:buSzTx/>
              <a:buNone/>
            </a:pPr>
            <a:r>
              <a:rPr lang="en-US" altLang="x-none" sz="1800" dirty="0">
                <a:solidFill>
                  <a:schemeClr val="tx1"/>
                </a:solidFill>
                <a:latin typeface="Arial" charset="0"/>
                <a:sym typeface="Arial" charset="0"/>
              </a:rPr>
              <a:t>3. </a:t>
            </a:r>
            <a:r>
              <a:rPr lang="en-US" altLang="x-none" sz="1800" dirty="0" err="1">
                <a:solidFill>
                  <a:schemeClr val="tx1"/>
                </a:solidFill>
                <a:latin typeface="Arial" charset="0"/>
                <a:sym typeface="Arial" charset="0"/>
              </a:rPr>
              <a:t>Réactions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dissociatives</a:t>
            </a:r>
            <a:r>
              <a:rPr lang="en-US" altLang="x-none" sz="1800" dirty="0">
                <a:solidFill>
                  <a:schemeClr val="tx1"/>
                </a:solidFill>
                <a:latin typeface="Arial" charset="0"/>
                <a:sym typeface="Arial" charset="0"/>
              </a:rPr>
              <a:t> (p. ex. rappels </a:t>
            </a:r>
            <a:r>
              <a:rPr lang="en-US" altLang="x-none" sz="1800" dirty="0" err="1">
                <a:solidFill>
                  <a:schemeClr val="tx1"/>
                </a:solidFill>
                <a:latin typeface="Arial" charset="0"/>
                <a:sym typeface="Arial" charset="0"/>
              </a:rPr>
              <a:t>d’images</a:t>
            </a:r>
            <a:r>
              <a:rPr lang="en-US" altLang="x-none" sz="1800" dirty="0">
                <a:solidFill>
                  <a:schemeClr val="tx1"/>
                </a:solidFill>
                <a:latin typeface="Arial" charset="0"/>
                <a:sym typeface="Arial" charset="0"/>
              </a:rPr>
              <a:t>, flashbacks) au </a:t>
            </a:r>
            <a:r>
              <a:rPr lang="en-US" altLang="x-none" sz="1800" dirty="0" err="1">
                <a:solidFill>
                  <a:schemeClr val="tx1"/>
                </a:solidFill>
                <a:latin typeface="Arial" charset="0"/>
                <a:sym typeface="Arial" charset="0"/>
              </a:rPr>
              <a:t>cours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desquelles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l’enfant</a:t>
            </a:r>
            <a:r>
              <a:rPr lang="en-US" altLang="x-none" sz="1800" dirty="0">
                <a:solidFill>
                  <a:schemeClr val="tx1"/>
                </a:solidFill>
                <a:latin typeface="Arial" charset="0"/>
                <a:sym typeface="Arial" charset="0"/>
              </a:rPr>
              <a:t> se sent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agit </a:t>
            </a:r>
            <a:r>
              <a:rPr lang="en-US" altLang="x-none" sz="1800" dirty="0" err="1">
                <a:solidFill>
                  <a:schemeClr val="tx1"/>
                </a:solidFill>
                <a:latin typeface="Arial" charset="0"/>
                <a:sym typeface="Arial" charset="0"/>
              </a:rPr>
              <a:t>comme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si</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l’événement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traumatisant</a:t>
            </a:r>
            <a:r>
              <a:rPr lang="en-US" altLang="x-none" sz="1800" dirty="0">
                <a:solidFill>
                  <a:schemeClr val="tx1"/>
                </a:solidFill>
                <a:latin typeface="Arial" charset="0"/>
                <a:sym typeface="Arial" charset="0"/>
              </a:rPr>
              <a:t> se </a:t>
            </a:r>
            <a:r>
              <a:rPr lang="en-US" altLang="x-none" sz="1800" dirty="0" err="1">
                <a:solidFill>
                  <a:schemeClr val="tx1"/>
                </a:solidFill>
                <a:latin typeface="Arial" charset="0"/>
                <a:sym typeface="Arial" charset="0"/>
              </a:rPr>
              <a:t>reproduisait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Ces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réactions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peuvent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survenir</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différents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niveaux</a:t>
            </a:r>
            <a:r>
              <a:rPr lang="en-US" altLang="x-none" sz="1800" dirty="0">
                <a:solidFill>
                  <a:schemeClr val="tx1"/>
                </a:solidFill>
                <a:latin typeface="Arial" charset="0"/>
                <a:sym typeface="Arial" charset="0"/>
              </a:rPr>
              <a:t>, la </a:t>
            </a:r>
            <a:r>
              <a:rPr lang="en-US" altLang="x-none" sz="1800" dirty="0" err="1">
                <a:solidFill>
                  <a:schemeClr val="tx1"/>
                </a:solidFill>
                <a:latin typeface="Arial" charset="0"/>
                <a:sym typeface="Arial" charset="0"/>
              </a:rPr>
              <a:t>réaction</a:t>
            </a:r>
            <a:r>
              <a:rPr lang="en-US" altLang="x-none" sz="1800" dirty="0">
                <a:solidFill>
                  <a:schemeClr val="tx1"/>
                </a:solidFill>
                <a:latin typeface="Arial" charset="0"/>
                <a:sym typeface="Arial" charset="0"/>
              </a:rPr>
              <a:t> la plus intense </a:t>
            </a:r>
            <a:r>
              <a:rPr lang="en-US" altLang="x-none" sz="1800" dirty="0" err="1">
                <a:solidFill>
                  <a:schemeClr val="tx1"/>
                </a:solidFill>
                <a:latin typeface="Arial" charset="0"/>
                <a:sym typeface="Arial" charset="0"/>
              </a:rPr>
              <a:t>étant</a:t>
            </a:r>
            <a:r>
              <a:rPr lang="en-US" altLang="x-none" sz="1800" dirty="0">
                <a:solidFill>
                  <a:schemeClr val="tx1"/>
                </a:solidFill>
                <a:latin typeface="Arial" charset="0"/>
                <a:sym typeface="Arial" charset="0"/>
              </a:rPr>
              <a:t> la </a:t>
            </a:r>
            <a:r>
              <a:rPr lang="en-US" altLang="x-none" sz="1800" dirty="0" err="1">
                <a:solidFill>
                  <a:schemeClr val="tx1"/>
                </a:solidFill>
                <a:latin typeface="Arial" charset="0"/>
                <a:sym typeface="Arial" charset="0"/>
              </a:rPr>
              <a:t>perte</a:t>
            </a:r>
            <a:r>
              <a:rPr lang="en-US" altLang="x-none" sz="1800" dirty="0">
                <a:solidFill>
                  <a:schemeClr val="tx1"/>
                </a:solidFill>
                <a:latin typeface="Arial" charset="0"/>
                <a:sym typeface="Arial" charset="0"/>
              </a:rPr>
              <a:t> de conscience de </a:t>
            </a:r>
            <a:r>
              <a:rPr lang="en-US" altLang="x-none" sz="1800" dirty="0" err="1">
                <a:solidFill>
                  <a:schemeClr val="tx1"/>
                </a:solidFill>
                <a:latin typeface="Arial" charset="0"/>
                <a:sym typeface="Arial" charset="0"/>
              </a:rPr>
              <a:t>l’environnement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actuel</a:t>
            </a:r>
            <a:r>
              <a:rPr lang="en-US" altLang="x-none" sz="1800" dirty="0">
                <a:solidFill>
                  <a:schemeClr val="tx1"/>
                </a:solidFill>
                <a:latin typeface="Arial" charset="0"/>
                <a:sym typeface="Arial" charset="0"/>
              </a:rPr>
              <a:t>). Des reconstructions </a:t>
            </a:r>
            <a:r>
              <a:rPr lang="en-US" altLang="x-none" sz="1800" dirty="0" err="1">
                <a:solidFill>
                  <a:schemeClr val="tx1"/>
                </a:solidFill>
                <a:latin typeface="Arial" charset="0"/>
                <a:sym typeface="Arial" charset="0"/>
              </a:rPr>
              <a:t>spécifiques</a:t>
            </a:r>
            <a:r>
              <a:rPr lang="en-US" altLang="x-none" sz="1800" dirty="0">
                <a:solidFill>
                  <a:schemeClr val="tx1"/>
                </a:solidFill>
                <a:latin typeface="Arial" charset="0"/>
                <a:sym typeface="Arial" charset="0"/>
              </a:rPr>
              <a:t> du </a:t>
            </a:r>
            <a:r>
              <a:rPr lang="en-US" altLang="x-none" sz="1800" dirty="0" err="1">
                <a:solidFill>
                  <a:schemeClr val="tx1"/>
                </a:solidFill>
                <a:latin typeface="Arial" charset="0"/>
                <a:sym typeface="Arial" charset="0"/>
              </a:rPr>
              <a:t>traumatisme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peuvent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survenir</a:t>
            </a:r>
            <a:r>
              <a:rPr lang="en-US" altLang="x-none" sz="1800" dirty="0">
                <a:solidFill>
                  <a:schemeClr val="tx1"/>
                </a:solidFill>
                <a:latin typeface="Arial" charset="0"/>
                <a:sym typeface="Arial" charset="0"/>
              </a:rPr>
              <a:t> au </a:t>
            </a:r>
            <a:r>
              <a:rPr lang="en-US" altLang="x-none" sz="1800" dirty="0" err="1">
                <a:solidFill>
                  <a:schemeClr val="tx1"/>
                </a:solidFill>
                <a:latin typeface="Arial" charset="0"/>
                <a:sym typeface="Arial" charset="0"/>
              </a:rPr>
              <a:t>cours</a:t>
            </a:r>
            <a:r>
              <a:rPr lang="en-US" altLang="x-none" sz="1800" dirty="0">
                <a:solidFill>
                  <a:schemeClr val="tx1"/>
                </a:solidFill>
                <a:latin typeface="Arial" charset="0"/>
                <a:sym typeface="Arial" charset="0"/>
              </a:rPr>
              <a:t> de jeux</a:t>
            </a: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
        <p:nvSpPr>
          <p:cNvPr id="266243" name="AutoShape 4"/>
          <p:cNvSpPr>
            <a:spLocks/>
          </p:cNvSpPr>
          <p:nvPr/>
        </p:nvSpPr>
        <p:spPr bwMode="auto">
          <a:xfrm>
            <a:off x="5252330" y="107529"/>
            <a:ext cx="1231900" cy="1125537"/>
          </a:xfrm>
          <a:prstGeom prst="roundRect">
            <a:avLst>
              <a:gd name="adj" fmla="val 11903"/>
            </a:avLst>
          </a:prstGeom>
          <a:solidFill>
            <a:srgbClr val="92D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4" name="Rectangle 5"/>
          <p:cNvSpPr>
            <a:spLocks/>
          </p:cNvSpPr>
          <p:nvPr/>
        </p:nvSpPr>
        <p:spPr bwMode="auto">
          <a:xfrm>
            <a:off x="5308277" y="305323"/>
            <a:ext cx="1120006"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B  DSM-5</a:t>
            </a:r>
          </a:p>
        </p:txBody>
      </p:sp>
    </p:spTree>
    <p:extLst>
      <p:ext uri="{BB962C8B-B14F-4D97-AF65-F5344CB8AC3E}">
        <p14:creationId xmlns:p14="http://schemas.microsoft.com/office/powerpoint/2010/main" val="2519109743"/>
      </p:ext>
    </p:extLst>
  </p:cSld>
  <p:clrMapOvr>
    <a:masterClrMapping/>
  </p:clrMapOvr>
  <p:transition spd="slow">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p:cNvSpPr>
          <p:nvPr/>
        </p:nvSpPr>
        <p:spPr bwMode="auto">
          <a:xfrm>
            <a:off x="1805937" y="1430859"/>
            <a:ext cx="8308156" cy="4746774"/>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2" name="Rectangle 3"/>
          <p:cNvSpPr>
            <a:spLocks/>
          </p:cNvSpPr>
          <p:nvPr/>
        </p:nvSpPr>
        <p:spPr bwMode="auto">
          <a:xfrm>
            <a:off x="2077908" y="1987812"/>
            <a:ext cx="7906525" cy="363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800" b="1" dirty="0" err="1">
                <a:solidFill>
                  <a:schemeClr val="tx1"/>
                </a:solidFill>
                <a:latin typeface="Arial" charset="0"/>
                <a:sym typeface="Arial" charset="0"/>
              </a:rPr>
              <a:t>Présence</a:t>
            </a:r>
            <a:r>
              <a:rPr lang="en-US" altLang="x-none" sz="1800" b="1" dirty="0">
                <a:solidFill>
                  <a:schemeClr val="tx1"/>
                </a:solidFill>
                <a:latin typeface="Arial" charset="0"/>
                <a:sym typeface="Arial" charset="0"/>
              </a:rPr>
              <a:t> d’un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de </a:t>
            </a:r>
            <a:r>
              <a:rPr lang="en-US" altLang="x-none" sz="1800" b="1" dirty="0" err="1">
                <a:solidFill>
                  <a:schemeClr val="tx1"/>
                </a:solidFill>
                <a:latin typeface="Arial" charset="0"/>
                <a:sym typeface="Arial" charset="0"/>
              </a:rPr>
              <a:t>plusieurs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symptômes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envahissants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suivants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associés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à</a:t>
            </a:r>
            <a:r>
              <a:rPr lang="en-US" altLang="x-none" sz="1800" b="1" dirty="0">
                <a:solidFill>
                  <a:schemeClr val="tx1"/>
                </a:solidFill>
                <a:latin typeface="Arial" charset="0"/>
                <a:sym typeface="Arial" charset="0"/>
              </a:rPr>
              <a:t> un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plusieurs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événements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ayant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débuté</a:t>
            </a:r>
            <a:r>
              <a:rPr lang="en-US" altLang="x-none" sz="1800" b="1" dirty="0">
                <a:solidFill>
                  <a:schemeClr val="tx1"/>
                </a:solidFill>
                <a:latin typeface="Arial" charset="0"/>
                <a:sym typeface="Arial" charset="0"/>
              </a:rPr>
              <a:t> après la </a:t>
            </a:r>
            <a:r>
              <a:rPr lang="en-US" altLang="x-none" sz="1800" b="1" dirty="0" err="1">
                <a:solidFill>
                  <a:schemeClr val="tx1"/>
                </a:solidFill>
                <a:latin typeface="Arial" charset="0"/>
                <a:sym typeface="Arial" charset="0"/>
              </a:rPr>
              <a:t>survenue</a:t>
            </a:r>
            <a:r>
              <a:rPr lang="en-US" altLang="x-none" sz="1800" b="1" dirty="0">
                <a:solidFill>
                  <a:schemeClr val="tx1"/>
                </a:solidFill>
                <a:latin typeface="Arial" charset="0"/>
                <a:sym typeface="Arial" charset="0"/>
              </a:rPr>
              <a:t> du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des </a:t>
            </a:r>
            <a:r>
              <a:rPr lang="en-US" altLang="x-none" sz="1800" b="1" dirty="0" err="1">
                <a:solidFill>
                  <a:schemeClr val="tx1"/>
                </a:solidFill>
                <a:latin typeface="Arial" charset="0"/>
                <a:sym typeface="Arial" charset="0"/>
              </a:rPr>
              <a:t>événements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en</a:t>
            </a:r>
            <a:r>
              <a:rPr lang="en-US" altLang="x-none" sz="1800" b="1" dirty="0">
                <a:solidFill>
                  <a:schemeClr val="tx1"/>
                </a:solidFill>
                <a:latin typeface="Arial" charset="0"/>
                <a:sym typeface="Arial" charset="0"/>
              </a:rPr>
              <a:t> cause :</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4. Sentiment intense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prolongé</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détresse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psychique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lors</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l’exposition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des indices internes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externes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évoquant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ressemblant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un aspect de </a:t>
            </a:r>
            <a:r>
              <a:rPr lang="en-US" altLang="x-none" sz="1800" dirty="0" err="1">
                <a:solidFill>
                  <a:schemeClr val="tx1"/>
                </a:solidFill>
                <a:latin typeface="Arial" charset="0"/>
                <a:sym typeface="Arial" charset="0"/>
              </a:rPr>
              <a:t>l’événement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traumatisant</a:t>
            </a:r>
            <a:r>
              <a:rPr lang="en-US" altLang="x-none" sz="1800" dirty="0">
                <a:solidFill>
                  <a:schemeClr val="tx1"/>
                </a:solidFill>
                <a:latin typeface="Arial" charset="0"/>
                <a:sym typeface="Arial" charset="0"/>
              </a:rPr>
              <a:t> ;</a:t>
            </a:r>
          </a:p>
          <a:p>
            <a:pPr algn="just">
              <a:lnSpc>
                <a:spcPct val="90000"/>
              </a:lnSpc>
              <a:spcBef>
                <a:spcPts val="75"/>
              </a:spcBef>
              <a:buClrTx/>
              <a:buSzTx/>
              <a:buNone/>
            </a:pPr>
            <a:r>
              <a:rPr lang="en-US" altLang="x-none" sz="1800" dirty="0">
                <a:solidFill>
                  <a:schemeClr val="tx1"/>
                </a:solidFill>
                <a:latin typeface="Arial" charset="0"/>
                <a:sym typeface="Arial" charset="0"/>
              </a:rPr>
              <a:t>5. </a:t>
            </a:r>
            <a:r>
              <a:rPr lang="en-US" altLang="x-none" sz="1800" dirty="0" err="1">
                <a:solidFill>
                  <a:schemeClr val="tx1"/>
                </a:solidFill>
                <a:latin typeface="Arial" charset="0"/>
                <a:sym typeface="Arial" charset="0"/>
              </a:rPr>
              <a:t>Réactions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physiologiques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marquées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lors</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l’exposition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des indices internes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externes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pouvant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évoquer</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ressembler</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un aspect du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événements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traumatisants</a:t>
            </a:r>
            <a:r>
              <a:rPr lang="en-US" altLang="x-none" sz="1800" dirty="0">
                <a:solidFill>
                  <a:schemeClr val="tx1"/>
                </a:solidFill>
                <a:latin typeface="Arial" charset="0"/>
                <a:sym typeface="Arial" charset="0"/>
              </a:rPr>
              <a:t>.</a:t>
            </a:r>
            <a:endParaRPr lang="en-US" altLang="x-none" sz="1800" dirty="0">
              <a:solidFill>
                <a:srgbClr val="D90B00"/>
              </a:solidFill>
              <a:latin typeface="Cambria" charset="0"/>
              <a:sym typeface="Cambria" charset="0"/>
            </a:endParaRPr>
          </a:p>
        </p:txBody>
      </p:sp>
      <p:sp>
        <p:nvSpPr>
          <p:cNvPr id="266243" name="AutoShape 4"/>
          <p:cNvSpPr>
            <a:spLocks/>
          </p:cNvSpPr>
          <p:nvPr/>
        </p:nvSpPr>
        <p:spPr bwMode="auto">
          <a:xfrm>
            <a:off x="5252330" y="107529"/>
            <a:ext cx="1231900" cy="1125537"/>
          </a:xfrm>
          <a:prstGeom prst="roundRect">
            <a:avLst>
              <a:gd name="adj" fmla="val 11903"/>
            </a:avLst>
          </a:prstGeom>
          <a:solidFill>
            <a:srgbClr val="92D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4" name="Rectangle 5"/>
          <p:cNvSpPr>
            <a:spLocks/>
          </p:cNvSpPr>
          <p:nvPr/>
        </p:nvSpPr>
        <p:spPr bwMode="auto">
          <a:xfrm>
            <a:off x="5308277" y="305323"/>
            <a:ext cx="1120006"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B  DSM-5</a:t>
            </a:r>
          </a:p>
        </p:txBody>
      </p:sp>
    </p:spTree>
    <p:extLst>
      <p:ext uri="{BB962C8B-B14F-4D97-AF65-F5344CB8AC3E}">
        <p14:creationId xmlns:p14="http://schemas.microsoft.com/office/powerpoint/2010/main" val="1196076888"/>
      </p:ext>
    </p:extLst>
  </p:cSld>
  <p:clrMapOvr>
    <a:masterClrMapping/>
  </p:clrMapOvr>
  <p:transition spd="slow">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p:cNvSpPr>
          <p:nvPr/>
        </p:nvSpPr>
        <p:spPr bwMode="auto">
          <a:xfrm>
            <a:off x="1805937" y="1430859"/>
            <a:ext cx="8308156" cy="4746774"/>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2" name="Rectangle 3"/>
          <p:cNvSpPr>
            <a:spLocks/>
          </p:cNvSpPr>
          <p:nvPr/>
        </p:nvSpPr>
        <p:spPr bwMode="auto">
          <a:xfrm>
            <a:off x="2077908" y="1987812"/>
            <a:ext cx="7906525" cy="363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800" b="1" dirty="0">
                <a:solidFill>
                  <a:schemeClr val="tx1"/>
                </a:solidFill>
                <a:latin typeface="Arial" charset="0"/>
                <a:sym typeface="Arial" charset="0"/>
              </a:rPr>
              <a:t>Un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plusieurs</a:t>
            </a:r>
            <a:r>
              <a:rPr lang="en-US" altLang="x-none" sz="1800" b="1" dirty="0">
                <a:solidFill>
                  <a:schemeClr val="tx1"/>
                </a:solidFill>
                <a:latin typeface="Arial" charset="0"/>
                <a:sym typeface="Arial" charset="0"/>
              </a:rPr>
              <a:t>) des symptoms </a:t>
            </a:r>
            <a:r>
              <a:rPr lang="en-US" altLang="x-none" sz="1800" b="1" dirty="0" err="1">
                <a:solidFill>
                  <a:schemeClr val="tx1"/>
                </a:solidFill>
                <a:latin typeface="Arial" charset="0"/>
                <a:sym typeface="Arial" charset="0"/>
              </a:rPr>
              <a:t>suivants</a:t>
            </a:r>
            <a:r>
              <a:rPr lang="en-US" altLang="x-none" sz="1800" b="1" dirty="0">
                <a:solidFill>
                  <a:schemeClr val="tx1"/>
                </a:solidFill>
                <a:latin typeface="Arial" charset="0"/>
                <a:sym typeface="Arial" charset="0"/>
              </a:rPr>
              <a:t>, representant </a:t>
            </a:r>
            <a:r>
              <a:rPr lang="en-US" altLang="x-none" sz="1800" b="1" dirty="0" err="1">
                <a:solidFill>
                  <a:schemeClr val="tx1"/>
                </a:solidFill>
                <a:latin typeface="Arial" charset="0"/>
                <a:sym typeface="Arial" charset="0"/>
              </a:rPr>
              <a:t>soit</a:t>
            </a:r>
            <a:r>
              <a:rPr lang="en-US" altLang="x-none" sz="1800" b="1" dirty="0">
                <a:solidFill>
                  <a:schemeClr val="tx1"/>
                </a:solidFill>
                <a:latin typeface="Arial" charset="0"/>
                <a:sym typeface="Arial" charset="0"/>
              </a:rPr>
              <a:t> un </a:t>
            </a:r>
            <a:r>
              <a:rPr lang="en-US" altLang="x-none" sz="1800" b="1" dirty="0" err="1">
                <a:solidFill>
                  <a:schemeClr val="tx1"/>
                </a:solidFill>
                <a:latin typeface="Arial" charset="0"/>
                <a:sym typeface="Arial" charset="0"/>
              </a:rPr>
              <a:t>évitement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persistant</a:t>
            </a:r>
            <a:r>
              <a:rPr lang="en-US" altLang="x-none" sz="1800" b="1" dirty="0">
                <a:solidFill>
                  <a:schemeClr val="tx1"/>
                </a:solidFill>
                <a:latin typeface="Arial" charset="0"/>
                <a:sym typeface="Arial" charset="0"/>
              </a:rPr>
              <a:t> de stimuli </a:t>
            </a:r>
            <a:r>
              <a:rPr lang="en-US" altLang="x-none" sz="1800" b="1" dirty="0" err="1">
                <a:solidFill>
                  <a:schemeClr val="tx1"/>
                </a:solidFill>
                <a:latin typeface="Arial" charset="0"/>
                <a:sym typeface="Arial" charset="0"/>
              </a:rPr>
              <a:t>associés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à</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l’événement</a:t>
            </a:r>
            <a:r>
              <a:rPr lang="en-US" altLang="x-none" sz="1800" b="1" dirty="0">
                <a:solidFill>
                  <a:schemeClr val="tx1"/>
                </a:solidFill>
                <a:latin typeface="Arial" charset="0"/>
                <a:sym typeface="Arial" charset="0"/>
              </a:rPr>
              <a:t>/aux </a:t>
            </a:r>
            <a:r>
              <a:rPr lang="en-US" altLang="x-none" sz="1800" b="1" dirty="0" err="1">
                <a:solidFill>
                  <a:schemeClr val="tx1"/>
                </a:solidFill>
                <a:latin typeface="Arial" charset="0"/>
                <a:sym typeface="Arial" charset="0"/>
              </a:rPr>
              <a:t>événement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soit</a:t>
            </a:r>
            <a:r>
              <a:rPr lang="en-US" altLang="x-none" sz="1800" b="1" dirty="0">
                <a:solidFill>
                  <a:schemeClr val="tx1"/>
                </a:solidFill>
                <a:latin typeface="Arial" charset="0"/>
                <a:sym typeface="Arial" charset="0"/>
              </a:rPr>
              <a:t> des alterations des cognitions et de </a:t>
            </a:r>
            <a:r>
              <a:rPr lang="en-US" altLang="x-none" sz="1800" b="1" dirty="0" err="1">
                <a:solidFill>
                  <a:schemeClr val="tx1"/>
                </a:solidFill>
                <a:latin typeface="Arial" charset="0"/>
                <a:sym typeface="Arial" charset="0"/>
              </a:rPr>
              <a:t>l’humeur</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associées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à</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l’événement</a:t>
            </a:r>
            <a:r>
              <a:rPr lang="en-US" altLang="x-none" sz="1800" b="1" dirty="0">
                <a:solidFill>
                  <a:schemeClr val="tx1"/>
                </a:solidFill>
                <a:latin typeface="Arial" charset="0"/>
                <a:sym typeface="Arial" charset="0"/>
              </a:rPr>
              <a:t>/aux </a:t>
            </a:r>
            <a:r>
              <a:rPr lang="en-US" altLang="x-none" sz="1800" b="1" dirty="0" err="1">
                <a:solidFill>
                  <a:schemeClr val="tx1"/>
                </a:solidFill>
                <a:latin typeface="Arial" charset="0"/>
                <a:sym typeface="Arial" charset="0"/>
              </a:rPr>
              <a:t>événement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doivent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être</a:t>
            </a:r>
            <a:r>
              <a:rPr lang="en-US" altLang="x-none" sz="1800" b="1" dirty="0">
                <a:solidFill>
                  <a:schemeClr val="tx1"/>
                </a:solidFill>
                <a:latin typeface="Arial" charset="0"/>
                <a:sym typeface="Arial" charset="0"/>
              </a:rPr>
              <a:t> presents et </a:t>
            </a:r>
            <a:r>
              <a:rPr lang="en-US" altLang="x-none" sz="1800" b="1" dirty="0" err="1">
                <a:solidFill>
                  <a:schemeClr val="tx1"/>
                </a:solidFill>
                <a:latin typeface="Arial" charset="0"/>
                <a:sym typeface="Arial" charset="0"/>
              </a:rPr>
              <a:t>débuter</a:t>
            </a:r>
            <a:r>
              <a:rPr lang="en-US" altLang="x-none" sz="1800" b="1" dirty="0">
                <a:solidFill>
                  <a:schemeClr val="tx1"/>
                </a:solidFill>
                <a:latin typeface="Arial" charset="0"/>
                <a:sym typeface="Arial" charset="0"/>
              </a:rPr>
              <a:t> après le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les </a:t>
            </a:r>
            <a:r>
              <a:rPr lang="en-US" altLang="x-none" sz="1800" b="1" dirty="0" err="1">
                <a:solidFill>
                  <a:schemeClr val="tx1"/>
                </a:solidFill>
                <a:latin typeface="Arial" charset="0"/>
                <a:sym typeface="Arial" charset="0"/>
              </a:rPr>
              <a:t>événements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s’agraver</a:t>
            </a:r>
            <a:r>
              <a:rPr lang="en-US" altLang="x-none" sz="1800" b="1" dirty="0">
                <a:solidFill>
                  <a:schemeClr val="tx1"/>
                </a:solidFill>
                <a:latin typeface="Arial" charset="0"/>
                <a:sym typeface="Arial" charset="0"/>
              </a:rPr>
              <a:t> après le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les </a:t>
            </a:r>
            <a:r>
              <a:rPr lang="en-US" altLang="x-none" sz="1800" b="1" dirty="0" err="1">
                <a:solidFill>
                  <a:schemeClr val="tx1"/>
                </a:solidFill>
                <a:latin typeface="Arial" charset="0"/>
                <a:sym typeface="Arial" charset="0"/>
              </a:rPr>
              <a:t>événements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traumatiques</a:t>
            </a:r>
            <a:r>
              <a:rPr lang="en-US" altLang="x-none" sz="1800" b="1" dirty="0">
                <a:solidFill>
                  <a:schemeClr val="tx1"/>
                </a:solidFill>
                <a:latin typeface="Arial" charset="0"/>
                <a:sym typeface="Arial" charset="0"/>
              </a:rPr>
              <a:t> :</a:t>
            </a: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ctr">
              <a:lnSpc>
                <a:spcPct val="90000"/>
              </a:lnSpc>
              <a:spcBef>
                <a:spcPts val="75"/>
              </a:spcBef>
              <a:buClrTx/>
              <a:buSzTx/>
              <a:buNone/>
            </a:pPr>
            <a:r>
              <a:rPr lang="en-US" altLang="x-none" sz="1800" b="1" dirty="0" err="1">
                <a:solidFill>
                  <a:schemeClr val="tx1"/>
                </a:solidFill>
                <a:latin typeface="Arial" charset="0"/>
                <a:sym typeface="Arial" charset="0"/>
              </a:rPr>
              <a:t>Évitement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persistant</a:t>
            </a:r>
            <a:r>
              <a:rPr lang="en-US" altLang="x-none" sz="1800" b="1" dirty="0">
                <a:solidFill>
                  <a:schemeClr val="tx1"/>
                </a:solidFill>
                <a:latin typeface="Arial" charset="0"/>
                <a:sym typeface="Arial" charset="0"/>
              </a:rPr>
              <a:t> de stimuli</a:t>
            </a: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1. </a:t>
            </a:r>
            <a:r>
              <a:rPr lang="en-US" altLang="x-none" sz="1800" dirty="0" err="1">
                <a:solidFill>
                  <a:schemeClr val="tx1"/>
                </a:solidFill>
                <a:latin typeface="Arial" charset="0"/>
                <a:sym typeface="Arial" charset="0"/>
              </a:rPr>
              <a:t>Évitement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efforts pour </a:t>
            </a:r>
            <a:r>
              <a:rPr lang="en-US" altLang="x-none" sz="1800" dirty="0" err="1">
                <a:solidFill>
                  <a:schemeClr val="tx1"/>
                </a:solidFill>
                <a:latin typeface="Arial" charset="0"/>
                <a:sym typeface="Arial" charset="0"/>
              </a:rPr>
              <a:t>éviter</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activités</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endroits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des indices physiques qui </a:t>
            </a:r>
            <a:r>
              <a:rPr lang="en-US" altLang="x-none" sz="1800" dirty="0" err="1">
                <a:solidFill>
                  <a:schemeClr val="tx1"/>
                </a:solidFill>
                <a:latin typeface="Arial" charset="0"/>
                <a:sym typeface="Arial" charset="0"/>
              </a:rPr>
              <a:t>réveillent</a:t>
            </a:r>
            <a:r>
              <a:rPr lang="en-US" altLang="x-none" sz="1800" dirty="0">
                <a:solidFill>
                  <a:schemeClr val="tx1"/>
                </a:solidFill>
                <a:latin typeface="Arial" charset="0"/>
                <a:sym typeface="Arial" charset="0"/>
              </a:rPr>
              <a:t> les souvenirs du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événement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traumatiques</a:t>
            </a:r>
            <a:r>
              <a:rPr lang="en-US" altLang="x-none" sz="1800" dirty="0">
                <a:solidFill>
                  <a:schemeClr val="tx1"/>
                </a:solidFill>
                <a:latin typeface="Arial" charset="0"/>
                <a:sym typeface="Arial" charset="0"/>
              </a:rPr>
              <a:t> ;</a:t>
            </a:r>
          </a:p>
          <a:p>
            <a:pPr algn="just">
              <a:lnSpc>
                <a:spcPct val="90000"/>
              </a:lnSpc>
              <a:spcBef>
                <a:spcPts val="75"/>
              </a:spcBef>
              <a:buClrTx/>
              <a:buSzTx/>
              <a:buNone/>
            </a:pPr>
            <a:r>
              <a:rPr lang="en-US" altLang="x-none" sz="1800" dirty="0">
                <a:solidFill>
                  <a:schemeClr val="tx1"/>
                </a:solidFill>
                <a:latin typeface="Arial" charset="0"/>
                <a:sym typeface="Arial" charset="0"/>
              </a:rPr>
              <a:t>2. </a:t>
            </a:r>
            <a:r>
              <a:rPr lang="en-US" altLang="x-none" sz="1800" dirty="0" err="1">
                <a:solidFill>
                  <a:schemeClr val="tx1"/>
                </a:solidFill>
                <a:latin typeface="Arial" charset="0"/>
                <a:sym typeface="Arial" charset="0"/>
              </a:rPr>
              <a:t>Évitement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effort pour </a:t>
            </a:r>
            <a:r>
              <a:rPr lang="en-US" altLang="x-none" sz="1800" dirty="0" err="1">
                <a:solidFill>
                  <a:schemeClr val="tx1"/>
                </a:solidFill>
                <a:latin typeface="Arial" charset="0"/>
                <a:sym typeface="Arial" charset="0"/>
              </a:rPr>
              <a:t>éviter</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personnes</a:t>
            </a:r>
            <a:r>
              <a:rPr lang="en-US" altLang="x-none" sz="1800" dirty="0">
                <a:solidFill>
                  <a:schemeClr val="tx1"/>
                </a:solidFill>
                <a:latin typeface="Arial" charset="0"/>
                <a:sym typeface="Arial" charset="0"/>
              </a:rPr>
              <a:t>, conversations,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des</a:t>
            </a:r>
          </a:p>
          <a:p>
            <a:pPr algn="just">
              <a:lnSpc>
                <a:spcPct val="90000"/>
              </a:lnSpc>
              <a:spcBef>
                <a:spcPts val="75"/>
              </a:spcBef>
              <a:buClrTx/>
              <a:buSzTx/>
              <a:buNone/>
            </a:pPr>
            <a:r>
              <a:rPr lang="en-US" altLang="x-none" sz="1800" dirty="0">
                <a:solidFill>
                  <a:schemeClr val="tx1"/>
                </a:solidFill>
                <a:latin typeface="Arial" charset="0"/>
                <a:sym typeface="Arial" charset="0"/>
              </a:rPr>
              <a:t>situations </a:t>
            </a:r>
            <a:r>
              <a:rPr lang="en-US" altLang="x-none" sz="1800" dirty="0" err="1">
                <a:solidFill>
                  <a:schemeClr val="tx1"/>
                </a:solidFill>
                <a:latin typeface="Arial" charset="0"/>
                <a:sym typeface="Arial" charset="0"/>
              </a:rPr>
              <a:t>interpersonnelles</a:t>
            </a:r>
            <a:r>
              <a:rPr lang="en-US" altLang="x-none" sz="1800" dirty="0">
                <a:solidFill>
                  <a:schemeClr val="tx1"/>
                </a:solidFill>
                <a:latin typeface="Arial" charset="0"/>
                <a:sym typeface="Arial" charset="0"/>
              </a:rPr>
              <a:t> qui </a:t>
            </a:r>
            <a:r>
              <a:rPr lang="en-US" altLang="x-none" sz="1800" dirty="0" err="1">
                <a:solidFill>
                  <a:schemeClr val="tx1"/>
                </a:solidFill>
                <a:latin typeface="Arial" charset="0"/>
                <a:sym typeface="Arial" charset="0"/>
              </a:rPr>
              <a:t>réveillent</a:t>
            </a:r>
            <a:r>
              <a:rPr lang="en-US" altLang="x-none" sz="1800" dirty="0">
                <a:solidFill>
                  <a:schemeClr val="tx1"/>
                </a:solidFill>
                <a:latin typeface="Arial" charset="0"/>
                <a:sym typeface="Arial" charset="0"/>
              </a:rPr>
              <a:t> les souvenirs du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des</a:t>
            </a:r>
          </a:p>
          <a:p>
            <a:pPr algn="just">
              <a:lnSpc>
                <a:spcPct val="90000"/>
              </a:lnSpc>
              <a:spcBef>
                <a:spcPts val="75"/>
              </a:spcBef>
              <a:buClrTx/>
              <a:buSzTx/>
              <a:buNone/>
            </a:pPr>
            <a:r>
              <a:rPr lang="en-US" altLang="x-none" sz="1800" dirty="0" err="1">
                <a:solidFill>
                  <a:schemeClr val="tx1"/>
                </a:solidFill>
                <a:latin typeface="Arial" charset="0"/>
                <a:sym typeface="Arial" charset="0"/>
              </a:rPr>
              <a:t>événements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traumatiques</a:t>
            </a:r>
            <a:endParaRPr lang="en-US" altLang="x-none" sz="1800" dirty="0">
              <a:solidFill>
                <a:srgbClr val="D90B00"/>
              </a:solidFill>
              <a:latin typeface="Cambria" charset="0"/>
              <a:sym typeface="Cambria" charset="0"/>
            </a:endParaRPr>
          </a:p>
        </p:txBody>
      </p:sp>
      <p:sp>
        <p:nvSpPr>
          <p:cNvPr id="266243" name="AutoShape 4"/>
          <p:cNvSpPr>
            <a:spLocks/>
          </p:cNvSpPr>
          <p:nvPr/>
        </p:nvSpPr>
        <p:spPr bwMode="auto">
          <a:xfrm>
            <a:off x="5252330" y="107529"/>
            <a:ext cx="1231900" cy="1125537"/>
          </a:xfrm>
          <a:prstGeom prst="roundRect">
            <a:avLst>
              <a:gd name="adj" fmla="val 11903"/>
            </a:avLst>
          </a:prstGeom>
          <a:solidFill>
            <a:srgbClr val="92D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4" name="Rectangle 5"/>
          <p:cNvSpPr>
            <a:spLocks/>
          </p:cNvSpPr>
          <p:nvPr/>
        </p:nvSpPr>
        <p:spPr bwMode="auto">
          <a:xfrm>
            <a:off x="5308277" y="305323"/>
            <a:ext cx="1120006"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C  DSM-5</a:t>
            </a:r>
          </a:p>
        </p:txBody>
      </p:sp>
    </p:spTree>
    <p:extLst>
      <p:ext uri="{BB962C8B-B14F-4D97-AF65-F5344CB8AC3E}">
        <p14:creationId xmlns:p14="http://schemas.microsoft.com/office/powerpoint/2010/main" val="3436182203"/>
      </p:ext>
    </p:extLst>
  </p:cSld>
  <p:clrMapOvr>
    <a:masterClrMapping/>
  </p:clrMapOvr>
  <p:transition spd="slow">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p:cNvSpPr>
          <p:nvPr/>
        </p:nvSpPr>
        <p:spPr bwMode="auto">
          <a:xfrm>
            <a:off x="1805937" y="1430859"/>
            <a:ext cx="8308156" cy="4746774"/>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2" name="Rectangle 3"/>
          <p:cNvSpPr>
            <a:spLocks/>
          </p:cNvSpPr>
          <p:nvPr/>
        </p:nvSpPr>
        <p:spPr bwMode="auto">
          <a:xfrm>
            <a:off x="2077908" y="1987812"/>
            <a:ext cx="7906525" cy="363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800" b="1" dirty="0">
                <a:solidFill>
                  <a:schemeClr val="tx1"/>
                </a:solidFill>
                <a:latin typeface="Arial" charset="0"/>
                <a:sym typeface="Arial" charset="0"/>
              </a:rPr>
              <a:t>Un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plusieurs</a:t>
            </a:r>
            <a:r>
              <a:rPr lang="en-US" altLang="x-none" sz="1800" b="1" dirty="0">
                <a:solidFill>
                  <a:schemeClr val="tx1"/>
                </a:solidFill>
                <a:latin typeface="Arial" charset="0"/>
                <a:sym typeface="Arial" charset="0"/>
              </a:rPr>
              <a:t>) des symptoms </a:t>
            </a:r>
            <a:r>
              <a:rPr lang="en-US" altLang="x-none" sz="1800" b="1" dirty="0" err="1">
                <a:solidFill>
                  <a:schemeClr val="tx1"/>
                </a:solidFill>
                <a:latin typeface="Arial" charset="0"/>
                <a:sym typeface="Arial" charset="0"/>
              </a:rPr>
              <a:t>suivants</a:t>
            </a:r>
            <a:r>
              <a:rPr lang="en-US" altLang="x-none" sz="1800" b="1" dirty="0">
                <a:solidFill>
                  <a:schemeClr val="tx1"/>
                </a:solidFill>
                <a:latin typeface="Arial" charset="0"/>
                <a:sym typeface="Arial" charset="0"/>
              </a:rPr>
              <a:t>, representant </a:t>
            </a:r>
            <a:r>
              <a:rPr lang="en-US" altLang="x-none" sz="1800" b="1" dirty="0" err="1">
                <a:solidFill>
                  <a:schemeClr val="tx1"/>
                </a:solidFill>
                <a:latin typeface="Arial" charset="0"/>
                <a:sym typeface="Arial" charset="0"/>
              </a:rPr>
              <a:t>soit</a:t>
            </a:r>
            <a:r>
              <a:rPr lang="en-US" altLang="x-none" sz="1800" b="1" dirty="0">
                <a:solidFill>
                  <a:schemeClr val="tx1"/>
                </a:solidFill>
                <a:latin typeface="Arial" charset="0"/>
                <a:sym typeface="Arial" charset="0"/>
              </a:rPr>
              <a:t> un </a:t>
            </a:r>
            <a:r>
              <a:rPr lang="en-US" altLang="x-none" sz="1800" b="1" dirty="0" err="1">
                <a:solidFill>
                  <a:schemeClr val="tx1"/>
                </a:solidFill>
                <a:latin typeface="Arial" charset="0"/>
                <a:sym typeface="Arial" charset="0"/>
              </a:rPr>
              <a:t>évitement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persistant</a:t>
            </a:r>
            <a:r>
              <a:rPr lang="en-US" altLang="x-none" sz="1800" b="1" dirty="0">
                <a:solidFill>
                  <a:schemeClr val="tx1"/>
                </a:solidFill>
                <a:latin typeface="Arial" charset="0"/>
                <a:sym typeface="Arial" charset="0"/>
              </a:rPr>
              <a:t> de stimuli </a:t>
            </a:r>
            <a:r>
              <a:rPr lang="en-US" altLang="x-none" sz="1800" b="1" dirty="0" err="1">
                <a:solidFill>
                  <a:schemeClr val="tx1"/>
                </a:solidFill>
                <a:latin typeface="Arial" charset="0"/>
                <a:sym typeface="Arial" charset="0"/>
              </a:rPr>
              <a:t>associés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à</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l’événement</a:t>
            </a:r>
            <a:r>
              <a:rPr lang="en-US" altLang="x-none" sz="1800" b="1" dirty="0">
                <a:solidFill>
                  <a:schemeClr val="tx1"/>
                </a:solidFill>
                <a:latin typeface="Arial" charset="0"/>
                <a:sym typeface="Arial" charset="0"/>
              </a:rPr>
              <a:t>/aux </a:t>
            </a:r>
            <a:r>
              <a:rPr lang="en-US" altLang="x-none" sz="1800" b="1" dirty="0" err="1">
                <a:solidFill>
                  <a:schemeClr val="tx1"/>
                </a:solidFill>
                <a:latin typeface="Arial" charset="0"/>
                <a:sym typeface="Arial" charset="0"/>
              </a:rPr>
              <a:t>événement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soit</a:t>
            </a:r>
            <a:r>
              <a:rPr lang="en-US" altLang="x-none" sz="1800" b="1" dirty="0">
                <a:solidFill>
                  <a:schemeClr val="tx1"/>
                </a:solidFill>
                <a:latin typeface="Arial" charset="0"/>
                <a:sym typeface="Arial" charset="0"/>
              </a:rPr>
              <a:t> des alterations des cognitions et de </a:t>
            </a:r>
            <a:r>
              <a:rPr lang="en-US" altLang="x-none" sz="1800" b="1" dirty="0" err="1">
                <a:solidFill>
                  <a:schemeClr val="tx1"/>
                </a:solidFill>
                <a:latin typeface="Arial" charset="0"/>
                <a:sym typeface="Arial" charset="0"/>
              </a:rPr>
              <a:t>l’humeur</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associées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à</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l’événement</a:t>
            </a:r>
            <a:r>
              <a:rPr lang="en-US" altLang="x-none" sz="1800" b="1" dirty="0">
                <a:solidFill>
                  <a:schemeClr val="tx1"/>
                </a:solidFill>
                <a:latin typeface="Arial" charset="0"/>
                <a:sym typeface="Arial" charset="0"/>
              </a:rPr>
              <a:t>/aux </a:t>
            </a:r>
            <a:r>
              <a:rPr lang="en-US" altLang="x-none" sz="1800" b="1" dirty="0" err="1">
                <a:solidFill>
                  <a:schemeClr val="tx1"/>
                </a:solidFill>
                <a:latin typeface="Arial" charset="0"/>
                <a:sym typeface="Arial" charset="0"/>
              </a:rPr>
              <a:t>événement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doivent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être</a:t>
            </a:r>
            <a:r>
              <a:rPr lang="en-US" altLang="x-none" sz="1800" b="1" dirty="0">
                <a:solidFill>
                  <a:schemeClr val="tx1"/>
                </a:solidFill>
                <a:latin typeface="Arial" charset="0"/>
                <a:sym typeface="Arial" charset="0"/>
              </a:rPr>
              <a:t> presents et </a:t>
            </a:r>
            <a:r>
              <a:rPr lang="en-US" altLang="x-none" sz="1800" b="1" dirty="0" err="1">
                <a:solidFill>
                  <a:schemeClr val="tx1"/>
                </a:solidFill>
                <a:latin typeface="Arial" charset="0"/>
                <a:sym typeface="Arial" charset="0"/>
              </a:rPr>
              <a:t>débuter</a:t>
            </a:r>
            <a:r>
              <a:rPr lang="en-US" altLang="x-none" sz="1800" b="1" dirty="0">
                <a:solidFill>
                  <a:schemeClr val="tx1"/>
                </a:solidFill>
                <a:latin typeface="Arial" charset="0"/>
                <a:sym typeface="Arial" charset="0"/>
              </a:rPr>
              <a:t> après le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les </a:t>
            </a:r>
            <a:r>
              <a:rPr lang="en-US" altLang="x-none" sz="1800" b="1" dirty="0" err="1">
                <a:solidFill>
                  <a:schemeClr val="tx1"/>
                </a:solidFill>
                <a:latin typeface="Arial" charset="0"/>
                <a:sym typeface="Arial" charset="0"/>
              </a:rPr>
              <a:t>événements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s’agraver</a:t>
            </a:r>
            <a:r>
              <a:rPr lang="en-US" altLang="x-none" sz="1800" b="1" dirty="0">
                <a:solidFill>
                  <a:schemeClr val="tx1"/>
                </a:solidFill>
                <a:latin typeface="Arial" charset="0"/>
                <a:sym typeface="Arial" charset="0"/>
              </a:rPr>
              <a:t> après le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les </a:t>
            </a:r>
            <a:r>
              <a:rPr lang="en-US" altLang="x-none" sz="1800" b="1" dirty="0" err="1">
                <a:solidFill>
                  <a:schemeClr val="tx1"/>
                </a:solidFill>
                <a:latin typeface="Arial" charset="0"/>
                <a:sym typeface="Arial" charset="0"/>
              </a:rPr>
              <a:t>événements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traumatiques</a:t>
            </a:r>
            <a:r>
              <a:rPr lang="en-US" altLang="x-none" sz="1800" b="1" dirty="0">
                <a:solidFill>
                  <a:schemeClr val="tx1"/>
                </a:solidFill>
                <a:latin typeface="Arial" charset="0"/>
                <a:sym typeface="Arial" charset="0"/>
              </a:rPr>
              <a:t> :</a:t>
            </a: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ctr">
              <a:lnSpc>
                <a:spcPct val="90000"/>
              </a:lnSpc>
              <a:spcBef>
                <a:spcPts val="75"/>
              </a:spcBef>
              <a:buClrTx/>
              <a:buSzTx/>
              <a:buNone/>
            </a:pPr>
            <a:r>
              <a:rPr lang="en-US" altLang="x-none" sz="1800" b="1" dirty="0" err="1">
                <a:solidFill>
                  <a:schemeClr val="tx1"/>
                </a:solidFill>
                <a:latin typeface="Arial" charset="0"/>
                <a:sym typeface="Arial" charset="0"/>
              </a:rPr>
              <a:t>Altérations</a:t>
            </a:r>
            <a:r>
              <a:rPr lang="en-US" altLang="x-none" sz="1800" b="1" dirty="0">
                <a:solidFill>
                  <a:schemeClr val="tx1"/>
                </a:solidFill>
                <a:latin typeface="Arial" charset="0"/>
                <a:sym typeface="Arial" charset="0"/>
              </a:rPr>
              <a:t> negatives des cognitions</a:t>
            </a: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3. Augmentation </a:t>
            </a:r>
            <a:r>
              <a:rPr lang="en-US" altLang="x-none" sz="1800" dirty="0" err="1">
                <a:solidFill>
                  <a:schemeClr val="tx1"/>
                </a:solidFill>
                <a:latin typeface="Arial" charset="0"/>
                <a:sym typeface="Arial" charset="0"/>
              </a:rPr>
              <a:t>nette</a:t>
            </a:r>
            <a:r>
              <a:rPr lang="en-US" altLang="x-none" sz="1800" dirty="0">
                <a:solidFill>
                  <a:schemeClr val="tx1"/>
                </a:solidFill>
                <a:latin typeface="Arial" charset="0"/>
                <a:sym typeface="Arial" charset="0"/>
              </a:rPr>
              <a:t> de la </a:t>
            </a:r>
            <a:r>
              <a:rPr lang="en-US" altLang="x-none" sz="1800" dirty="0" err="1">
                <a:solidFill>
                  <a:schemeClr val="tx1"/>
                </a:solidFill>
                <a:latin typeface="Arial" charset="0"/>
                <a:sym typeface="Arial" charset="0"/>
              </a:rPr>
              <a:t>fréquence</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états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émotionnels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négatifs</a:t>
            </a:r>
            <a:r>
              <a:rPr lang="en-US" altLang="x-none" sz="1800" dirty="0">
                <a:solidFill>
                  <a:schemeClr val="tx1"/>
                </a:solidFill>
                <a:latin typeface="Arial" charset="0"/>
                <a:sym typeface="Arial" charset="0"/>
              </a:rPr>
              <a:t> (par</a:t>
            </a:r>
          </a:p>
          <a:p>
            <a:pPr algn="just">
              <a:lnSpc>
                <a:spcPct val="90000"/>
              </a:lnSpc>
              <a:spcBef>
                <a:spcPts val="75"/>
              </a:spcBef>
              <a:buClrTx/>
              <a:buSzTx/>
              <a:buNone/>
            </a:pPr>
            <a:r>
              <a:rPr lang="en-US" altLang="x-none" sz="1800" dirty="0" err="1">
                <a:solidFill>
                  <a:schemeClr val="tx1"/>
                </a:solidFill>
                <a:latin typeface="Arial" charset="0"/>
                <a:sym typeface="Arial" charset="0"/>
              </a:rPr>
              <a:t>exemple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crainte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culpabilité</a:t>
            </a:r>
            <a:r>
              <a:rPr lang="en-US" altLang="x-none" sz="1800" dirty="0">
                <a:solidFill>
                  <a:schemeClr val="tx1"/>
                </a:solidFill>
                <a:latin typeface="Arial" charset="0"/>
                <a:sym typeface="Arial" charset="0"/>
              </a:rPr>
              <a:t>, tristesse, </a:t>
            </a:r>
            <a:r>
              <a:rPr lang="en-US" altLang="x-none" sz="1800" dirty="0" err="1">
                <a:solidFill>
                  <a:schemeClr val="tx1"/>
                </a:solidFill>
                <a:latin typeface="Arial" charset="0"/>
                <a:sym typeface="Arial" charset="0"/>
              </a:rPr>
              <a:t>honte</a:t>
            </a:r>
            <a:r>
              <a:rPr lang="en-US" altLang="x-none" sz="1800" dirty="0">
                <a:solidFill>
                  <a:schemeClr val="tx1"/>
                </a:solidFill>
                <a:latin typeface="Arial" charset="0"/>
                <a:sym typeface="Arial" charset="0"/>
              </a:rPr>
              <a:t>, confusion) ;</a:t>
            </a:r>
          </a:p>
          <a:p>
            <a:pPr algn="just">
              <a:lnSpc>
                <a:spcPct val="90000"/>
              </a:lnSpc>
              <a:spcBef>
                <a:spcPts val="75"/>
              </a:spcBef>
              <a:buClrTx/>
              <a:buSzTx/>
              <a:buNone/>
            </a:pPr>
            <a:r>
              <a:rPr lang="en-US" altLang="x-none" sz="1800" dirty="0">
                <a:solidFill>
                  <a:schemeClr val="tx1"/>
                </a:solidFill>
                <a:latin typeface="Arial" charset="0"/>
                <a:sym typeface="Arial" charset="0"/>
              </a:rPr>
              <a:t>4. </a:t>
            </a:r>
            <a:r>
              <a:rPr lang="en-US" altLang="x-none" sz="1800" dirty="0" err="1">
                <a:solidFill>
                  <a:schemeClr val="tx1"/>
                </a:solidFill>
                <a:latin typeface="Arial" charset="0"/>
                <a:sym typeface="Arial" charset="0"/>
              </a:rPr>
              <a:t>Réduction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nette</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l’intérêt</a:t>
            </a:r>
            <a:r>
              <a:rPr lang="en-US" altLang="x-none" sz="1800" dirty="0">
                <a:solidFill>
                  <a:schemeClr val="tx1"/>
                </a:solidFill>
                <a:latin typeface="Arial" charset="0"/>
                <a:sym typeface="Arial" charset="0"/>
              </a:rPr>
              <a:t> pour des </a:t>
            </a:r>
            <a:r>
              <a:rPr lang="en-US" altLang="x-none" sz="1800" dirty="0" err="1">
                <a:solidFill>
                  <a:schemeClr val="tx1"/>
                </a:solidFill>
                <a:latin typeface="Arial" charset="0"/>
                <a:sym typeface="Arial" charset="0"/>
              </a:rPr>
              <a:t>activités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importantes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bien</a:t>
            </a:r>
          </a:p>
          <a:p>
            <a:pPr algn="just">
              <a:lnSpc>
                <a:spcPct val="90000"/>
              </a:lnSpc>
              <a:spcBef>
                <a:spcPts val="75"/>
              </a:spcBef>
              <a:buClrTx/>
              <a:buSzTx/>
              <a:buNone/>
            </a:pPr>
            <a:r>
              <a:rPr lang="en-US" altLang="x-none" sz="1800" dirty="0" err="1">
                <a:solidFill>
                  <a:schemeClr val="tx1"/>
                </a:solidFill>
                <a:latin typeface="Arial" charset="0"/>
                <a:sym typeface="Arial" charset="0"/>
              </a:rPr>
              <a:t>réduction</a:t>
            </a:r>
            <a:r>
              <a:rPr lang="en-US" altLang="x-none" sz="1800" dirty="0">
                <a:solidFill>
                  <a:schemeClr val="tx1"/>
                </a:solidFill>
                <a:latin typeface="Arial" charset="0"/>
                <a:sym typeface="Arial" charset="0"/>
              </a:rPr>
              <a:t> de la participation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activités</a:t>
            </a:r>
            <a:r>
              <a:rPr lang="en-US" altLang="x-none" sz="1800" dirty="0">
                <a:solidFill>
                  <a:schemeClr val="tx1"/>
                </a:solidFill>
                <a:latin typeface="Arial" charset="0"/>
                <a:sym typeface="Arial" charset="0"/>
              </a:rPr>
              <a:t> y </a:t>
            </a:r>
            <a:r>
              <a:rPr lang="en-US" altLang="x-none" sz="1800" dirty="0" err="1">
                <a:solidFill>
                  <a:schemeClr val="tx1"/>
                </a:solidFill>
                <a:latin typeface="Arial" charset="0"/>
                <a:sym typeface="Arial" charset="0"/>
              </a:rPr>
              <a:t>compris</a:t>
            </a:r>
            <a:r>
              <a:rPr lang="en-US" altLang="x-none" sz="1800" dirty="0">
                <a:solidFill>
                  <a:schemeClr val="tx1"/>
                </a:solidFill>
                <a:latin typeface="Arial" charset="0"/>
                <a:sym typeface="Arial" charset="0"/>
              </a:rPr>
              <a:t> le jeu ;</a:t>
            </a:r>
          </a:p>
          <a:p>
            <a:pPr algn="just">
              <a:lnSpc>
                <a:spcPct val="90000"/>
              </a:lnSpc>
              <a:spcBef>
                <a:spcPts val="75"/>
              </a:spcBef>
              <a:buClrTx/>
              <a:buSzTx/>
              <a:buNone/>
            </a:pPr>
            <a:r>
              <a:rPr lang="en-US" altLang="x-none" sz="1800" dirty="0">
                <a:solidFill>
                  <a:schemeClr val="tx1"/>
                </a:solidFill>
                <a:latin typeface="Arial" charset="0"/>
                <a:sym typeface="Arial" charset="0"/>
              </a:rPr>
              <a:t>5. </a:t>
            </a:r>
            <a:r>
              <a:rPr lang="en-US" altLang="x-none" sz="1800" dirty="0" err="1">
                <a:solidFill>
                  <a:schemeClr val="tx1"/>
                </a:solidFill>
                <a:latin typeface="Arial" charset="0"/>
                <a:sym typeface="Arial" charset="0"/>
              </a:rPr>
              <a:t>Comportement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traduisant</a:t>
            </a:r>
            <a:r>
              <a:rPr lang="en-US" altLang="x-none" sz="1800" dirty="0">
                <a:solidFill>
                  <a:schemeClr val="tx1"/>
                </a:solidFill>
                <a:latin typeface="Arial" charset="0"/>
                <a:sym typeface="Arial" charset="0"/>
              </a:rPr>
              <a:t> un </a:t>
            </a:r>
            <a:r>
              <a:rPr lang="en-US" altLang="x-none" sz="1800" dirty="0" err="1">
                <a:solidFill>
                  <a:schemeClr val="tx1"/>
                </a:solidFill>
                <a:latin typeface="Arial" charset="0"/>
                <a:sym typeface="Arial" charset="0"/>
              </a:rPr>
              <a:t>retrait</a:t>
            </a:r>
            <a:r>
              <a:rPr lang="en-US" altLang="x-none" sz="1800" dirty="0">
                <a:solidFill>
                  <a:schemeClr val="tx1"/>
                </a:solidFill>
                <a:latin typeface="Arial" charset="0"/>
                <a:sym typeface="Arial" charset="0"/>
              </a:rPr>
              <a:t> social ;</a:t>
            </a:r>
          </a:p>
          <a:p>
            <a:pPr algn="just">
              <a:lnSpc>
                <a:spcPct val="90000"/>
              </a:lnSpc>
              <a:spcBef>
                <a:spcPts val="75"/>
              </a:spcBef>
              <a:buClrTx/>
              <a:buSzTx/>
              <a:buNone/>
            </a:pPr>
            <a:r>
              <a:rPr lang="en-US" altLang="x-none" sz="1800" dirty="0">
                <a:solidFill>
                  <a:schemeClr val="tx1"/>
                </a:solidFill>
                <a:latin typeface="Arial" charset="0"/>
                <a:sym typeface="Arial" charset="0"/>
              </a:rPr>
              <a:t>6. </a:t>
            </a:r>
            <a:r>
              <a:rPr lang="en-US" altLang="x-none" sz="1800" dirty="0" err="1">
                <a:solidFill>
                  <a:schemeClr val="tx1"/>
                </a:solidFill>
                <a:latin typeface="Arial" charset="0"/>
                <a:sym typeface="Arial" charset="0"/>
              </a:rPr>
              <a:t>Réduction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persistante</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l’expression</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émotions</a:t>
            </a:r>
            <a:r>
              <a:rPr lang="en-US" altLang="x-none" sz="1800" dirty="0">
                <a:solidFill>
                  <a:schemeClr val="tx1"/>
                </a:solidFill>
                <a:latin typeface="Arial" charset="0"/>
                <a:sym typeface="Arial" charset="0"/>
              </a:rPr>
              <a:t> positives.</a:t>
            </a:r>
            <a:endParaRPr lang="en-US" altLang="x-none" sz="1800" dirty="0">
              <a:solidFill>
                <a:srgbClr val="D90B00"/>
              </a:solidFill>
              <a:latin typeface="Cambria" charset="0"/>
              <a:sym typeface="Cambria" charset="0"/>
            </a:endParaRPr>
          </a:p>
        </p:txBody>
      </p:sp>
      <p:sp>
        <p:nvSpPr>
          <p:cNvPr id="266243" name="AutoShape 4"/>
          <p:cNvSpPr>
            <a:spLocks/>
          </p:cNvSpPr>
          <p:nvPr/>
        </p:nvSpPr>
        <p:spPr bwMode="auto">
          <a:xfrm>
            <a:off x="5252330" y="107529"/>
            <a:ext cx="1231900" cy="1125537"/>
          </a:xfrm>
          <a:prstGeom prst="roundRect">
            <a:avLst>
              <a:gd name="adj" fmla="val 11903"/>
            </a:avLst>
          </a:prstGeom>
          <a:solidFill>
            <a:srgbClr val="92D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4" name="Rectangle 5"/>
          <p:cNvSpPr>
            <a:spLocks/>
          </p:cNvSpPr>
          <p:nvPr/>
        </p:nvSpPr>
        <p:spPr bwMode="auto">
          <a:xfrm>
            <a:off x="5308277" y="305323"/>
            <a:ext cx="1120006"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C  DSM-5</a:t>
            </a:r>
          </a:p>
        </p:txBody>
      </p:sp>
    </p:spTree>
    <p:extLst>
      <p:ext uri="{BB962C8B-B14F-4D97-AF65-F5344CB8AC3E}">
        <p14:creationId xmlns:p14="http://schemas.microsoft.com/office/powerpoint/2010/main" val="945416139"/>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1673570" y="3429000"/>
            <a:ext cx="8540750" cy="2160588"/>
          </a:xfrm>
        </p:spPr>
        <p:txBody>
          <a:bodyPr/>
          <a:lstStyle/>
          <a:p>
            <a:pPr algn="just" eaLnBrk="1" hangingPunct="1"/>
            <a:r>
              <a:rPr lang="fr-FR" altLang="x-none" sz="2800" dirty="0">
                <a:solidFill>
                  <a:srgbClr val="FF0000"/>
                </a:solidFill>
                <a:ea typeface="ＭＳ Ｐゴシック" charset="-128"/>
              </a:rPr>
              <a:t>Le premier où se produit la confrontation, laissant ainsi une trace en mémoire (trace mnésique dirions nous aujourd</a:t>
            </a:r>
            <a:r>
              <a:rPr lang="fr-FR" altLang="fr-FR" sz="2800" dirty="0">
                <a:solidFill>
                  <a:srgbClr val="FF0000"/>
                </a:solidFill>
                <a:ea typeface="ＭＳ Ｐゴシック" charset="-128"/>
              </a:rPr>
              <a:t>’</a:t>
            </a:r>
            <a:r>
              <a:rPr lang="fr-FR" altLang="x-none" sz="2800" dirty="0">
                <a:solidFill>
                  <a:srgbClr val="FF0000"/>
                </a:solidFill>
                <a:ea typeface="ＭＳ Ｐゴシック" charset="-128"/>
              </a:rPr>
              <a:t>hui).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p:cNvSpPr>
          <p:nvPr/>
        </p:nvSpPr>
        <p:spPr bwMode="auto">
          <a:xfrm>
            <a:off x="1805937" y="1430859"/>
            <a:ext cx="8308156" cy="4746774"/>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2" name="Rectangle 3"/>
          <p:cNvSpPr>
            <a:spLocks/>
          </p:cNvSpPr>
          <p:nvPr/>
        </p:nvSpPr>
        <p:spPr bwMode="auto">
          <a:xfrm>
            <a:off x="2077908" y="1987812"/>
            <a:ext cx="7906525" cy="363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800" b="1" dirty="0" err="1">
                <a:solidFill>
                  <a:schemeClr val="tx1"/>
                </a:solidFill>
                <a:latin typeface="Arial" charset="0"/>
                <a:sym typeface="Arial" charset="0"/>
              </a:rPr>
              <a:t>Changements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marqués</a:t>
            </a:r>
            <a:r>
              <a:rPr lang="en-US" altLang="x-none" sz="1800" b="1" dirty="0">
                <a:solidFill>
                  <a:schemeClr val="tx1"/>
                </a:solidFill>
                <a:latin typeface="Arial" charset="0"/>
                <a:sym typeface="Arial" charset="0"/>
              </a:rPr>
              <a:t> de </a:t>
            </a:r>
            <a:r>
              <a:rPr lang="en-US" altLang="x-none" sz="1800" b="1" dirty="0" err="1">
                <a:solidFill>
                  <a:schemeClr val="tx1"/>
                </a:solidFill>
                <a:latin typeface="Arial" charset="0"/>
                <a:sym typeface="Arial" charset="0"/>
              </a:rPr>
              <a:t>l’éveil</a:t>
            </a:r>
            <a:r>
              <a:rPr lang="en-US" altLang="x-none" sz="1800" b="1" dirty="0">
                <a:solidFill>
                  <a:schemeClr val="tx1"/>
                </a:solidFill>
                <a:latin typeface="Arial" charset="0"/>
                <a:sym typeface="Arial" charset="0"/>
              </a:rPr>
              <a:t> et de la </a:t>
            </a:r>
            <a:r>
              <a:rPr lang="en-US" altLang="x-none" sz="1800" b="1" dirty="0" err="1">
                <a:solidFill>
                  <a:schemeClr val="tx1"/>
                </a:solidFill>
                <a:latin typeface="Arial" charset="0"/>
                <a:sym typeface="Arial" charset="0"/>
              </a:rPr>
              <a:t>réactivité</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associés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à</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l’événement</a:t>
            </a:r>
            <a:r>
              <a:rPr lang="en-US" altLang="x-none" sz="1800" b="1" dirty="0">
                <a:solidFill>
                  <a:schemeClr val="tx1"/>
                </a:solidFill>
                <a:latin typeface="Arial" charset="0"/>
                <a:sym typeface="Arial" charset="0"/>
              </a:rPr>
              <a:t>/aux </a:t>
            </a:r>
            <a:r>
              <a:rPr lang="en-US" altLang="x-none" sz="1800" b="1" dirty="0" err="1">
                <a:solidFill>
                  <a:schemeClr val="tx1"/>
                </a:solidFill>
                <a:latin typeface="Arial" charset="0"/>
                <a:sym typeface="Arial" charset="0"/>
              </a:rPr>
              <a:t>événements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débutant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s’aggravant</a:t>
            </a:r>
            <a:r>
              <a:rPr lang="en-US" altLang="x-none" sz="1800" b="1" dirty="0">
                <a:solidFill>
                  <a:schemeClr val="tx1"/>
                </a:solidFill>
                <a:latin typeface="Arial" charset="0"/>
                <a:sym typeface="Arial" charset="0"/>
              </a:rPr>
              <a:t> après la </a:t>
            </a:r>
            <a:r>
              <a:rPr lang="en-US" altLang="x-none" sz="1800" b="1" dirty="0" err="1">
                <a:solidFill>
                  <a:schemeClr val="tx1"/>
                </a:solidFill>
                <a:latin typeface="Arial" charset="0"/>
                <a:sym typeface="Arial" charset="0"/>
              </a:rPr>
              <a:t>survenue</a:t>
            </a:r>
            <a:r>
              <a:rPr lang="en-US" altLang="x-none" sz="1800" b="1" dirty="0">
                <a:solidFill>
                  <a:schemeClr val="tx1"/>
                </a:solidFill>
                <a:latin typeface="Arial" charset="0"/>
                <a:sym typeface="Arial" charset="0"/>
              </a:rPr>
              <a:t> du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des </a:t>
            </a:r>
            <a:r>
              <a:rPr lang="en-US" altLang="x-none" sz="1800" b="1" dirty="0" err="1">
                <a:solidFill>
                  <a:schemeClr val="tx1"/>
                </a:solidFill>
                <a:latin typeface="Arial" charset="0"/>
                <a:sym typeface="Arial" charset="0"/>
              </a:rPr>
              <a:t>événements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comme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en</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témoignent</a:t>
            </a:r>
            <a:r>
              <a:rPr lang="en-US" altLang="x-none" sz="1800" b="1" dirty="0">
                <a:solidFill>
                  <a:schemeClr val="tx1"/>
                </a:solidFill>
                <a:latin typeface="Arial" charset="0"/>
                <a:sym typeface="Arial" charset="0"/>
              </a:rPr>
              <a:t> au </a:t>
            </a:r>
            <a:r>
              <a:rPr lang="en-US" altLang="x-none" sz="1800" b="1" dirty="0" err="1">
                <a:solidFill>
                  <a:schemeClr val="tx1"/>
                </a:solidFill>
                <a:latin typeface="Arial" charset="0"/>
                <a:sym typeface="Arial" charset="0"/>
              </a:rPr>
              <a:t>moins</a:t>
            </a:r>
            <a:r>
              <a:rPr lang="en-US" altLang="x-none" sz="1800" b="1" dirty="0">
                <a:solidFill>
                  <a:schemeClr val="tx1"/>
                </a:solidFill>
                <a:latin typeface="Arial" charset="0"/>
                <a:sym typeface="Arial" charset="0"/>
              </a:rPr>
              <a:t> deux des manifestations </a:t>
            </a:r>
            <a:r>
              <a:rPr lang="en-US" altLang="x-none" sz="1800" b="1" dirty="0" err="1">
                <a:solidFill>
                  <a:schemeClr val="tx1"/>
                </a:solidFill>
                <a:latin typeface="Arial" charset="0"/>
                <a:sym typeface="Arial" charset="0"/>
              </a:rPr>
              <a:t>suivants</a:t>
            </a:r>
            <a:r>
              <a:rPr lang="en-US" altLang="x-none" sz="1800" b="1" dirty="0">
                <a:solidFill>
                  <a:schemeClr val="tx1"/>
                </a:solidFill>
                <a:latin typeface="Arial" charset="0"/>
                <a:sym typeface="Arial" charset="0"/>
              </a:rPr>
              <a:t> :</a:t>
            </a: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1. </a:t>
            </a:r>
            <a:r>
              <a:rPr lang="en-US" altLang="x-none" sz="1800" dirty="0" err="1">
                <a:solidFill>
                  <a:schemeClr val="tx1"/>
                </a:solidFill>
                <a:latin typeface="Arial" charset="0"/>
                <a:sym typeface="Arial" charset="0"/>
              </a:rPr>
              <a:t>Comportement</a:t>
            </a:r>
            <a:r>
              <a:rPr lang="en-US" altLang="x-none" sz="1800" dirty="0">
                <a:solidFill>
                  <a:schemeClr val="tx1"/>
                </a:solidFill>
                <a:latin typeface="Arial" charset="0"/>
                <a:sym typeface="Arial" charset="0"/>
              </a:rPr>
              <a:t> irritable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accès</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colère</a:t>
            </a:r>
            <a:r>
              <a:rPr lang="en-US" altLang="x-none" sz="1800" dirty="0">
                <a:solidFill>
                  <a:schemeClr val="tx1"/>
                </a:solidFill>
                <a:latin typeface="Arial" charset="0"/>
                <a:sym typeface="Arial" charset="0"/>
              </a:rPr>
              <a:t> (avec </a:t>
            </a:r>
            <a:r>
              <a:rPr lang="en-US" altLang="x-none" sz="1800" dirty="0" err="1">
                <a:solidFill>
                  <a:schemeClr val="tx1"/>
                </a:solidFill>
                <a:latin typeface="Arial" charset="0"/>
                <a:sym typeface="Arial" charset="0"/>
              </a:rPr>
              <a:t>peu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pas de provocation) qui </a:t>
            </a:r>
            <a:r>
              <a:rPr lang="en-US" altLang="x-none" sz="1800" dirty="0" err="1">
                <a:solidFill>
                  <a:schemeClr val="tx1"/>
                </a:solidFill>
                <a:latin typeface="Arial" charset="0"/>
                <a:sym typeface="Arial" charset="0"/>
              </a:rPr>
              <a:t>s’expriment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typiquement</a:t>
            </a:r>
            <a:r>
              <a:rPr lang="en-US" altLang="x-none" sz="1800" dirty="0">
                <a:solidFill>
                  <a:schemeClr val="tx1"/>
                </a:solidFill>
                <a:latin typeface="Arial" charset="0"/>
                <a:sym typeface="Arial" charset="0"/>
              </a:rPr>
              <a:t> par </a:t>
            </a:r>
            <a:r>
              <a:rPr lang="en-US" altLang="x-none" sz="1800" dirty="0" err="1">
                <a:solidFill>
                  <a:schemeClr val="tx1"/>
                </a:solidFill>
                <a:latin typeface="Arial" charset="0"/>
                <a:sym typeface="Arial" charset="0"/>
              </a:rPr>
              <a:t>une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agressivité</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verbale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physique </a:t>
            </a:r>
            <a:r>
              <a:rPr lang="en-US" altLang="x-none" sz="1800" dirty="0" err="1">
                <a:solidFill>
                  <a:schemeClr val="tx1"/>
                </a:solidFill>
                <a:latin typeface="Arial" charset="0"/>
                <a:sym typeface="Arial" charset="0"/>
              </a:rPr>
              <a:t>envers</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personnes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objets</a:t>
            </a:r>
            <a:r>
              <a:rPr lang="en-US" altLang="x-none" sz="1800" dirty="0">
                <a:solidFill>
                  <a:schemeClr val="tx1"/>
                </a:solidFill>
                <a:latin typeface="Arial" charset="0"/>
                <a:sym typeface="Arial" charset="0"/>
              </a:rPr>
              <a:t> ;</a:t>
            </a:r>
          </a:p>
          <a:p>
            <a:pPr algn="just">
              <a:lnSpc>
                <a:spcPct val="90000"/>
              </a:lnSpc>
              <a:spcBef>
                <a:spcPts val="75"/>
              </a:spcBef>
              <a:buClrTx/>
              <a:buSzTx/>
              <a:buNone/>
            </a:pPr>
            <a:r>
              <a:rPr lang="en-US" altLang="x-none" sz="1800" dirty="0">
                <a:solidFill>
                  <a:schemeClr val="tx1"/>
                </a:solidFill>
                <a:latin typeface="Arial" charset="0"/>
                <a:sym typeface="Arial" charset="0"/>
              </a:rPr>
              <a:t>2. Hypervigilance ;</a:t>
            </a:r>
          </a:p>
          <a:p>
            <a:pPr algn="just">
              <a:lnSpc>
                <a:spcPct val="90000"/>
              </a:lnSpc>
              <a:spcBef>
                <a:spcPts val="75"/>
              </a:spcBef>
              <a:buClrTx/>
              <a:buSzTx/>
              <a:buNone/>
            </a:pPr>
            <a:r>
              <a:rPr lang="en-US" altLang="x-none" sz="1800" dirty="0">
                <a:solidFill>
                  <a:schemeClr val="tx1"/>
                </a:solidFill>
                <a:latin typeface="Arial" charset="0"/>
                <a:sym typeface="Arial" charset="0"/>
              </a:rPr>
              <a:t>3. </a:t>
            </a:r>
            <a:r>
              <a:rPr lang="en-US" altLang="x-none" sz="1800" dirty="0" err="1">
                <a:solidFill>
                  <a:schemeClr val="tx1"/>
                </a:solidFill>
                <a:latin typeface="Arial" charset="0"/>
                <a:sym typeface="Arial" charset="0"/>
              </a:rPr>
              <a:t>Réaction</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sursaut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exagéré</a:t>
            </a:r>
            <a:r>
              <a:rPr lang="en-US" altLang="x-none" sz="1800" dirty="0">
                <a:solidFill>
                  <a:schemeClr val="tx1"/>
                </a:solidFill>
                <a:latin typeface="Arial" charset="0"/>
                <a:sym typeface="Arial" charset="0"/>
              </a:rPr>
              <a:t> ;</a:t>
            </a:r>
          </a:p>
          <a:p>
            <a:pPr algn="just">
              <a:lnSpc>
                <a:spcPct val="90000"/>
              </a:lnSpc>
              <a:spcBef>
                <a:spcPts val="75"/>
              </a:spcBef>
              <a:buClrTx/>
              <a:buSzTx/>
              <a:buNone/>
            </a:pPr>
            <a:r>
              <a:rPr lang="en-US" altLang="x-none" sz="1800" dirty="0">
                <a:solidFill>
                  <a:schemeClr val="tx1"/>
                </a:solidFill>
                <a:latin typeface="Arial" charset="0"/>
                <a:sym typeface="Arial" charset="0"/>
              </a:rPr>
              <a:t>4. </a:t>
            </a:r>
            <a:r>
              <a:rPr lang="en-US" altLang="x-none" sz="1800" dirty="0" err="1">
                <a:solidFill>
                  <a:schemeClr val="tx1"/>
                </a:solidFill>
                <a:latin typeface="Arial" charset="0"/>
                <a:sym typeface="Arial" charset="0"/>
              </a:rPr>
              <a:t>Difficultés</a:t>
            </a:r>
            <a:r>
              <a:rPr lang="en-US" altLang="x-none" sz="1800" dirty="0">
                <a:solidFill>
                  <a:schemeClr val="tx1"/>
                </a:solidFill>
                <a:latin typeface="Arial" charset="0"/>
                <a:sym typeface="Arial" charset="0"/>
              </a:rPr>
              <a:t> de concentration ;</a:t>
            </a:r>
          </a:p>
          <a:p>
            <a:pPr algn="just">
              <a:lnSpc>
                <a:spcPct val="90000"/>
              </a:lnSpc>
              <a:spcBef>
                <a:spcPts val="75"/>
              </a:spcBef>
              <a:buClrTx/>
              <a:buSzTx/>
              <a:buNone/>
            </a:pPr>
            <a:r>
              <a:rPr lang="en-US" altLang="x-none" sz="1800" dirty="0">
                <a:solidFill>
                  <a:schemeClr val="tx1"/>
                </a:solidFill>
                <a:latin typeface="Arial" charset="0"/>
                <a:sym typeface="Arial" charset="0"/>
              </a:rPr>
              <a:t>5. Perturbation du </a:t>
            </a:r>
            <a:r>
              <a:rPr lang="en-US" altLang="x-none" sz="1800" dirty="0" err="1">
                <a:solidFill>
                  <a:schemeClr val="tx1"/>
                </a:solidFill>
                <a:latin typeface="Arial" charset="0"/>
                <a:sym typeface="Arial" charset="0"/>
              </a:rPr>
              <a:t>sommeil</a:t>
            </a:r>
            <a:r>
              <a:rPr lang="en-US" altLang="x-none" sz="1800" dirty="0">
                <a:solidFill>
                  <a:schemeClr val="tx1"/>
                </a:solidFill>
                <a:latin typeface="Arial" charset="0"/>
                <a:sym typeface="Arial" charset="0"/>
              </a:rPr>
              <a:t> (p. ex. </a:t>
            </a:r>
            <a:r>
              <a:rPr lang="en-US" altLang="x-none" sz="1800" dirty="0" err="1">
                <a:solidFill>
                  <a:schemeClr val="tx1"/>
                </a:solidFill>
                <a:latin typeface="Arial" charset="0"/>
                <a:sym typeface="Arial" charset="0"/>
              </a:rPr>
              <a:t>difficulté</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s’endormir</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sommeil</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interrompu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agité</a:t>
            </a:r>
            <a:r>
              <a:rPr lang="en-US" altLang="x-none" sz="1800" dirty="0">
                <a:solidFill>
                  <a:schemeClr val="tx1"/>
                </a:solidFill>
                <a:latin typeface="Arial" charset="0"/>
                <a:sym typeface="Arial" charset="0"/>
              </a:rPr>
              <a:t>).</a:t>
            </a:r>
            <a:endParaRPr lang="en-US" altLang="x-none" sz="1800" dirty="0">
              <a:solidFill>
                <a:srgbClr val="D90B00"/>
              </a:solidFill>
              <a:latin typeface="Cambria" charset="0"/>
              <a:sym typeface="Cambria" charset="0"/>
            </a:endParaRPr>
          </a:p>
        </p:txBody>
      </p:sp>
      <p:sp>
        <p:nvSpPr>
          <p:cNvPr id="266243" name="AutoShape 4"/>
          <p:cNvSpPr>
            <a:spLocks/>
          </p:cNvSpPr>
          <p:nvPr/>
        </p:nvSpPr>
        <p:spPr bwMode="auto">
          <a:xfrm>
            <a:off x="5252330" y="107529"/>
            <a:ext cx="1231900" cy="1125537"/>
          </a:xfrm>
          <a:prstGeom prst="roundRect">
            <a:avLst>
              <a:gd name="adj" fmla="val 11903"/>
            </a:avLst>
          </a:prstGeom>
          <a:solidFill>
            <a:srgbClr val="92D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4" name="Rectangle 5"/>
          <p:cNvSpPr>
            <a:spLocks/>
          </p:cNvSpPr>
          <p:nvPr/>
        </p:nvSpPr>
        <p:spPr bwMode="auto">
          <a:xfrm>
            <a:off x="5308277" y="305323"/>
            <a:ext cx="1120006"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D  DSM-5</a:t>
            </a:r>
          </a:p>
        </p:txBody>
      </p:sp>
    </p:spTree>
    <p:extLst>
      <p:ext uri="{BB962C8B-B14F-4D97-AF65-F5344CB8AC3E}">
        <p14:creationId xmlns:p14="http://schemas.microsoft.com/office/powerpoint/2010/main" val="3890564337"/>
      </p:ext>
    </p:extLst>
  </p:cSld>
  <p:clrMapOvr>
    <a:masterClrMapping/>
  </p:clrMapOvr>
  <p:transition spd="slow">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p:cNvSpPr>
          <p:nvPr/>
        </p:nvSpPr>
        <p:spPr bwMode="auto">
          <a:xfrm>
            <a:off x="1805937" y="1430859"/>
            <a:ext cx="8308156" cy="4746774"/>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2" name="Rectangle 3"/>
          <p:cNvSpPr>
            <a:spLocks/>
          </p:cNvSpPr>
          <p:nvPr/>
        </p:nvSpPr>
        <p:spPr bwMode="auto">
          <a:xfrm>
            <a:off x="2077908" y="1987812"/>
            <a:ext cx="7906525" cy="363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800" b="1" dirty="0">
                <a:solidFill>
                  <a:schemeClr val="tx1"/>
                </a:solidFill>
                <a:latin typeface="Arial" charset="0"/>
                <a:sym typeface="Arial" charset="0"/>
              </a:rPr>
              <a:t>La perturbation dure plus d’un </a:t>
            </a:r>
            <a:r>
              <a:rPr lang="en-US" altLang="x-none" sz="1800" b="1" dirty="0" err="1">
                <a:solidFill>
                  <a:schemeClr val="tx1"/>
                </a:solidFill>
                <a:latin typeface="Arial" charset="0"/>
                <a:sym typeface="Arial" charset="0"/>
              </a:rPr>
              <a:t>mois</a:t>
            </a:r>
            <a:r>
              <a:rPr lang="en-US" altLang="x-none" sz="1800" b="1" dirty="0">
                <a:solidFill>
                  <a:schemeClr val="tx1"/>
                </a:solidFill>
                <a:latin typeface="Arial" charset="0"/>
                <a:sym typeface="Arial" charset="0"/>
              </a:rPr>
              <a:t>.</a:t>
            </a:r>
          </a:p>
          <a:p>
            <a:pPr algn="just">
              <a:lnSpc>
                <a:spcPct val="90000"/>
              </a:lnSpc>
              <a:spcBef>
                <a:spcPts val="75"/>
              </a:spcBef>
              <a:buClrTx/>
              <a:buSzTx/>
              <a:buNone/>
            </a:pPr>
            <a:endParaRPr lang="en-US" altLang="x-none" sz="1800" b="1" dirty="0">
              <a:solidFill>
                <a:schemeClr val="tx1"/>
              </a:solidFill>
              <a:latin typeface="Arial" charset="0"/>
              <a:sym typeface="Arial" charset="0"/>
            </a:endParaRPr>
          </a:p>
        </p:txBody>
      </p:sp>
      <p:sp>
        <p:nvSpPr>
          <p:cNvPr id="266243" name="AutoShape 4"/>
          <p:cNvSpPr>
            <a:spLocks/>
          </p:cNvSpPr>
          <p:nvPr/>
        </p:nvSpPr>
        <p:spPr bwMode="auto">
          <a:xfrm>
            <a:off x="5252330" y="107529"/>
            <a:ext cx="1231900" cy="1125537"/>
          </a:xfrm>
          <a:prstGeom prst="roundRect">
            <a:avLst>
              <a:gd name="adj" fmla="val 11903"/>
            </a:avLst>
          </a:prstGeom>
          <a:solidFill>
            <a:srgbClr val="92D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4" name="Rectangle 5"/>
          <p:cNvSpPr>
            <a:spLocks/>
          </p:cNvSpPr>
          <p:nvPr/>
        </p:nvSpPr>
        <p:spPr bwMode="auto">
          <a:xfrm>
            <a:off x="5308277" y="305323"/>
            <a:ext cx="1120006"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E  DSM-5</a:t>
            </a:r>
          </a:p>
        </p:txBody>
      </p:sp>
    </p:spTree>
    <p:extLst>
      <p:ext uri="{BB962C8B-B14F-4D97-AF65-F5344CB8AC3E}">
        <p14:creationId xmlns:p14="http://schemas.microsoft.com/office/powerpoint/2010/main" val="3332747011"/>
      </p:ext>
    </p:extLst>
  </p:cSld>
  <p:clrMapOvr>
    <a:masterClrMapping/>
  </p:clrMapOvr>
  <p:transition spd="slow">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p:cNvSpPr>
          <p:nvPr/>
        </p:nvSpPr>
        <p:spPr bwMode="auto">
          <a:xfrm>
            <a:off x="1805937" y="1430859"/>
            <a:ext cx="8308156" cy="4746774"/>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2" name="Rectangle 3"/>
          <p:cNvSpPr>
            <a:spLocks/>
          </p:cNvSpPr>
          <p:nvPr/>
        </p:nvSpPr>
        <p:spPr bwMode="auto">
          <a:xfrm>
            <a:off x="2077908" y="1987812"/>
            <a:ext cx="7906525" cy="363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800" b="1" dirty="0">
                <a:solidFill>
                  <a:schemeClr val="tx1"/>
                </a:solidFill>
                <a:latin typeface="Arial" charset="0"/>
                <a:sym typeface="Arial" charset="0"/>
              </a:rPr>
              <a:t>La perturbation </a:t>
            </a:r>
            <a:r>
              <a:rPr lang="en-US" altLang="x-none" sz="1800" b="1" dirty="0" err="1">
                <a:solidFill>
                  <a:schemeClr val="tx1"/>
                </a:solidFill>
                <a:latin typeface="Arial" charset="0"/>
                <a:sym typeface="Arial" charset="0"/>
              </a:rPr>
              <a:t>entraîne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une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souffrance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cliniquement</a:t>
            </a:r>
            <a:r>
              <a:rPr lang="en-US" altLang="x-none" sz="1800" b="1" dirty="0">
                <a:solidFill>
                  <a:schemeClr val="tx1"/>
                </a:solidFill>
                <a:latin typeface="Arial" charset="0"/>
                <a:sym typeface="Arial" charset="0"/>
              </a:rPr>
              <a:t> significative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une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altération</a:t>
            </a:r>
            <a:r>
              <a:rPr lang="en-US" altLang="x-none" sz="1800" b="1" dirty="0">
                <a:solidFill>
                  <a:schemeClr val="tx1"/>
                </a:solidFill>
                <a:latin typeface="Arial" charset="0"/>
                <a:sym typeface="Arial" charset="0"/>
              </a:rPr>
              <a:t> des relations avec les parents, la </a:t>
            </a:r>
            <a:r>
              <a:rPr lang="en-US" altLang="x-none" sz="1800" b="1" dirty="0" err="1">
                <a:solidFill>
                  <a:schemeClr val="tx1"/>
                </a:solidFill>
                <a:latin typeface="Arial" charset="0"/>
                <a:sym typeface="Arial" charset="0"/>
              </a:rPr>
              <a:t>fratrie</a:t>
            </a:r>
            <a:r>
              <a:rPr lang="en-US" altLang="x-none" sz="1800" b="1" dirty="0">
                <a:solidFill>
                  <a:schemeClr val="tx1"/>
                </a:solidFill>
                <a:latin typeface="Arial" charset="0"/>
                <a:sym typeface="Arial" charset="0"/>
              </a:rPr>
              <a:t>, les pairs, </a:t>
            </a:r>
            <a:r>
              <a:rPr lang="en-US" altLang="x-none" sz="1800" b="1" dirty="0" err="1">
                <a:solidFill>
                  <a:schemeClr val="tx1"/>
                </a:solidFill>
                <a:latin typeface="Arial" charset="0"/>
                <a:sym typeface="Arial" charset="0"/>
              </a:rPr>
              <a:t>d’autres</a:t>
            </a:r>
            <a:r>
              <a:rPr lang="en-US" altLang="x-none" sz="1800" b="1" dirty="0">
                <a:solidFill>
                  <a:schemeClr val="tx1"/>
                </a:solidFill>
                <a:latin typeface="Arial" charset="0"/>
                <a:sym typeface="Arial" charset="0"/>
              </a:rPr>
              <a:t> aidants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une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altération</a:t>
            </a:r>
            <a:r>
              <a:rPr lang="en-US" altLang="x-none" sz="1800" b="1" dirty="0">
                <a:solidFill>
                  <a:schemeClr val="tx1"/>
                </a:solidFill>
                <a:latin typeface="Arial" charset="0"/>
                <a:sym typeface="Arial" charset="0"/>
              </a:rPr>
              <a:t> du </a:t>
            </a:r>
            <a:r>
              <a:rPr lang="en-US" altLang="x-none" sz="1800" b="1" dirty="0" err="1">
                <a:solidFill>
                  <a:schemeClr val="tx1"/>
                </a:solidFill>
                <a:latin typeface="Arial" charset="0"/>
                <a:sym typeface="Arial" charset="0"/>
              </a:rPr>
              <a:t>comportement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scolaire</a:t>
            </a:r>
            <a:r>
              <a:rPr lang="en-US" altLang="x-none" sz="1800" b="1" dirty="0">
                <a:solidFill>
                  <a:schemeClr val="tx1"/>
                </a:solidFill>
                <a:latin typeface="Arial" charset="0"/>
                <a:sym typeface="Arial" charset="0"/>
              </a:rPr>
              <a:t>.</a:t>
            </a:r>
          </a:p>
        </p:txBody>
      </p:sp>
      <p:sp>
        <p:nvSpPr>
          <p:cNvPr id="266243" name="AutoShape 4"/>
          <p:cNvSpPr>
            <a:spLocks/>
          </p:cNvSpPr>
          <p:nvPr/>
        </p:nvSpPr>
        <p:spPr bwMode="auto">
          <a:xfrm>
            <a:off x="5252330" y="107529"/>
            <a:ext cx="1231900" cy="1125537"/>
          </a:xfrm>
          <a:prstGeom prst="roundRect">
            <a:avLst>
              <a:gd name="adj" fmla="val 11903"/>
            </a:avLst>
          </a:prstGeom>
          <a:solidFill>
            <a:srgbClr val="92D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4" name="Rectangle 5"/>
          <p:cNvSpPr>
            <a:spLocks/>
          </p:cNvSpPr>
          <p:nvPr/>
        </p:nvSpPr>
        <p:spPr bwMode="auto">
          <a:xfrm>
            <a:off x="5308277" y="305323"/>
            <a:ext cx="1120006"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F  DSM-5</a:t>
            </a:r>
          </a:p>
        </p:txBody>
      </p:sp>
    </p:spTree>
    <p:extLst>
      <p:ext uri="{BB962C8B-B14F-4D97-AF65-F5344CB8AC3E}">
        <p14:creationId xmlns:p14="http://schemas.microsoft.com/office/powerpoint/2010/main" val="3703539776"/>
      </p:ext>
    </p:extLst>
  </p:cSld>
  <p:clrMapOvr>
    <a:masterClrMapping/>
  </p:clrMapOvr>
  <p:transition spd="slow">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p:cNvSpPr>
          <p:nvPr/>
        </p:nvSpPr>
        <p:spPr bwMode="auto">
          <a:xfrm>
            <a:off x="1805937" y="1430859"/>
            <a:ext cx="8308156" cy="4746774"/>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2" name="Rectangle 3"/>
          <p:cNvSpPr>
            <a:spLocks/>
          </p:cNvSpPr>
          <p:nvPr/>
        </p:nvSpPr>
        <p:spPr bwMode="auto">
          <a:xfrm>
            <a:off x="2077908" y="1987812"/>
            <a:ext cx="7906525" cy="363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800" b="1" dirty="0">
                <a:solidFill>
                  <a:schemeClr val="tx1"/>
                </a:solidFill>
                <a:latin typeface="Arial" charset="0"/>
                <a:sym typeface="Arial" charset="0"/>
              </a:rPr>
              <a:t>La perturbation </a:t>
            </a:r>
            <a:r>
              <a:rPr lang="en-US" altLang="x-none" sz="1800" b="1" dirty="0" err="1">
                <a:solidFill>
                  <a:schemeClr val="tx1"/>
                </a:solidFill>
                <a:latin typeface="Arial" charset="0"/>
                <a:sym typeface="Arial" charset="0"/>
              </a:rPr>
              <a:t>n’est</a:t>
            </a:r>
            <a:r>
              <a:rPr lang="en-US" altLang="x-none" sz="1800" b="1" dirty="0">
                <a:solidFill>
                  <a:schemeClr val="tx1"/>
                </a:solidFill>
                <a:latin typeface="Arial" charset="0"/>
                <a:sym typeface="Arial" charset="0"/>
              </a:rPr>
              <a:t> pas </a:t>
            </a:r>
            <a:r>
              <a:rPr lang="en-US" altLang="x-none" sz="1800" b="1" dirty="0" err="1">
                <a:solidFill>
                  <a:schemeClr val="tx1"/>
                </a:solidFill>
                <a:latin typeface="Arial" charset="0"/>
                <a:sym typeface="Arial" charset="0"/>
              </a:rPr>
              <a:t>attribuable</a:t>
            </a:r>
            <a:r>
              <a:rPr lang="en-US" altLang="x-none" sz="1800" b="1" dirty="0">
                <a:solidFill>
                  <a:schemeClr val="tx1"/>
                </a:solidFill>
                <a:latin typeface="Arial" charset="0"/>
                <a:sym typeface="Arial" charset="0"/>
              </a:rPr>
              <a:t> aux </a:t>
            </a:r>
            <a:r>
              <a:rPr lang="en-US" altLang="x-none" sz="1800" b="1" dirty="0" err="1">
                <a:solidFill>
                  <a:schemeClr val="tx1"/>
                </a:solidFill>
                <a:latin typeface="Arial" charset="0"/>
                <a:sym typeface="Arial" charset="0"/>
              </a:rPr>
              <a:t>effets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physiologiques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d’une</a:t>
            </a:r>
            <a:endParaRPr lang="en-US" altLang="x-none" sz="1800" b="1" dirty="0">
              <a:solidFill>
                <a:schemeClr val="tx1"/>
              </a:solidFill>
              <a:latin typeface="Arial" charset="0"/>
              <a:sym typeface="Arial" charset="0"/>
            </a:endParaRPr>
          </a:p>
          <a:p>
            <a:pPr algn="just">
              <a:lnSpc>
                <a:spcPct val="90000"/>
              </a:lnSpc>
              <a:spcBef>
                <a:spcPts val="75"/>
              </a:spcBef>
              <a:buClrTx/>
              <a:buSzTx/>
              <a:buNone/>
            </a:pPr>
            <a:r>
              <a:rPr lang="en-US" altLang="x-none" sz="1800" b="1" dirty="0">
                <a:solidFill>
                  <a:schemeClr val="tx1"/>
                </a:solidFill>
                <a:latin typeface="Arial" charset="0"/>
                <a:sym typeface="Arial" charset="0"/>
              </a:rPr>
              <a:t>substance (par ex. </a:t>
            </a:r>
            <a:r>
              <a:rPr lang="en-US" altLang="x-none" sz="1800" b="1" dirty="0" err="1">
                <a:solidFill>
                  <a:schemeClr val="tx1"/>
                </a:solidFill>
                <a:latin typeface="Arial" charset="0"/>
                <a:sym typeface="Arial" charset="0"/>
              </a:rPr>
              <a:t>médicament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alcool</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à</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une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autre</a:t>
            </a:r>
            <a:r>
              <a:rPr lang="en-US" altLang="x-none" sz="1800" b="1" dirty="0">
                <a:solidFill>
                  <a:schemeClr val="tx1"/>
                </a:solidFill>
                <a:latin typeface="Arial" charset="0"/>
                <a:sym typeface="Arial" charset="0"/>
              </a:rPr>
              <a:t> affection.</a:t>
            </a:r>
          </a:p>
        </p:txBody>
      </p:sp>
      <p:sp>
        <p:nvSpPr>
          <p:cNvPr id="266243" name="AutoShape 4"/>
          <p:cNvSpPr>
            <a:spLocks/>
          </p:cNvSpPr>
          <p:nvPr/>
        </p:nvSpPr>
        <p:spPr bwMode="auto">
          <a:xfrm>
            <a:off x="5252330" y="107529"/>
            <a:ext cx="1231900" cy="1125537"/>
          </a:xfrm>
          <a:prstGeom prst="roundRect">
            <a:avLst>
              <a:gd name="adj" fmla="val 11903"/>
            </a:avLst>
          </a:prstGeom>
          <a:solidFill>
            <a:srgbClr val="92D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4" name="Rectangle 5"/>
          <p:cNvSpPr>
            <a:spLocks/>
          </p:cNvSpPr>
          <p:nvPr/>
        </p:nvSpPr>
        <p:spPr bwMode="auto">
          <a:xfrm>
            <a:off x="5308277" y="305323"/>
            <a:ext cx="1120006"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G  DSM-5</a:t>
            </a:r>
          </a:p>
        </p:txBody>
      </p:sp>
    </p:spTree>
    <p:extLst>
      <p:ext uri="{BB962C8B-B14F-4D97-AF65-F5344CB8AC3E}">
        <p14:creationId xmlns:p14="http://schemas.microsoft.com/office/powerpoint/2010/main" val="1888980915"/>
      </p:ext>
    </p:extLst>
  </p:cSld>
  <p:clrMapOvr>
    <a:masterClrMapping/>
  </p:clrMapOvr>
  <p:transition spd="slow">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p:cNvSpPr>
          <p:nvPr/>
        </p:nvSpPr>
        <p:spPr bwMode="auto">
          <a:xfrm>
            <a:off x="1631505" y="404813"/>
            <a:ext cx="9036496" cy="6337300"/>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9314" name="Rectangle 3"/>
          <p:cNvSpPr>
            <a:spLocks/>
          </p:cNvSpPr>
          <p:nvPr/>
        </p:nvSpPr>
        <p:spPr bwMode="auto">
          <a:xfrm>
            <a:off x="1685258" y="1124745"/>
            <a:ext cx="892899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r>
              <a:rPr lang="en-US" altLang="x-none" sz="1800" b="1" dirty="0" err="1">
                <a:solidFill>
                  <a:schemeClr val="tx1"/>
                </a:solidFill>
                <a:latin typeface="Arial" charset="0"/>
                <a:sym typeface="Arial" charset="0"/>
              </a:rPr>
              <a:t>Spécifier</a:t>
            </a:r>
            <a:r>
              <a:rPr lang="en-US" altLang="x-none" sz="1800" b="1" dirty="0">
                <a:solidFill>
                  <a:schemeClr val="tx1"/>
                </a:solidFill>
                <a:latin typeface="Arial" charset="0"/>
                <a:sym typeface="Arial" charset="0"/>
              </a:rPr>
              <a:t> le type :</a:t>
            </a: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r>
              <a:rPr lang="en-US" altLang="x-none" sz="1800" b="1" dirty="0">
                <a:solidFill>
                  <a:schemeClr val="tx1"/>
                </a:solidFill>
                <a:latin typeface="Arial" charset="0"/>
                <a:sym typeface="Arial" charset="0"/>
              </a:rPr>
              <a:t>Avec </a:t>
            </a:r>
            <a:r>
              <a:rPr lang="en-US" altLang="x-none" sz="1800" b="1" dirty="0" err="1">
                <a:solidFill>
                  <a:schemeClr val="tx1"/>
                </a:solidFill>
                <a:latin typeface="Arial" charset="0"/>
                <a:sym typeface="Arial" charset="0"/>
              </a:rPr>
              <a:t>symptômes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dissociatifs</a:t>
            </a:r>
            <a:r>
              <a:rPr lang="en-US" altLang="x-none" sz="1800" b="1" dirty="0">
                <a:solidFill>
                  <a:schemeClr val="tx1"/>
                </a:solidFill>
                <a:latin typeface="Arial" charset="0"/>
                <a:sym typeface="Arial" charset="0"/>
              </a:rPr>
              <a:t> :</a:t>
            </a:r>
          </a:p>
          <a:p>
            <a:pPr algn="just">
              <a:lnSpc>
                <a:spcPct val="90000"/>
              </a:lnSpc>
              <a:spcBef>
                <a:spcPts val="75"/>
              </a:spcBef>
              <a:buClrTx/>
              <a:buSzTx/>
              <a:buNone/>
            </a:pPr>
            <a:r>
              <a:rPr lang="en-US" altLang="x-none" sz="1800" dirty="0">
                <a:solidFill>
                  <a:schemeClr val="tx1"/>
                </a:solidFill>
                <a:latin typeface="Arial" charset="0"/>
                <a:sym typeface="Arial" charset="0"/>
              </a:rPr>
              <a:t>Les </a:t>
            </a:r>
            <a:r>
              <a:rPr lang="en-US" altLang="x-none" sz="1800" dirty="0" err="1">
                <a:solidFill>
                  <a:schemeClr val="tx1"/>
                </a:solidFill>
                <a:latin typeface="Arial" charset="0"/>
                <a:sym typeface="Arial" charset="0"/>
              </a:rPr>
              <a:t>symptômes</a:t>
            </a:r>
            <a:r>
              <a:rPr lang="en-US" altLang="x-none" sz="1800" dirty="0">
                <a:solidFill>
                  <a:schemeClr val="tx1"/>
                </a:solidFill>
                <a:latin typeface="Arial" charset="0"/>
                <a:sym typeface="Arial" charset="0"/>
              </a:rPr>
              <a:t> de la </a:t>
            </a:r>
            <a:r>
              <a:rPr lang="en-US" altLang="x-none" sz="1800" dirty="0" err="1">
                <a:solidFill>
                  <a:schemeClr val="tx1"/>
                </a:solidFill>
                <a:latin typeface="Arial" charset="0"/>
                <a:sym typeface="Arial" charset="0"/>
              </a:rPr>
              <a:t>personne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répondent</a:t>
            </a:r>
            <a:r>
              <a:rPr lang="en-US" altLang="x-none" sz="1800" dirty="0">
                <a:solidFill>
                  <a:schemeClr val="tx1"/>
                </a:solidFill>
                <a:latin typeface="Arial" charset="0"/>
                <a:sym typeface="Arial" charset="0"/>
              </a:rPr>
              <a:t> aux </a:t>
            </a:r>
            <a:r>
              <a:rPr lang="en-US" altLang="x-none" sz="1800" dirty="0" err="1">
                <a:solidFill>
                  <a:schemeClr val="tx1"/>
                </a:solidFill>
                <a:latin typeface="Arial" charset="0"/>
                <a:sym typeface="Arial" charset="0"/>
              </a:rPr>
              <a:t>critères</a:t>
            </a:r>
            <a:r>
              <a:rPr lang="en-US" altLang="x-none" sz="1800" dirty="0">
                <a:solidFill>
                  <a:schemeClr val="tx1"/>
                </a:solidFill>
                <a:latin typeface="Arial" charset="0"/>
                <a:sym typeface="Arial" charset="0"/>
              </a:rPr>
              <a:t> de trouble de stress post-</a:t>
            </a:r>
            <a:r>
              <a:rPr lang="en-US" altLang="x-none" sz="1800" dirty="0" err="1">
                <a:solidFill>
                  <a:schemeClr val="tx1"/>
                </a:solidFill>
                <a:latin typeface="Arial" charset="0"/>
                <a:sym typeface="Arial" charset="0"/>
              </a:rPr>
              <a:t>traumatique</a:t>
            </a:r>
            <a:r>
              <a:rPr lang="en-US" altLang="x-none" sz="1800" dirty="0">
                <a:solidFill>
                  <a:schemeClr val="tx1"/>
                </a:solidFill>
                <a:latin typeface="Arial" charset="0"/>
                <a:sym typeface="Arial" charset="0"/>
              </a:rPr>
              <a:t> et, de plus, </a:t>
            </a:r>
            <a:r>
              <a:rPr lang="en-US" altLang="x-none" sz="1800" dirty="0" err="1">
                <a:solidFill>
                  <a:schemeClr val="tx1"/>
                </a:solidFill>
                <a:latin typeface="Arial" charset="0"/>
                <a:sym typeface="Arial" charset="0"/>
              </a:rPr>
              <a:t>en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réaction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l’agent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stressant</a:t>
            </a:r>
            <a:r>
              <a:rPr lang="en-US" altLang="x-none" sz="1800" dirty="0">
                <a:solidFill>
                  <a:schemeClr val="tx1"/>
                </a:solidFill>
                <a:latin typeface="Arial" charset="0"/>
                <a:sym typeface="Arial" charset="0"/>
              </a:rPr>
              <a:t>, la </a:t>
            </a:r>
            <a:r>
              <a:rPr lang="en-US" altLang="x-none" sz="1800" dirty="0" err="1">
                <a:solidFill>
                  <a:schemeClr val="tx1"/>
                </a:solidFill>
                <a:latin typeface="Arial" charset="0"/>
                <a:sym typeface="Arial" charset="0"/>
              </a:rPr>
              <a:t>personne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présente</a:t>
            </a:r>
            <a:r>
              <a:rPr lang="en-US" altLang="x-none" sz="1800" dirty="0">
                <a:solidFill>
                  <a:schemeClr val="tx1"/>
                </a:solidFill>
                <a:latin typeface="Arial" charset="0"/>
                <a:sym typeface="Arial" charset="0"/>
              </a:rPr>
              <a:t> les </a:t>
            </a:r>
            <a:r>
              <a:rPr lang="en-US" altLang="x-none" sz="1800" dirty="0" err="1">
                <a:solidFill>
                  <a:schemeClr val="tx1"/>
                </a:solidFill>
                <a:latin typeface="Arial" charset="0"/>
                <a:sym typeface="Arial" charset="0"/>
              </a:rPr>
              <a:t>symptômes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persistants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récurrents</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l’un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l’autre</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états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suivants</a:t>
            </a:r>
            <a:r>
              <a:rPr lang="en-US" altLang="x-none" sz="1800" dirty="0">
                <a:solidFill>
                  <a:schemeClr val="tx1"/>
                </a:solidFill>
                <a:latin typeface="Arial" charset="0"/>
                <a:sym typeface="Arial" charset="0"/>
              </a:rPr>
              <a:t> :</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b="1" dirty="0">
                <a:solidFill>
                  <a:schemeClr val="tx1"/>
                </a:solidFill>
                <a:latin typeface="Arial" charset="0"/>
                <a:sym typeface="Arial" charset="0"/>
              </a:rPr>
              <a:t>1. </a:t>
            </a:r>
            <a:r>
              <a:rPr lang="en-US" altLang="x-none" sz="1800" b="1" dirty="0" err="1">
                <a:solidFill>
                  <a:schemeClr val="tx1"/>
                </a:solidFill>
                <a:latin typeface="Arial" charset="0"/>
                <a:sym typeface="Arial" charset="0"/>
              </a:rPr>
              <a:t>Dépersonnalisation</a:t>
            </a:r>
            <a:r>
              <a:rPr lang="en-US" altLang="x-none" sz="1800" b="1" dirty="0">
                <a:solidFill>
                  <a:schemeClr val="tx1"/>
                </a:solidFill>
                <a:latin typeface="Arial" charset="0"/>
                <a:sym typeface="Arial" charset="0"/>
              </a:rPr>
              <a:t> : </a:t>
            </a:r>
            <a:r>
              <a:rPr lang="en-US" altLang="x-none" sz="1800" dirty="0" err="1">
                <a:solidFill>
                  <a:schemeClr val="tx1"/>
                </a:solidFill>
                <a:latin typeface="Arial" charset="0"/>
                <a:sym typeface="Arial" charset="0"/>
              </a:rPr>
              <a:t>expérience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persistante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récurrente</a:t>
            </a:r>
            <a:r>
              <a:rPr lang="en-US" altLang="x-none" sz="1800" dirty="0">
                <a:solidFill>
                  <a:schemeClr val="tx1"/>
                </a:solidFill>
                <a:latin typeface="Arial" charset="0"/>
                <a:sym typeface="Arial" charset="0"/>
              </a:rPr>
              <a:t> de se </a:t>
            </a:r>
            <a:r>
              <a:rPr lang="en-US" altLang="x-none" sz="1800" dirty="0" err="1">
                <a:solidFill>
                  <a:schemeClr val="tx1"/>
                </a:solidFill>
                <a:latin typeface="Arial" charset="0"/>
                <a:sym typeface="Arial" charset="0"/>
              </a:rPr>
              <a:t>sentir</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détachée</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soi</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même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comme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si</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elle</a:t>
            </a:r>
            <a:r>
              <a:rPr lang="en-US" altLang="x-none" sz="1800" dirty="0">
                <a:solidFill>
                  <a:schemeClr val="tx1"/>
                </a:solidFill>
                <a:latin typeface="Arial" charset="0"/>
                <a:sym typeface="Arial" charset="0"/>
              </a:rPr>
              <a:t> ne </a:t>
            </a:r>
            <a:r>
              <a:rPr lang="en-US" altLang="x-none" sz="1800" dirty="0" err="1">
                <a:solidFill>
                  <a:schemeClr val="tx1"/>
                </a:solidFill>
                <a:latin typeface="Arial" charset="0"/>
                <a:sym typeface="Arial" charset="0"/>
              </a:rPr>
              <a:t>faisait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qu’observer</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l’extérieur</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processus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mentaux</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son corps (p. ex., sentiment de vivre dans un </a:t>
            </a:r>
            <a:r>
              <a:rPr lang="en-US" altLang="x-none" sz="1800" dirty="0" err="1">
                <a:solidFill>
                  <a:schemeClr val="tx1"/>
                </a:solidFill>
                <a:latin typeface="Arial" charset="0"/>
                <a:sym typeface="Arial" charset="0"/>
              </a:rPr>
              <a:t>rêve</a:t>
            </a:r>
            <a:r>
              <a:rPr lang="en-US" altLang="x-none" sz="1800" dirty="0">
                <a:solidFill>
                  <a:schemeClr val="tx1"/>
                </a:solidFill>
                <a:latin typeface="Arial" charset="0"/>
                <a:sym typeface="Arial" charset="0"/>
              </a:rPr>
              <a:t>, que son corps </a:t>
            </a:r>
            <a:r>
              <a:rPr lang="en-US" altLang="x-none" sz="1800" dirty="0" err="1">
                <a:solidFill>
                  <a:schemeClr val="tx1"/>
                </a:solidFill>
                <a:latin typeface="Arial" charset="0"/>
                <a:sym typeface="Arial" charset="0"/>
              </a:rPr>
              <a:t>n’est</a:t>
            </a:r>
            <a:r>
              <a:rPr lang="en-US" altLang="x-none" sz="1800" dirty="0">
                <a:solidFill>
                  <a:schemeClr val="tx1"/>
                </a:solidFill>
                <a:latin typeface="Arial" charset="0"/>
                <a:sym typeface="Arial" charset="0"/>
              </a:rPr>
              <a:t> pas </a:t>
            </a:r>
            <a:r>
              <a:rPr lang="en-US" altLang="x-none" sz="1800" dirty="0" err="1">
                <a:solidFill>
                  <a:schemeClr val="tx1"/>
                </a:solidFill>
                <a:latin typeface="Arial" charset="0"/>
                <a:sym typeface="Arial" charset="0"/>
              </a:rPr>
              <a:t>réel</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que tout se passe au </a:t>
            </a:r>
            <a:r>
              <a:rPr lang="en-US" altLang="x-none" sz="1800" dirty="0" err="1">
                <a:solidFill>
                  <a:schemeClr val="tx1"/>
                </a:solidFill>
                <a:latin typeface="Arial" charset="0"/>
                <a:sym typeface="Arial" charset="0"/>
              </a:rPr>
              <a:t>ralenti</a:t>
            </a:r>
            <a:r>
              <a:rPr lang="en-US" altLang="x-none" sz="1800" dirty="0">
                <a:solidFill>
                  <a:schemeClr val="tx1"/>
                </a:solidFill>
                <a:latin typeface="Arial" charset="0"/>
                <a:sym typeface="Arial" charset="0"/>
              </a:rPr>
              <a:t>) ;</a:t>
            </a: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r>
              <a:rPr lang="en-US" altLang="x-none" sz="1800" b="1" dirty="0">
                <a:solidFill>
                  <a:schemeClr val="tx1"/>
                </a:solidFill>
                <a:latin typeface="Arial" charset="0"/>
                <a:sym typeface="Arial" charset="0"/>
              </a:rPr>
              <a:t>2. </a:t>
            </a:r>
            <a:r>
              <a:rPr lang="en-US" altLang="x-none" sz="1800" b="1" dirty="0" err="1">
                <a:solidFill>
                  <a:schemeClr val="tx1"/>
                </a:solidFill>
                <a:latin typeface="Arial" charset="0"/>
                <a:sym typeface="Arial" charset="0"/>
              </a:rPr>
              <a:t>Déréalisation</a:t>
            </a:r>
            <a:r>
              <a:rPr lang="en-US" altLang="x-none" sz="1800" b="1" dirty="0">
                <a:solidFill>
                  <a:schemeClr val="tx1"/>
                </a:solidFill>
                <a:latin typeface="Arial" charset="0"/>
                <a:sym typeface="Arial" charset="0"/>
              </a:rPr>
              <a:t> : </a:t>
            </a:r>
            <a:r>
              <a:rPr lang="en-US" altLang="x-none" sz="1800" dirty="0">
                <a:solidFill>
                  <a:schemeClr val="tx1"/>
                </a:solidFill>
                <a:latin typeface="Arial" charset="0"/>
                <a:sym typeface="Arial" charset="0"/>
              </a:rPr>
              <a:t>Sentiment </a:t>
            </a:r>
            <a:r>
              <a:rPr lang="en-US" altLang="x-none" sz="1800" dirty="0" err="1">
                <a:solidFill>
                  <a:schemeClr val="tx1"/>
                </a:solidFill>
                <a:latin typeface="Arial" charset="0"/>
                <a:sym typeface="Arial" charset="0"/>
              </a:rPr>
              <a:t>persistant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récurrent</a:t>
            </a:r>
            <a:r>
              <a:rPr lang="en-US" altLang="x-none" sz="1800" dirty="0">
                <a:solidFill>
                  <a:schemeClr val="tx1"/>
                </a:solidFill>
                <a:latin typeface="Arial" charset="0"/>
                <a:sym typeface="Arial" charset="0"/>
              </a:rPr>
              <a:t> que </a:t>
            </a:r>
            <a:r>
              <a:rPr lang="en-US" altLang="x-none" sz="1800" dirty="0" err="1">
                <a:solidFill>
                  <a:schemeClr val="tx1"/>
                </a:solidFill>
                <a:latin typeface="Arial" charset="0"/>
                <a:sym typeface="Arial" charset="0"/>
              </a:rPr>
              <a:t>l’environnement</a:t>
            </a: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err="1">
                <a:solidFill>
                  <a:schemeClr val="tx1"/>
                </a:solidFill>
                <a:latin typeface="Arial" charset="0"/>
                <a:sym typeface="Arial" charset="0"/>
              </a:rPr>
              <a:t>n’est</a:t>
            </a:r>
            <a:r>
              <a:rPr lang="en-US" altLang="x-none" sz="1800" dirty="0">
                <a:solidFill>
                  <a:schemeClr val="tx1"/>
                </a:solidFill>
                <a:latin typeface="Arial" charset="0"/>
                <a:sym typeface="Arial" charset="0"/>
              </a:rPr>
              <a:t> pas </a:t>
            </a:r>
            <a:r>
              <a:rPr lang="en-US" altLang="x-none" sz="1800" dirty="0" err="1">
                <a:solidFill>
                  <a:schemeClr val="tx1"/>
                </a:solidFill>
                <a:latin typeface="Arial" charset="0"/>
                <a:sym typeface="Arial" charset="0"/>
              </a:rPr>
              <a:t>réel</a:t>
            </a:r>
            <a:r>
              <a:rPr lang="en-US" altLang="x-none" sz="1800" dirty="0">
                <a:solidFill>
                  <a:schemeClr val="tx1"/>
                </a:solidFill>
                <a:latin typeface="Arial" charset="0"/>
                <a:sym typeface="Arial" charset="0"/>
              </a:rPr>
              <a:t> (p. ex., le monde </a:t>
            </a:r>
            <a:r>
              <a:rPr lang="en-US" altLang="x-none" sz="1800" dirty="0" err="1">
                <a:solidFill>
                  <a:schemeClr val="tx1"/>
                </a:solidFill>
                <a:latin typeface="Arial" charset="0"/>
                <a:sym typeface="Arial" charset="0"/>
              </a:rPr>
              <a:t>environnant</a:t>
            </a:r>
            <a:r>
              <a:rPr lang="en-US" altLang="x-none" sz="1800" dirty="0">
                <a:solidFill>
                  <a:schemeClr val="tx1"/>
                </a:solidFill>
                <a:latin typeface="Arial" charset="0"/>
                <a:sym typeface="Arial" charset="0"/>
              </a:rPr>
              <a:t> ne </a:t>
            </a:r>
            <a:r>
              <a:rPr lang="en-US" altLang="x-none" sz="1800" dirty="0" err="1">
                <a:solidFill>
                  <a:schemeClr val="tx1"/>
                </a:solidFill>
                <a:latin typeface="Arial" charset="0"/>
                <a:sym typeface="Arial" charset="0"/>
              </a:rPr>
              <a:t>semble</a:t>
            </a:r>
            <a:r>
              <a:rPr lang="en-US" altLang="x-none" sz="1800" dirty="0">
                <a:solidFill>
                  <a:schemeClr val="tx1"/>
                </a:solidFill>
                <a:latin typeface="Arial" charset="0"/>
                <a:sym typeface="Arial" charset="0"/>
              </a:rPr>
              <a:t> pas </a:t>
            </a:r>
            <a:r>
              <a:rPr lang="en-US" altLang="x-none" sz="1800" dirty="0" err="1">
                <a:solidFill>
                  <a:schemeClr val="tx1"/>
                </a:solidFill>
                <a:latin typeface="Arial" charset="0"/>
                <a:sym typeface="Arial" charset="0"/>
              </a:rPr>
              <a:t>réel</a:t>
            </a:r>
            <a:r>
              <a:rPr lang="en-US" altLang="x-none" sz="1800" dirty="0">
                <a:solidFill>
                  <a:schemeClr val="tx1"/>
                </a:solidFill>
                <a:latin typeface="Arial" charset="0"/>
                <a:sym typeface="Arial" charset="0"/>
              </a:rPr>
              <a:t>, la </a:t>
            </a:r>
            <a:r>
              <a:rPr lang="en-US" altLang="x-none" sz="1800" dirty="0" err="1">
                <a:solidFill>
                  <a:schemeClr val="tx1"/>
                </a:solidFill>
                <a:latin typeface="Arial" charset="0"/>
                <a:sym typeface="Arial" charset="0"/>
              </a:rPr>
              <a:t>personne</a:t>
            </a:r>
            <a:r>
              <a:rPr lang="en-US" altLang="x-none" sz="1800" dirty="0">
                <a:solidFill>
                  <a:schemeClr val="tx1"/>
                </a:solidFill>
                <a:latin typeface="Arial" charset="0"/>
                <a:sym typeface="Arial" charset="0"/>
              </a:rPr>
              <a:t> a </a:t>
            </a:r>
            <a:r>
              <a:rPr lang="en-US" altLang="x-none" sz="1800" dirty="0" err="1">
                <a:solidFill>
                  <a:schemeClr val="tx1"/>
                </a:solidFill>
                <a:latin typeface="Arial" charset="0"/>
                <a:sym typeface="Arial" charset="0"/>
              </a:rPr>
              <a:t>l’impression</a:t>
            </a:r>
            <a:r>
              <a:rPr lang="en-US" altLang="x-none" sz="1800" dirty="0">
                <a:solidFill>
                  <a:schemeClr val="tx1"/>
                </a:solidFill>
                <a:latin typeface="Arial" charset="0"/>
                <a:sym typeface="Arial" charset="0"/>
              </a:rPr>
              <a:t> d’être dans un </a:t>
            </a:r>
            <a:r>
              <a:rPr lang="en-US" altLang="x-none" sz="1800" dirty="0" err="1">
                <a:solidFill>
                  <a:schemeClr val="tx1"/>
                </a:solidFill>
                <a:latin typeface="Arial" charset="0"/>
                <a:sym typeface="Arial" charset="0"/>
              </a:rPr>
              <a:t>rêve</a:t>
            </a:r>
            <a:r>
              <a:rPr lang="en-US" altLang="x-none" sz="1800" dirty="0">
                <a:solidFill>
                  <a:schemeClr val="tx1"/>
                </a:solidFill>
                <a:latin typeface="Arial" charset="0"/>
                <a:sym typeface="Arial" charset="0"/>
              </a:rPr>
              <a:t>, se sent </a:t>
            </a:r>
            <a:r>
              <a:rPr lang="en-US" altLang="x-none" sz="1800" dirty="0" err="1">
                <a:solidFill>
                  <a:schemeClr val="tx1"/>
                </a:solidFill>
                <a:latin typeface="Arial" charset="0"/>
                <a:sym typeface="Arial" charset="0"/>
              </a:rPr>
              <a:t>distante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détachée</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soi</a:t>
            </a:r>
            <a:r>
              <a:rPr lang="en-US" altLang="x-none" sz="1800" dirty="0">
                <a:solidFill>
                  <a:schemeClr val="tx1"/>
                </a:solidFill>
                <a:latin typeface="Arial" charset="0"/>
                <a:sym typeface="Arial" charset="0"/>
              </a:rPr>
              <a:t>).</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Tree>
    <p:extLst>
      <p:ext uri="{BB962C8B-B14F-4D97-AF65-F5344CB8AC3E}">
        <p14:creationId xmlns:p14="http://schemas.microsoft.com/office/powerpoint/2010/main" val="703960303"/>
      </p:ext>
    </p:extLst>
  </p:cSld>
  <p:clrMapOvr>
    <a:masterClrMapping/>
  </p:clrMapOvr>
  <p:transition spd="slow">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p:cNvSpPr>
          <p:nvPr/>
        </p:nvSpPr>
        <p:spPr bwMode="auto">
          <a:xfrm>
            <a:off x="1631505" y="404813"/>
            <a:ext cx="9036496" cy="6337300"/>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9314" name="Rectangle 3"/>
          <p:cNvSpPr>
            <a:spLocks/>
          </p:cNvSpPr>
          <p:nvPr/>
        </p:nvSpPr>
        <p:spPr bwMode="auto">
          <a:xfrm>
            <a:off x="1685258" y="1124745"/>
            <a:ext cx="892899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b="1" dirty="0">
                <a:solidFill>
                  <a:schemeClr val="tx1"/>
                </a:solidFill>
                <a:latin typeface="Arial" charset="0"/>
                <a:sym typeface="Arial" charset="0"/>
              </a:rPr>
              <a:t>Remarque : </a:t>
            </a:r>
            <a:r>
              <a:rPr lang="en-US" altLang="x-none" sz="1800" i="1" dirty="0">
                <a:solidFill>
                  <a:schemeClr val="tx1"/>
                </a:solidFill>
                <a:latin typeface="Arial" charset="0"/>
                <a:sym typeface="Arial" charset="0"/>
              </a:rPr>
              <a:t>Pour </a:t>
            </a:r>
            <a:r>
              <a:rPr lang="en-US" altLang="x-none" sz="1800" i="1" dirty="0" err="1">
                <a:solidFill>
                  <a:schemeClr val="tx1"/>
                </a:solidFill>
                <a:latin typeface="Arial" charset="0"/>
                <a:sym typeface="Arial" charset="0"/>
              </a:rPr>
              <a:t>utiliser</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ce</a:t>
            </a:r>
            <a:r>
              <a:rPr lang="en-US" altLang="x-none" sz="1800" i="1" dirty="0">
                <a:solidFill>
                  <a:schemeClr val="tx1"/>
                </a:solidFill>
                <a:latin typeface="Arial" charset="0"/>
                <a:sym typeface="Arial" charset="0"/>
              </a:rPr>
              <a:t> sous-type, les </a:t>
            </a:r>
            <a:r>
              <a:rPr lang="en-US" altLang="x-none" sz="1800" i="1" dirty="0" err="1">
                <a:solidFill>
                  <a:schemeClr val="tx1"/>
                </a:solidFill>
                <a:latin typeface="Arial" charset="0"/>
                <a:sym typeface="Arial" charset="0"/>
              </a:rPr>
              <a:t>symptômes</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dissociatifs</a:t>
            </a:r>
            <a:r>
              <a:rPr lang="en-US" altLang="x-none" sz="1800" i="1" dirty="0">
                <a:solidFill>
                  <a:schemeClr val="tx1"/>
                </a:solidFill>
                <a:latin typeface="Arial" charset="0"/>
                <a:sym typeface="Arial" charset="0"/>
              </a:rPr>
              <a:t> ne </a:t>
            </a:r>
            <a:r>
              <a:rPr lang="en-US" altLang="x-none" sz="1800" i="1" dirty="0" err="1">
                <a:solidFill>
                  <a:schemeClr val="tx1"/>
                </a:solidFill>
                <a:latin typeface="Arial" charset="0"/>
                <a:sym typeface="Arial" charset="0"/>
              </a:rPr>
              <a:t>doivent</a:t>
            </a:r>
            <a:r>
              <a:rPr lang="en-US" altLang="x-none" sz="1800" i="1" dirty="0">
                <a:solidFill>
                  <a:schemeClr val="tx1"/>
                </a:solidFill>
                <a:latin typeface="Arial" charset="0"/>
                <a:sym typeface="Arial" charset="0"/>
              </a:rPr>
              <a:t> pas </a:t>
            </a:r>
            <a:r>
              <a:rPr lang="en-US" altLang="x-none" sz="1800" i="1" dirty="0" err="1">
                <a:solidFill>
                  <a:schemeClr val="tx1"/>
                </a:solidFill>
                <a:latin typeface="Arial" charset="0"/>
                <a:sym typeface="Arial" charset="0"/>
              </a:rPr>
              <a:t>être</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attribuables</a:t>
            </a:r>
            <a:r>
              <a:rPr lang="en-US" altLang="x-none" sz="1800" i="1" dirty="0">
                <a:solidFill>
                  <a:schemeClr val="tx1"/>
                </a:solidFill>
                <a:latin typeface="Arial" charset="0"/>
                <a:sym typeface="Arial" charset="0"/>
              </a:rPr>
              <a:t> aux </a:t>
            </a:r>
            <a:r>
              <a:rPr lang="en-US" altLang="x-none" sz="1800" i="1" dirty="0" err="1">
                <a:solidFill>
                  <a:schemeClr val="tx1"/>
                </a:solidFill>
                <a:latin typeface="Arial" charset="0"/>
                <a:sym typeface="Arial" charset="0"/>
              </a:rPr>
              <a:t>effets</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physiologiques</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d’une</a:t>
            </a:r>
            <a:r>
              <a:rPr lang="en-US" altLang="x-none" sz="1800" i="1" dirty="0">
                <a:solidFill>
                  <a:schemeClr val="tx1"/>
                </a:solidFill>
                <a:latin typeface="Arial" charset="0"/>
                <a:sym typeface="Arial" charset="0"/>
              </a:rPr>
              <a:t> substance (p. ex., moments </a:t>
            </a:r>
            <a:r>
              <a:rPr lang="en-US" altLang="x-none" sz="1800" i="1" dirty="0" err="1">
                <a:solidFill>
                  <a:schemeClr val="tx1"/>
                </a:solidFill>
                <a:latin typeface="Arial" charset="0"/>
                <a:sym typeface="Arial" charset="0"/>
              </a:rPr>
              <a:t>d’absence</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comportement</a:t>
            </a:r>
            <a:r>
              <a:rPr lang="en-US" altLang="x-none" sz="1800" i="1" dirty="0">
                <a:solidFill>
                  <a:schemeClr val="tx1"/>
                </a:solidFill>
                <a:latin typeface="Arial" charset="0"/>
                <a:sym typeface="Arial" charset="0"/>
              </a:rPr>
              <a:t> pendant </a:t>
            </a:r>
            <a:r>
              <a:rPr lang="en-US" altLang="x-none" sz="1800" i="1" dirty="0" err="1">
                <a:solidFill>
                  <a:schemeClr val="tx1"/>
                </a:solidFill>
                <a:latin typeface="Arial" charset="0"/>
                <a:sym typeface="Arial" charset="0"/>
              </a:rPr>
              <a:t>une</a:t>
            </a:r>
            <a:r>
              <a:rPr lang="en-US" altLang="x-none" sz="1800" i="1" dirty="0">
                <a:solidFill>
                  <a:schemeClr val="tx1"/>
                </a:solidFill>
                <a:latin typeface="Arial" charset="0"/>
                <a:sym typeface="Arial" charset="0"/>
              </a:rPr>
              <a:t> intoxication </a:t>
            </a:r>
            <a:r>
              <a:rPr lang="en-US" altLang="x-none" sz="1800" i="1" dirty="0" err="1">
                <a:solidFill>
                  <a:schemeClr val="tx1"/>
                </a:solidFill>
                <a:latin typeface="Arial" charset="0"/>
                <a:sym typeface="Arial" charset="0"/>
              </a:rPr>
              <a:t>alcoolique</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ou</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à</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une</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autre</a:t>
            </a:r>
            <a:r>
              <a:rPr lang="en-US" altLang="x-none" sz="1800" i="1" dirty="0">
                <a:solidFill>
                  <a:schemeClr val="tx1"/>
                </a:solidFill>
                <a:latin typeface="Arial" charset="0"/>
                <a:sym typeface="Arial" charset="0"/>
              </a:rPr>
              <a:t> affection (p. ex., crises </a:t>
            </a:r>
            <a:r>
              <a:rPr lang="en-US" altLang="x-none" sz="1800" i="1" dirty="0" err="1">
                <a:solidFill>
                  <a:schemeClr val="tx1"/>
                </a:solidFill>
                <a:latin typeface="Arial" charset="0"/>
                <a:sym typeface="Arial" charset="0"/>
              </a:rPr>
              <a:t>d’épilepsie</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partielles</a:t>
            </a:r>
            <a:r>
              <a:rPr lang="en-US" altLang="x-none" sz="1800" i="1" dirty="0">
                <a:solidFill>
                  <a:schemeClr val="tx1"/>
                </a:solidFill>
                <a:latin typeface="Arial" charset="0"/>
                <a:sym typeface="Arial" charset="0"/>
              </a:rPr>
              <a:t> complexes).</a:t>
            </a:r>
          </a:p>
          <a:p>
            <a:pPr algn="just">
              <a:lnSpc>
                <a:spcPct val="90000"/>
              </a:lnSpc>
              <a:spcBef>
                <a:spcPts val="75"/>
              </a:spcBef>
              <a:buClrTx/>
              <a:buSzTx/>
              <a:buNone/>
            </a:pPr>
            <a:endParaRPr lang="en-US" altLang="x-none" sz="1800" b="1" i="1" dirty="0">
              <a:solidFill>
                <a:schemeClr val="tx1"/>
              </a:solidFill>
              <a:latin typeface="Arial" charset="0"/>
              <a:sym typeface="Arial" charset="0"/>
            </a:endParaRPr>
          </a:p>
          <a:p>
            <a:pPr algn="just">
              <a:lnSpc>
                <a:spcPct val="90000"/>
              </a:lnSpc>
              <a:spcBef>
                <a:spcPts val="75"/>
              </a:spcBef>
              <a:buClrTx/>
              <a:buSzTx/>
              <a:buNone/>
            </a:pPr>
            <a:r>
              <a:rPr lang="en-US" altLang="x-none" sz="1800" b="1" dirty="0">
                <a:solidFill>
                  <a:schemeClr val="tx1"/>
                </a:solidFill>
                <a:latin typeface="Arial" charset="0"/>
                <a:sym typeface="Arial" charset="0"/>
              </a:rPr>
              <a:t>A expression </a:t>
            </a:r>
            <a:r>
              <a:rPr lang="en-US" altLang="x-none" sz="1800" b="1" dirty="0" err="1">
                <a:solidFill>
                  <a:schemeClr val="tx1"/>
                </a:solidFill>
                <a:latin typeface="Arial" charset="0"/>
                <a:sym typeface="Arial" charset="0"/>
              </a:rPr>
              <a:t>retardée</a:t>
            </a:r>
            <a:r>
              <a:rPr lang="en-US" altLang="x-none" sz="1800" dirty="0">
                <a:solidFill>
                  <a:schemeClr val="tx1"/>
                </a:solidFill>
                <a:latin typeface="Arial" charset="0"/>
                <a:sym typeface="Arial" charset="0"/>
              </a:rPr>
              <a:t>:</a:t>
            </a:r>
          </a:p>
          <a:p>
            <a:pPr algn="just">
              <a:lnSpc>
                <a:spcPct val="90000"/>
              </a:lnSpc>
              <a:spcBef>
                <a:spcPts val="75"/>
              </a:spcBef>
              <a:buClrTx/>
              <a:buSzTx/>
              <a:buNone/>
            </a:pPr>
            <a:r>
              <a:rPr lang="en-US" altLang="x-none" sz="1800" dirty="0">
                <a:solidFill>
                  <a:schemeClr val="tx1"/>
                </a:solidFill>
                <a:latin typeface="Arial" charset="0"/>
                <a:sym typeface="Arial" charset="0"/>
              </a:rPr>
              <a:t>Si </a:t>
            </a:r>
            <a:r>
              <a:rPr lang="en-US" altLang="x-none" sz="1800" dirty="0" err="1">
                <a:solidFill>
                  <a:schemeClr val="tx1"/>
                </a:solidFill>
                <a:latin typeface="Arial" charset="0"/>
                <a:sym typeface="Arial" charset="0"/>
              </a:rPr>
              <a:t>l’ensemble</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critères</a:t>
            </a:r>
            <a:r>
              <a:rPr lang="en-US" altLang="x-none" sz="1800" dirty="0">
                <a:solidFill>
                  <a:schemeClr val="tx1"/>
                </a:solidFill>
                <a:latin typeface="Arial" charset="0"/>
                <a:sym typeface="Arial" charset="0"/>
              </a:rPr>
              <a:t> de diagnostic </a:t>
            </a:r>
            <a:r>
              <a:rPr lang="en-US" altLang="x-none" sz="1800" dirty="0" err="1">
                <a:solidFill>
                  <a:schemeClr val="tx1"/>
                </a:solidFill>
                <a:latin typeface="Arial" charset="0"/>
                <a:sym typeface="Arial" charset="0"/>
              </a:rPr>
              <a:t>n’est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présent</a:t>
            </a:r>
            <a:r>
              <a:rPr lang="en-US" altLang="x-none" sz="1800" dirty="0">
                <a:solidFill>
                  <a:schemeClr val="tx1"/>
                </a:solidFill>
                <a:latin typeface="Arial" charset="0"/>
                <a:sym typeface="Arial" charset="0"/>
              </a:rPr>
              <a:t> que six </a:t>
            </a:r>
            <a:r>
              <a:rPr lang="en-US" altLang="x-none" sz="1800" dirty="0" err="1">
                <a:solidFill>
                  <a:schemeClr val="tx1"/>
                </a:solidFill>
                <a:latin typeface="Arial" charset="0"/>
                <a:sym typeface="Arial" charset="0"/>
              </a:rPr>
              <a:t>mois</a:t>
            </a:r>
            <a:r>
              <a:rPr lang="en-US" altLang="x-none" sz="1800" dirty="0">
                <a:solidFill>
                  <a:schemeClr val="tx1"/>
                </a:solidFill>
                <a:latin typeface="Arial" charset="0"/>
                <a:sym typeface="Arial" charset="0"/>
              </a:rPr>
              <a:t> après</a:t>
            </a:r>
          </a:p>
          <a:p>
            <a:pPr algn="just">
              <a:lnSpc>
                <a:spcPct val="90000"/>
              </a:lnSpc>
              <a:spcBef>
                <a:spcPts val="75"/>
              </a:spcBef>
              <a:buClrTx/>
              <a:buSzTx/>
              <a:buNone/>
            </a:pPr>
            <a:r>
              <a:rPr lang="en-US" altLang="x-none" sz="1800" dirty="0" err="1">
                <a:solidFill>
                  <a:schemeClr val="tx1"/>
                </a:solidFill>
                <a:latin typeface="Arial" charset="0"/>
                <a:sym typeface="Arial" charset="0"/>
              </a:rPr>
              <a:t>l’événement</a:t>
            </a:r>
            <a:r>
              <a:rPr lang="en-US" altLang="x-none" sz="1800" dirty="0">
                <a:solidFill>
                  <a:schemeClr val="tx1"/>
                </a:solidFill>
                <a:latin typeface="Arial" charset="0"/>
                <a:sym typeface="Arial" charset="0"/>
              </a:rPr>
              <a:t> (bien que </a:t>
            </a:r>
            <a:r>
              <a:rPr lang="en-US" altLang="x-none" sz="1800" dirty="0" err="1">
                <a:solidFill>
                  <a:schemeClr val="tx1"/>
                </a:solidFill>
                <a:latin typeface="Arial" charset="0"/>
                <a:sym typeface="Arial" charset="0"/>
              </a:rPr>
              <a:t>l’apparition</a:t>
            </a:r>
            <a:r>
              <a:rPr lang="en-US" altLang="x-none" sz="1800" dirty="0">
                <a:solidFill>
                  <a:schemeClr val="tx1"/>
                </a:solidFill>
                <a:latin typeface="Arial" charset="0"/>
                <a:sym typeface="Arial" charset="0"/>
              </a:rPr>
              <a:t> et la manifestation de </a:t>
            </a:r>
            <a:r>
              <a:rPr lang="en-US" altLang="x-none" sz="1800" dirty="0" err="1">
                <a:solidFill>
                  <a:schemeClr val="tx1"/>
                </a:solidFill>
                <a:latin typeface="Arial" charset="0"/>
                <a:sym typeface="Arial" charset="0"/>
              </a:rPr>
              <a:t>certains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symptômes</a:t>
            </a: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err="1">
                <a:solidFill>
                  <a:schemeClr val="tx1"/>
                </a:solidFill>
                <a:latin typeface="Arial" charset="0"/>
                <a:sym typeface="Arial" charset="0"/>
              </a:rPr>
              <a:t>puissent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être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immédiates</a:t>
            </a:r>
            <a:r>
              <a:rPr lang="en-US" altLang="x-none" sz="1800" dirty="0">
                <a:solidFill>
                  <a:schemeClr val="tx1"/>
                </a:solidFill>
                <a:latin typeface="Arial" charset="0"/>
                <a:sym typeface="Arial" charset="0"/>
              </a:rPr>
              <a:t> et que </a:t>
            </a:r>
            <a:r>
              <a:rPr lang="en-US" altLang="x-none" sz="1800" dirty="0" err="1">
                <a:solidFill>
                  <a:schemeClr val="tx1"/>
                </a:solidFill>
                <a:latin typeface="Arial" charset="0"/>
                <a:sym typeface="Arial" charset="0"/>
              </a:rPr>
              <a:t>tous</a:t>
            </a:r>
            <a:r>
              <a:rPr lang="en-US" altLang="x-none" sz="1800" dirty="0">
                <a:solidFill>
                  <a:schemeClr val="tx1"/>
                </a:solidFill>
                <a:latin typeface="Arial" charset="0"/>
                <a:sym typeface="Arial" charset="0"/>
              </a:rPr>
              <a:t> les </a:t>
            </a:r>
            <a:r>
              <a:rPr lang="en-US" altLang="x-none" sz="1800" dirty="0" err="1">
                <a:solidFill>
                  <a:schemeClr val="tx1"/>
                </a:solidFill>
                <a:latin typeface="Arial" charset="0"/>
                <a:sym typeface="Arial" charset="0"/>
              </a:rPr>
              <a:t>critères</a:t>
            </a:r>
            <a:r>
              <a:rPr lang="en-US" altLang="x-none" sz="1800" dirty="0">
                <a:solidFill>
                  <a:schemeClr val="tx1"/>
                </a:solidFill>
                <a:latin typeface="Arial" charset="0"/>
                <a:sym typeface="Arial" charset="0"/>
              </a:rPr>
              <a:t> ne </a:t>
            </a:r>
            <a:r>
              <a:rPr lang="en-US" altLang="x-none" sz="1800" dirty="0" err="1">
                <a:solidFill>
                  <a:schemeClr val="tx1"/>
                </a:solidFill>
                <a:latin typeface="Arial" charset="0"/>
                <a:sym typeface="Arial" charset="0"/>
              </a:rPr>
              <a:t>soient</a:t>
            </a:r>
            <a:r>
              <a:rPr lang="en-US" altLang="x-none" sz="1800" dirty="0">
                <a:solidFill>
                  <a:schemeClr val="tx1"/>
                </a:solidFill>
                <a:latin typeface="Arial" charset="0"/>
                <a:sym typeface="Arial" charset="0"/>
              </a:rPr>
              <a:t> pas </a:t>
            </a:r>
            <a:r>
              <a:rPr lang="en-US" altLang="x-none" sz="1800" dirty="0" err="1">
                <a:solidFill>
                  <a:schemeClr val="tx1"/>
                </a:solidFill>
                <a:latin typeface="Arial" charset="0"/>
                <a:sym typeface="Arial" charset="0"/>
              </a:rPr>
              <a:t>satisfaits</a:t>
            </a:r>
            <a:r>
              <a:rPr lang="en-US" altLang="x-none" sz="1800" dirty="0">
                <a:solidFill>
                  <a:schemeClr val="tx1"/>
                </a:solidFill>
                <a:latin typeface="Arial" charset="0"/>
                <a:sym typeface="Arial" charset="0"/>
              </a:rPr>
              <a:t> dans</a:t>
            </a:r>
          </a:p>
          <a:p>
            <a:pPr algn="just">
              <a:lnSpc>
                <a:spcPct val="90000"/>
              </a:lnSpc>
              <a:spcBef>
                <a:spcPts val="75"/>
              </a:spcBef>
              <a:buClrTx/>
              <a:buSzTx/>
              <a:buNone/>
            </a:pPr>
            <a:r>
              <a:rPr lang="en-US" altLang="x-none" sz="1800" dirty="0" err="1">
                <a:solidFill>
                  <a:schemeClr val="tx1"/>
                </a:solidFill>
                <a:latin typeface="Arial" charset="0"/>
                <a:sym typeface="Arial" charset="0"/>
              </a:rPr>
              <a:t>l’immédiat</a:t>
            </a:r>
            <a:r>
              <a:rPr lang="en-US" altLang="x-none" sz="1800" dirty="0">
                <a:solidFill>
                  <a:schemeClr val="tx1"/>
                </a:solidFill>
                <a:latin typeface="Arial" charset="0"/>
                <a:sym typeface="Arial" charset="0"/>
              </a:rPr>
              <a:t>).</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Tree>
    <p:extLst>
      <p:ext uri="{BB962C8B-B14F-4D97-AF65-F5344CB8AC3E}">
        <p14:creationId xmlns:p14="http://schemas.microsoft.com/office/powerpoint/2010/main" val="3714971128"/>
      </p:ext>
    </p:extLst>
  </p:cSld>
  <p:clrMapOvr>
    <a:masterClrMapping/>
  </p:clrMapOvr>
  <p:transition spd="slow">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3"/>
          <p:cNvSpPr>
            <a:spLocks noGrp="1" noRot="1" noChangeArrowheads="1"/>
          </p:cNvSpPr>
          <p:nvPr>
            <p:ph type="title"/>
          </p:nvPr>
        </p:nvSpPr>
        <p:spPr>
          <a:xfrm>
            <a:off x="1769429" y="778919"/>
            <a:ext cx="8042275" cy="1336675"/>
          </a:xfrm>
        </p:spPr>
        <p:txBody>
          <a:bodyPr/>
          <a:lstStyle/>
          <a:p>
            <a:pPr eaLnBrk="1" hangingPunct="1"/>
            <a:r>
              <a:rPr lang="fr-FR" altLang="x-none" sz="4000" dirty="0">
                <a:latin typeface="Tahoma" charset="0"/>
                <a:ea typeface="ＭＳ Ｐゴシック" charset="-128"/>
              </a:rPr>
              <a:t>3.3. Le Trouble de Stress Aigu ou TSA</a:t>
            </a:r>
          </a:p>
        </p:txBody>
      </p:sp>
    </p:spTree>
    <p:extLst>
      <p:ext uri="{BB962C8B-B14F-4D97-AF65-F5344CB8AC3E}">
        <p14:creationId xmlns:p14="http://schemas.microsoft.com/office/powerpoint/2010/main" val="377791832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2"/>
          <p:cNvSpPr>
            <a:spLocks noGrp="1" noRot="1" noChangeArrowheads="1"/>
          </p:cNvSpPr>
          <p:nvPr>
            <p:ph type="body" idx="1"/>
          </p:nvPr>
        </p:nvSpPr>
        <p:spPr>
          <a:xfrm>
            <a:off x="1847850" y="2708921"/>
            <a:ext cx="8540750" cy="3701405"/>
          </a:xfrm>
        </p:spPr>
        <p:txBody>
          <a:bodyPr>
            <a:normAutofit/>
          </a:bodyPr>
          <a:lstStyle/>
          <a:p>
            <a:pPr algn="just" eaLnBrk="1" hangingPunct="1"/>
            <a:r>
              <a:rPr lang="fr-FR" altLang="x-none" sz="2400" b="1" dirty="0">
                <a:ea typeface="ＭＳ Ｐゴシック" charset="-128"/>
              </a:rPr>
              <a:t>Le Trouble de Stress Aigu (TSA) constitue une opérationnalisation de ce que nous nommions familièrement «l'état de choc» autrefois. Il désigne la réaction immédiate de la personne à la suite d'un événement traumatique. </a:t>
            </a:r>
          </a:p>
        </p:txBody>
      </p:sp>
      <p:sp>
        <p:nvSpPr>
          <p:cNvPr id="2" name="Titre 1">
            <a:extLst>
              <a:ext uri="{FF2B5EF4-FFF2-40B4-BE49-F238E27FC236}">
                <a16:creationId xmlns:a16="http://schemas.microsoft.com/office/drawing/2014/main" id="{B17AD353-F3A7-2047-8AF0-668124FF576B}"/>
              </a:ext>
            </a:extLst>
          </p:cNvPr>
          <p:cNvSpPr>
            <a:spLocks noGrp="1"/>
          </p:cNvSpPr>
          <p:nvPr>
            <p:ph type="title"/>
          </p:nvPr>
        </p:nvSpPr>
        <p:spPr/>
        <p:txBody>
          <a:bodyPr/>
          <a:lstStyle/>
          <a:p>
            <a:endParaRPr lang="fr-F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Rot="1" noChangeArrowheads="1"/>
          </p:cNvSpPr>
          <p:nvPr>
            <p:ph type="body" idx="1"/>
          </p:nvPr>
        </p:nvSpPr>
        <p:spPr>
          <a:xfrm>
            <a:off x="1677711" y="2968231"/>
            <a:ext cx="8540750" cy="3485381"/>
          </a:xfrm>
        </p:spPr>
        <p:txBody>
          <a:bodyPr>
            <a:normAutofit/>
          </a:bodyPr>
          <a:lstStyle/>
          <a:p>
            <a:pPr algn="just" eaLnBrk="1" hangingPunct="1">
              <a:lnSpc>
                <a:spcPct val="90000"/>
              </a:lnSpc>
            </a:pPr>
            <a:r>
              <a:rPr lang="fr-FR" altLang="x-none" sz="2400" dirty="0">
                <a:ea typeface="ＭＳ Ｐゴシック" charset="-128"/>
              </a:rPr>
              <a:t>Le TSA comporte plusieurs similitudes avec le trouble de stress post-traumatique. En effet, </a:t>
            </a:r>
          </a:p>
          <a:p>
            <a:pPr algn="just" eaLnBrk="1" hangingPunct="1">
              <a:lnSpc>
                <a:spcPct val="90000"/>
              </a:lnSpc>
            </a:pPr>
            <a:r>
              <a:rPr lang="fr-FR" altLang="x-none" sz="2400" dirty="0">
                <a:ea typeface="ＭＳ Ｐゴシック" charset="-128"/>
              </a:rPr>
              <a:t>Il faut avoir vécu un événement traumatique qui est défini de la même façon que pour le TSPT</a:t>
            </a:r>
          </a:p>
          <a:p>
            <a:pPr algn="just" eaLnBrk="1" hangingPunct="1">
              <a:lnSpc>
                <a:spcPct val="90000"/>
              </a:lnSpc>
            </a:pPr>
            <a:r>
              <a:rPr lang="fr-FR" altLang="x-none" sz="2400" dirty="0">
                <a:ea typeface="ＭＳ Ｐゴシック" charset="-128"/>
              </a:rPr>
              <a:t>Il faut aussi que la victime souffre d'au moins un symptôme de reviviscences, d'évitement et d'</a:t>
            </a:r>
            <a:r>
              <a:rPr lang="fr-FR" altLang="x-none" sz="2400" dirty="0" err="1">
                <a:ea typeface="ＭＳ Ｐゴシック" charset="-128"/>
              </a:rPr>
              <a:t>hyperactivation</a:t>
            </a:r>
            <a:r>
              <a:rPr lang="fr-FR" altLang="x-none" sz="2400" dirty="0">
                <a:ea typeface="ＭＳ Ｐゴシック" charset="-128"/>
              </a:rPr>
              <a:t> défini de la même façon que pour le TSPT.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p:cNvSpPr>
          <p:nvPr/>
        </p:nvSpPr>
        <p:spPr bwMode="auto">
          <a:xfrm>
            <a:off x="1864211" y="844179"/>
            <a:ext cx="8778874" cy="5169643"/>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2147" name="Rectangle 3"/>
          <p:cNvSpPr>
            <a:spLocks/>
          </p:cNvSpPr>
          <p:nvPr/>
        </p:nvSpPr>
        <p:spPr bwMode="auto">
          <a:xfrm>
            <a:off x="2063553" y="1844676"/>
            <a:ext cx="8236148"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b="1" dirty="0">
                <a:solidFill>
                  <a:schemeClr val="tx1"/>
                </a:solidFill>
                <a:latin typeface="Arial" charset="0"/>
                <a:sym typeface="Arial" charset="0"/>
              </a:rPr>
              <a:t>Exposition à la mort effective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 </a:t>
            </a:r>
            <a:r>
              <a:rPr lang="en-US" altLang="x-none" sz="1800" b="1" dirty="0" err="1">
                <a:solidFill>
                  <a:schemeClr val="tx1"/>
                </a:solidFill>
                <a:latin typeface="Arial" charset="0"/>
                <a:sym typeface="Arial" charset="0"/>
              </a:rPr>
              <a:t>une</a:t>
            </a:r>
            <a:r>
              <a:rPr lang="en-US" altLang="x-none" sz="1800" b="1" dirty="0">
                <a:solidFill>
                  <a:schemeClr val="tx1"/>
                </a:solidFill>
                <a:latin typeface="Arial" charset="0"/>
                <a:sym typeface="Arial" charset="0"/>
              </a:rPr>
              <a:t> menace de mort, à </a:t>
            </a:r>
            <a:r>
              <a:rPr lang="en-US" altLang="x-none" sz="1800" b="1" dirty="0" err="1">
                <a:solidFill>
                  <a:schemeClr val="tx1"/>
                </a:solidFill>
                <a:latin typeface="Arial" charset="0"/>
                <a:sym typeface="Arial" charset="0"/>
              </a:rPr>
              <a:t>une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blessure</a:t>
            </a:r>
            <a:r>
              <a:rPr lang="en-US" altLang="x-none" sz="1800" b="1" dirty="0">
                <a:solidFill>
                  <a:schemeClr val="tx1"/>
                </a:solidFill>
                <a:latin typeface="Arial" charset="0"/>
                <a:sym typeface="Arial" charset="0"/>
              </a:rPr>
              <a:t> grave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 des </a:t>
            </a:r>
            <a:r>
              <a:rPr lang="en-US" altLang="x-none" sz="1800" b="1" dirty="0" err="1">
                <a:solidFill>
                  <a:schemeClr val="tx1"/>
                </a:solidFill>
                <a:latin typeface="Arial" charset="0"/>
                <a:sym typeface="Arial" charset="0"/>
              </a:rPr>
              <a:t>violences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sexuelles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d’une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plusieurs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façons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suivantes</a:t>
            </a:r>
            <a:r>
              <a:rPr lang="en-US" altLang="x-none" sz="1800" b="1" dirty="0">
                <a:solidFill>
                  <a:schemeClr val="tx1"/>
                </a:solidFill>
                <a:latin typeface="Arial" charset="0"/>
                <a:sym typeface="Arial" charset="0"/>
              </a:rPr>
              <a:t> :</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marL="342900" indent="-342900" algn="just">
              <a:lnSpc>
                <a:spcPct val="90000"/>
              </a:lnSpc>
              <a:spcBef>
                <a:spcPts val="75"/>
              </a:spcBef>
              <a:buClrTx/>
              <a:buSzTx/>
              <a:buFontTx/>
              <a:buAutoNum type="arabicPeriod"/>
            </a:pPr>
            <a:r>
              <a:rPr lang="en-US" altLang="x-none" sz="1800" dirty="0" err="1">
                <a:solidFill>
                  <a:schemeClr val="tx1"/>
                </a:solidFill>
                <a:latin typeface="Arial" charset="0"/>
                <a:sym typeface="Arial" charset="0"/>
              </a:rPr>
              <a:t>en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étant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directement</a:t>
            </a:r>
            <a:r>
              <a:rPr lang="en-US" altLang="x-none" sz="1800" dirty="0">
                <a:solidFill>
                  <a:schemeClr val="tx1"/>
                </a:solidFill>
                <a:latin typeface="Arial" charset="0"/>
                <a:sym typeface="Arial" charset="0"/>
              </a:rPr>
              <a:t> exposé à un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plusieurs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événements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traumatisants</a:t>
            </a:r>
            <a:r>
              <a:rPr lang="en-US" altLang="x-none" sz="1800" dirty="0">
                <a:solidFill>
                  <a:schemeClr val="tx1"/>
                </a:solidFill>
                <a:latin typeface="Arial" charset="0"/>
                <a:sym typeface="Arial" charset="0"/>
              </a:rPr>
              <a:t> ;</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2. </a:t>
            </a:r>
            <a:r>
              <a:rPr lang="en-US" altLang="x-none" sz="1800" dirty="0" err="1">
                <a:solidFill>
                  <a:schemeClr val="tx1"/>
                </a:solidFill>
                <a:latin typeface="Arial" charset="0"/>
                <a:sym typeface="Arial" charset="0"/>
              </a:rPr>
              <a:t>en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étant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témoin</a:t>
            </a:r>
            <a:r>
              <a:rPr lang="en-US" altLang="x-none" sz="1800" dirty="0">
                <a:solidFill>
                  <a:schemeClr val="tx1"/>
                </a:solidFill>
                <a:latin typeface="Arial" charset="0"/>
                <a:sym typeface="Arial" charset="0"/>
              </a:rPr>
              <a:t> direct d’un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plusieurs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événements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traumatisants</a:t>
            </a:r>
            <a:r>
              <a:rPr lang="en-US" altLang="x-none" sz="1800" dirty="0">
                <a:solidFill>
                  <a:schemeClr val="tx1"/>
                </a:solidFill>
                <a:latin typeface="Arial" charset="0"/>
                <a:sym typeface="Arial" charset="0"/>
              </a:rPr>
              <a:t> ;</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3. </a:t>
            </a:r>
            <a:r>
              <a:rPr lang="en-US" altLang="x-none" sz="1800" dirty="0" err="1">
                <a:solidFill>
                  <a:schemeClr val="tx1"/>
                </a:solidFill>
                <a:latin typeface="Arial" charset="0"/>
                <a:sym typeface="Arial" charset="0"/>
              </a:rPr>
              <a:t>en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apprenant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qu’un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plusieurs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événements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traumatisants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sont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arrivés</a:t>
            </a:r>
            <a:r>
              <a:rPr lang="en-US" altLang="x-none" sz="1800" dirty="0">
                <a:solidFill>
                  <a:schemeClr val="tx1"/>
                </a:solidFill>
                <a:latin typeface="Arial" charset="0"/>
                <a:sym typeface="Arial" charset="0"/>
              </a:rPr>
              <a:t> à un </a:t>
            </a:r>
            <a:r>
              <a:rPr lang="en-US" altLang="x-none" sz="1800" dirty="0" err="1">
                <a:solidFill>
                  <a:schemeClr val="tx1"/>
                </a:solidFill>
                <a:latin typeface="Arial" charset="0"/>
                <a:sym typeface="Arial" charset="0"/>
              </a:rPr>
              <a:t>membre</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sa</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famille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proche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un </a:t>
            </a:r>
            <a:r>
              <a:rPr lang="en-US" altLang="x-none" sz="1800" dirty="0" err="1">
                <a:solidFill>
                  <a:schemeClr val="tx1"/>
                </a:solidFill>
                <a:latin typeface="Arial" charset="0"/>
                <a:sym typeface="Arial" charset="0"/>
              </a:rPr>
              <a:t>ami</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proche</a:t>
            </a:r>
            <a:r>
              <a:rPr lang="en-US" altLang="x-none" sz="1800" dirty="0">
                <a:solidFill>
                  <a:schemeClr val="tx1"/>
                </a:solidFill>
                <a:latin typeface="Arial" charset="0"/>
                <a:sym typeface="Arial" charset="0"/>
              </a:rPr>
              <a:t>. Dans les </a:t>
            </a:r>
            <a:r>
              <a:rPr lang="en-US" altLang="x-none" sz="1800" dirty="0" err="1">
                <a:solidFill>
                  <a:schemeClr val="tx1"/>
                </a:solidFill>
                <a:latin typeface="Arial" charset="0"/>
                <a:sym typeface="Arial" charset="0"/>
              </a:rPr>
              <a:t>cas</a:t>
            </a:r>
            <a:r>
              <a:rPr lang="en-US" altLang="x-none" sz="1800" dirty="0">
                <a:solidFill>
                  <a:schemeClr val="tx1"/>
                </a:solidFill>
                <a:latin typeface="Arial" charset="0"/>
                <a:sym typeface="Arial" charset="0"/>
              </a:rPr>
              <a:t> de la mort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de la menace de mort d’un </a:t>
            </a:r>
            <a:r>
              <a:rPr lang="en-US" altLang="x-none" sz="1800" dirty="0" err="1">
                <a:solidFill>
                  <a:schemeClr val="tx1"/>
                </a:solidFill>
                <a:latin typeface="Arial" charset="0"/>
                <a:sym typeface="Arial" charset="0"/>
              </a:rPr>
              <a:t>membre</a:t>
            </a:r>
            <a:r>
              <a:rPr lang="en-US" altLang="x-none" sz="1800" dirty="0">
                <a:solidFill>
                  <a:schemeClr val="tx1"/>
                </a:solidFill>
                <a:latin typeface="Arial" charset="0"/>
                <a:sym typeface="Arial" charset="0"/>
              </a:rPr>
              <a:t> de la </a:t>
            </a:r>
            <a:r>
              <a:rPr lang="en-US" altLang="x-none" sz="1800" dirty="0" err="1">
                <a:solidFill>
                  <a:schemeClr val="tx1"/>
                </a:solidFill>
                <a:latin typeface="Arial" charset="0"/>
                <a:sym typeface="Arial" charset="0"/>
              </a:rPr>
              <a:t>famille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d’un </a:t>
            </a:r>
            <a:r>
              <a:rPr lang="en-US" altLang="x-none" sz="1800" dirty="0" err="1">
                <a:solidFill>
                  <a:schemeClr val="tx1"/>
                </a:solidFill>
                <a:latin typeface="Arial" charset="0"/>
                <a:sym typeface="Arial" charset="0"/>
              </a:rPr>
              <a:t>ami</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l’événement</a:t>
            </a:r>
            <a:r>
              <a:rPr lang="en-US" altLang="x-none" sz="1800" dirty="0">
                <a:solidFill>
                  <a:schemeClr val="tx1"/>
                </a:solidFill>
                <a:latin typeface="Arial" charset="0"/>
                <a:sym typeface="Arial" charset="0"/>
              </a:rPr>
              <a:t> doit </a:t>
            </a:r>
            <a:r>
              <a:rPr lang="en-US" altLang="x-none" sz="1800" dirty="0" err="1">
                <a:solidFill>
                  <a:schemeClr val="tx1"/>
                </a:solidFill>
                <a:latin typeface="Arial" charset="0"/>
                <a:sym typeface="Arial" charset="0"/>
              </a:rPr>
              <a:t>avoir</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éte</a:t>
            </a:r>
            <a:r>
              <a:rPr lang="en-US" altLang="x-none" sz="1800" dirty="0">
                <a:solidFill>
                  <a:schemeClr val="tx1"/>
                </a:solidFill>
                <a:latin typeface="Arial" charset="0"/>
                <a:sym typeface="Arial" charset="0"/>
              </a:rPr>
              <a:t>́ violent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accidentel</a:t>
            </a:r>
            <a:r>
              <a:rPr lang="en-US" altLang="x-none" sz="1800" dirty="0">
                <a:solidFill>
                  <a:schemeClr val="tx1"/>
                </a:solidFill>
                <a:latin typeface="Arial" charset="0"/>
                <a:sym typeface="Arial" charset="0"/>
              </a:rPr>
              <a:t> ;</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4. </a:t>
            </a:r>
            <a:r>
              <a:rPr lang="en-US" altLang="x-none" sz="1800" dirty="0" err="1">
                <a:solidFill>
                  <a:schemeClr val="tx1"/>
                </a:solidFill>
                <a:latin typeface="Arial" charset="0"/>
                <a:sym typeface="Arial" charset="0"/>
              </a:rPr>
              <a:t>en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étant</a:t>
            </a:r>
            <a:r>
              <a:rPr lang="en-US" altLang="x-none" sz="1800" dirty="0">
                <a:solidFill>
                  <a:schemeClr val="tx1"/>
                </a:solidFill>
                <a:latin typeface="Arial" charset="0"/>
                <a:sym typeface="Arial" charset="0"/>
              </a:rPr>
              <a:t> exposé de </a:t>
            </a:r>
            <a:r>
              <a:rPr lang="en-US" altLang="x-none" sz="1800" dirty="0" err="1">
                <a:solidFill>
                  <a:schemeClr val="tx1"/>
                </a:solidFill>
                <a:latin typeface="Arial" charset="0"/>
                <a:sym typeface="Arial" charset="0"/>
              </a:rPr>
              <a:t>manière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répétée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extrême</a:t>
            </a:r>
            <a:r>
              <a:rPr lang="en-US" altLang="x-none" sz="1800" dirty="0">
                <a:solidFill>
                  <a:schemeClr val="tx1"/>
                </a:solidFill>
                <a:latin typeface="Arial" charset="0"/>
                <a:sym typeface="Arial" charset="0"/>
              </a:rPr>
              <a:t> à des </a:t>
            </a:r>
            <a:r>
              <a:rPr lang="en-US" altLang="x-none" sz="1800" dirty="0" err="1">
                <a:solidFill>
                  <a:schemeClr val="tx1"/>
                </a:solidFill>
                <a:latin typeface="Arial" charset="0"/>
                <a:sym typeface="Arial" charset="0"/>
              </a:rPr>
              <a:t>détails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horribles</a:t>
            </a:r>
            <a:r>
              <a:rPr lang="en-US" altLang="x-none" sz="1800" dirty="0">
                <a:solidFill>
                  <a:schemeClr val="tx1"/>
                </a:solidFill>
                <a:latin typeface="Arial" charset="0"/>
                <a:sym typeface="Arial" charset="0"/>
              </a:rPr>
              <a:t> d’un </a:t>
            </a:r>
            <a:r>
              <a:rPr lang="en-US" altLang="x-none" sz="1800" dirty="0" err="1">
                <a:solidFill>
                  <a:schemeClr val="tx1"/>
                </a:solidFill>
                <a:latin typeface="Arial" charset="0"/>
                <a:sym typeface="Arial" charset="0"/>
              </a:rPr>
              <a:t>événement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traumatisant</a:t>
            </a:r>
            <a:r>
              <a:rPr lang="en-US" altLang="x-none" sz="1800" dirty="0">
                <a:solidFill>
                  <a:schemeClr val="tx1"/>
                </a:solidFill>
                <a:latin typeface="Arial" charset="0"/>
                <a:sym typeface="Arial" charset="0"/>
              </a:rPr>
              <a:t> (p. ex., premiers </a:t>
            </a:r>
            <a:r>
              <a:rPr lang="en-US" altLang="x-none" sz="1800" dirty="0" err="1">
                <a:solidFill>
                  <a:schemeClr val="tx1"/>
                </a:solidFill>
                <a:latin typeface="Arial" charset="0"/>
                <a:sym typeface="Arial" charset="0"/>
              </a:rPr>
              <a:t>intervenants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ramassant</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restes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humains</a:t>
            </a:r>
            <a:r>
              <a:rPr lang="en-US" altLang="x-none" sz="1800" dirty="0">
                <a:solidFill>
                  <a:schemeClr val="tx1"/>
                </a:solidFill>
                <a:latin typeface="Arial" charset="0"/>
                <a:sym typeface="Arial" charset="0"/>
              </a:rPr>
              <a:t>, agents de police qui </a:t>
            </a:r>
            <a:r>
              <a:rPr lang="en-US" altLang="x-none" sz="1800" dirty="0" err="1">
                <a:solidFill>
                  <a:schemeClr val="tx1"/>
                </a:solidFill>
                <a:latin typeface="Arial" charset="0"/>
                <a:sym typeface="Arial" charset="0"/>
              </a:rPr>
              <a:t>entendent</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manière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répétée</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détails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concernant</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violences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sexuelles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faites</a:t>
            </a:r>
            <a:r>
              <a:rPr lang="en-US" altLang="x-none" sz="1800" dirty="0">
                <a:solidFill>
                  <a:schemeClr val="tx1"/>
                </a:solidFill>
                <a:latin typeface="Arial" charset="0"/>
                <a:sym typeface="Arial" charset="0"/>
              </a:rPr>
              <a:t> à des enfants).</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
        <p:nvSpPr>
          <p:cNvPr id="262148" name="AutoShape 4"/>
          <p:cNvSpPr>
            <a:spLocks/>
          </p:cNvSpPr>
          <p:nvPr/>
        </p:nvSpPr>
        <p:spPr bwMode="auto">
          <a:xfrm>
            <a:off x="5570831" y="-83741"/>
            <a:ext cx="1221592" cy="927919"/>
          </a:xfrm>
          <a:prstGeom prst="roundRect">
            <a:avLst>
              <a:gd name="adj" fmla="val 11903"/>
            </a:avLst>
          </a:prstGeom>
          <a:solidFill>
            <a:srgbClr val="00B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endParaRPr lang="x-none" altLang="x-none" sz="1800">
              <a:solidFill>
                <a:schemeClr val="tx1"/>
              </a:solidFill>
              <a:latin typeface="Tahoma" charset="0"/>
            </a:endParaRPr>
          </a:p>
        </p:txBody>
      </p:sp>
      <p:sp>
        <p:nvSpPr>
          <p:cNvPr id="262149" name="Rectangle 5"/>
          <p:cNvSpPr>
            <a:spLocks/>
          </p:cNvSpPr>
          <p:nvPr/>
        </p:nvSpPr>
        <p:spPr bwMode="auto">
          <a:xfrm>
            <a:off x="5593134" y="22462"/>
            <a:ext cx="1080119"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A DSM 5</a:t>
            </a:r>
          </a:p>
        </p:txBody>
      </p:sp>
      <p:sp>
        <p:nvSpPr>
          <p:cNvPr id="7" name="Rectangle 1">
            <a:extLst>
              <a:ext uri="{FF2B5EF4-FFF2-40B4-BE49-F238E27FC236}">
                <a16:creationId xmlns:a16="http://schemas.microsoft.com/office/drawing/2014/main" id="{44ACACAA-25C9-964E-8F2E-6E7682EA2284}"/>
              </a:ext>
            </a:extLst>
          </p:cNvPr>
          <p:cNvSpPr>
            <a:spLocks/>
          </p:cNvSpPr>
          <p:nvPr/>
        </p:nvSpPr>
        <p:spPr bwMode="auto">
          <a:xfrm>
            <a:off x="274320" y="6083238"/>
            <a:ext cx="10296745" cy="763239"/>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2000" dirty="0">
                <a:solidFill>
                  <a:schemeClr val="bg1"/>
                </a:solidFill>
                <a:latin typeface="+mj-lt"/>
                <a:sym typeface="Cambria" charset="0"/>
              </a:rPr>
              <a:t>Remarque : Le </a:t>
            </a:r>
            <a:r>
              <a:rPr lang="en-US" altLang="x-none" sz="2000" dirty="0" err="1">
                <a:solidFill>
                  <a:schemeClr val="bg1"/>
                </a:solidFill>
                <a:latin typeface="+mj-lt"/>
                <a:sym typeface="Cambria" charset="0"/>
              </a:rPr>
              <a:t>critère</a:t>
            </a:r>
            <a:r>
              <a:rPr lang="en-US" altLang="x-none" sz="2000" dirty="0">
                <a:solidFill>
                  <a:schemeClr val="bg1"/>
                </a:solidFill>
                <a:latin typeface="+mj-lt"/>
                <a:sym typeface="Cambria" charset="0"/>
              </a:rPr>
              <a:t> A4 ne </a:t>
            </a:r>
            <a:r>
              <a:rPr lang="en-US" altLang="x-none" sz="2000" dirty="0" err="1">
                <a:solidFill>
                  <a:schemeClr val="bg1"/>
                </a:solidFill>
                <a:latin typeface="+mj-lt"/>
                <a:sym typeface="Cambria" charset="0"/>
              </a:rPr>
              <a:t>s’applique</a:t>
            </a:r>
            <a:r>
              <a:rPr lang="en-US" altLang="x-none" sz="2000" dirty="0">
                <a:solidFill>
                  <a:schemeClr val="bg1"/>
                </a:solidFill>
                <a:latin typeface="+mj-lt"/>
                <a:sym typeface="Cambria" charset="0"/>
              </a:rPr>
              <a:t> pas à </a:t>
            </a:r>
            <a:r>
              <a:rPr lang="en-US" altLang="x-none" sz="2000" dirty="0" err="1">
                <a:solidFill>
                  <a:schemeClr val="bg1"/>
                </a:solidFill>
                <a:latin typeface="+mj-lt"/>
                <a:sym typeface="Cambria" charset="0"/>
              </a:rPr>
              <a:t>l’exposition</a:t>
            </a:r>
            <a:r>
              <a:rPr lang="en-US" altLang="x-none" sz="2000" dirty="0">
                <a:solidFill>
                  <a:schemeClr val="bg1"/>
                </a:solidFill>
                <a:latin typeface="+mj-lt"/>
                <a:sym typeface="Cambria" charset="0"/>
              </a:rPr>
              <a:t> par des </a:t>
            </a:r>
            <a:r>
              <a:rPr lang="en-US" altLang="x-none" sz="2000" dirty="0" err="1">
                <a:solidFill>
                  <a:schemeClr val="bg1"/>
                </a:solidFill>
                <a:latin typeface="+mj-lt"/>
                <a:sym typeface="Cambria" charset="0"/>
              </a:rPr>
              <a:t>médias</a:t>
            </a:r>
            <a:r>
              <a:rPr lang="en-US" altLang="x-none" sz="2000" dirty="0">
                <a:solidFill>
                  <a:schemeClr val="bg1"/>
                </a:solidFill>
                <a:latin typeface="+mj-lt"/>
                <a:sym typeface="Cambria" charset="0"/>
              </a:rPr>
              <a:t> </a:t>
            </a:r>
            <a:r>
              <a:rPr lang="en-US" altLang="x-none" sz="2000" dirty="0" err="1">
                <a:solidFill>
                  <a:schemeClr val="bg1"/>
                </a:solidFill>
                <a:latin typeface="+mj-lt"/>
                <a:sym typeface="Cambria" charset="0"/>
              </a:rPr>
              <a:t>électroniques</a:t>
            </a:r>
            <a:r>
              <a:rPr lang="en-US" altLang="x-none" sz="2000" dirty="0">
                <a:solidFill>
                  <a:schemeClr val="bg1"/>
                </a:solidFill>
                <a:latin typeface="+mj-lt"/>
                <a:sym typeface="Cambria" charset="0"/>
              </a:rPr>
              <a:t>, la </a:t>
            </a:r>
            <a:r>
              <a:rPr lang="en-US" altLang="x-none" sz="2000" dirty="0" err="1">
                <a:solidFill>
                  <a:schemeClr val="bg1"/>
                </a:solidFill>
                <a:latin typeface="+mj-lt"/>
                <a:sym typeface="Cambria" charset="0"/>
              </a:rPr>
              <a:t>télévision</a:t>
            </a:r>
            <a:r>
              <a:rPr lang="en-US" altLang="x-none" sz="2000" dirty="0">
                <a:solidFill>
                  <a:schemeClr val="bg1"/>
                </a:solidFill>
                <a:latin typeface="+mj-lt"/>
                <a:sym typeface="Cambria" charset="0"/>
              </a:rPr>
              <a:t>, des films </a:t>
            </a:r>
            <a:r>
              <a:rPr lang="en-US" altLang="x-none" sz="2000" dirty="0" err="1">
                <a:solidFill>
                  <a:schemeClr val="bg1"/>
                </a:solidFill>
                <a:latin typeface="+mj-lt"/>
                <a:sym typeface="Cambria" charset="0"/>
              </a:rPr>
              <a:t>ou</a:t>
            </a:r>
            <a:r>
              <a:rPr lang="en-US" altLang="x-none" sz="2000" dirty="0">
                <a:solidFill>
                  <a:schemeClr val="bg1"/>
                </a:solidFill>
                <a:latin typeface="+mj-lt"/>
                <a:sym typeface="Cambria" charset="0"/>
              </a:rPr>
              <a:t> des photos, </a:t>
            </a:r>
            <a:r>
              <a:rPr lang="en-US" altLang="x-none" sz="2000" dirty="0" err="1">
                <a:solidFill>
                  <a:schemeClr val="bg1"/>
                </a:solidFill>
                <a:latin typeface="+mj-lt"/>
                <a:sym typeface="Cambria" charset="0"/>
              </a:rPr>
              <a:t>sauf</a:t>
            </a:r>
            <a:r>
              <a:rPr lang="en-US" altLang="x-none" sz="2000" dirty="0">
                <a:solidFill>
                  <a:schemeClr val="bg1"/>
                </a:solidFill>
                <a:latin typeface="+mj-lt"/>
                <a:sym typeface="Cambria" charset="0"/>
              </a:rPr>
              <a:t> </a:t>
            </a:r>
            <a:r>
              <a:rPr lang="en-US" altLang="x-none" sz="2000" dirty="0" err="1">
                <a:solidFill>
                  <a:schemeClr val="bg1"/>
                </a:solidFill>
                <a:latin typeface="+mj-lt"/>
                <a:sym typeface="Cambria" charset="0"/>
              </a:rPr>
              <a:t>si</a:t>
            </a:r>
            <a:r>
              <a:rPr lang="en-US" altLang="x-none" sz="2000" dirty="0">
                <a:solidFill>
                  <a:schemeClr val="bg1"/>
                </a:solidFill>
                <a:latin typeface="+mj-lt"/>
                <a:sym typeface="Cambria" charset="0"/>
              </a:rPr>
              <a:t> </a:t>
            </a:r>
            <a:r>
              <a:rPr lang="en-US" altLang="x-none" sz="2000" dirty="0" err="1">
                <a:solidFill>
                  <a:schemeClr val="bg1"/>
                </a:solidFill>
                <a:latin typeface="+mj-lt"/>
                <a:sym typeface="Cambria" charset="0"/>
              </a:rPr>
              <a:t>cela</a:t>
            </a:r>
            <a:r>
              <a:rPr lang="en-US" altLang="x-none" sz="2000" dirty="0">
                <a:solidFill>
                  <a:schemeClr val="bg1"/>
                </a:solidFill>
                <a:latin typeface="+mj-lt"/>
                <a:sym typeface="Cambria" charset="0"/>
              </a:rPr>
              <a:t> </a:t>
            </a:r>
            <a:r>
              <a:rPr lang="en-US" altLang="x-none" sz="2000" dirty="0" err="1">
                <a:solidFill>
                  <a:schemeClr val="bg1"/>
                </a:solidFill>
                <a:latin typeface="+mj-lt"/>
                <a:sym typeface="Cambria" charset="0"/>
              </a:rPr>
              <a:t>est</a:t>
            </a:r>
            <a:r>
              <a:rPr lang="en-US" altLang="x-none" sz="2000" dirty="0">
                <a:solidFill>
                  <a:schemeClr val="bg1"/>
                </a:solidFill>
                <a:latin typeface="+mj-lt"/>
                <a:sym typeface="Cambria" charset="0"/>
              </a:rPr>
              <a:t> lié au travail.</a:t>
            </a:r>
          </a:p>
        </p:txBody>
      </p:sp>
    </p:spTree>
    <p:extLst>
      <p:ext uri="{BB962C8B-B14F-4D97-AF65-F5344CB8AC3E}">
        <p14:creationId xmlns:p14="http://schemas.microsoft.com/office/powerpoint/2010/main" val="176525805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1825625" y="3714889"/>
            <a:ext cx="8540750" cy="3851275"/>
          </a:xfrm>
        </p:spPr>
        <p:txBody>
          <a:bodyPr/>
          <a:lstStyle/>
          <a:p>
            <a:pPr algn="just" eaLnBrk="1" hangingPunct="1"/>
            <a:r>
              <a:rPr lang="fr-FR" altLang="x-none" sz="2800" dirty="0">
                <a:solidFill>
                  <a:srgbClr val="FF0000"/>
                </a:solidFill>
                <a:ea typeface="ＭＳ Ｐゴシック" charset="-128"/>
              </a:rPr>
              <a:t>Le second temps reste celui de  l</a:t>
            </a:r>
            <a:r>
              <a:rPr lang="fr-FR" altLang="fr-FR" sz="2800" dirty="0">
                <a:solidFill>
                  <a:srgbClr val="FF0000"/>
                </a:solidFill>
                <a:ea typeface="ＭＳ Ｐゴシック" charset="-128"/>
              </a:rPr>
              <a:t>’</a:t>
            </a:r>
            <a:r>
              <a:rPr lang="fr-FR" altLang="x-none" sz="2800" dirty="0">
                <a:solidFill>
                  <a:srgbClr val="FF0000"/>
                </a:solidFill>
                <a:ea typeface="ＭＳ Ｐゴシック" charset="-128"/>
              </a:rPr>
              <a:t>évolution du sujet, de son et du développement de son système psychique.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p:cNvSpPr>
          <p:nvPr/>
        </p:nvSpPr>
        <p:spPr bwMode="auto">
          <a:xfrm>
            <a:off x="1864211" y="844179"/>
            <a:ext cx="8778874" cy="5169643"/>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2147" name="Rectangle 3"/>
          <p:cNvSpPr>
            <a:spLocks/>
          </p:cNvSpPr>
          <p:nvPr/>
        </p:nvSpPr>
        <p:spPr bwMode="auto">
          <a:xfrm>
            <a:off x="2063553" y="1844676"/>
            <a:ext cx="8264236" cy="295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fr-FR"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b="1" dirty="0">
                <a:solidFill>
                  <a:schemeClr val="tx1"/>
                </a:solidFill>
                <a:latin typeface="Arial" charset="0"/>
                <a:sym typeface="Arial" charset="0"/>
              </a:rPr>
              <a:t>Présence de neuf (ou plus) des symptômes suivants de n’importe laquelle des cinq catégories suivantes: symptômes envahissants, humeur négative, symptômes dissociatifs, symptômes d’évitement et symptômes d’éveil, débutant ou s’aggravant après la survenue du ou des événements traumatiques en cause.</a:t>
            </a:r>
          </a:p>
          <a:p>
            <a:pPr algn="just">
              <a:lnSpc>
                <a:spcPct val="90000"/>
              </a:lnSpc>
              <a:spcBef>
                <a:spcPts val="75"/>
              </a:spcBef>
              <a:buClrTx/>
              <a:buSzTx/>
              <a:buNone/>
            </a:pPr>
            <a:endParaRPr lang="fr-FR" altLang="x-none" sz="1800" b="1" dirty="0">
              <a:solidFill>
                <a:schemeClr val="tx1"/>
              </a:solidFill>
              <a:latin typeface="Arial" charset="0"/>
              <a:sym typeface="Arial" charset="0"/>
            </a:endParaRPr>
          </a:p>
          <a:p>
            <a:pPr algn="ctr">
              <a:lnSpc>
                <a:spcPct val="90000"/>
              </a:lnSpc>
              <a:spcBef>
                <a:spcPts val="75"/>
              </a:spcBef>
              <a:buClrTx/>
              <a:buSzTx/>
              <a:buNone/>
            </a:pPr>
            <a:r>
              <a:rPr lang="fr-FR" altLang="x-none" sz="1800" b="1" dirty="0">
                <a:solidFill>
                  <a:schemeClr val="tx1"/>
                </a:solidFill>
                <a:latin typeface="Arial" charset="0"/>
                <a:sym typeface="Arial" charset="0"/>
              </a:rPr>
              <a:t>Symptômes envahissants</a:t>
            </a:r>
          </a:p>
          <a:p>
            <a:pPr algn="just">
              <a:lnSpc>
                <a:spcPct val="90000"/>
              </a:lnSpc>
              <a:spcBef>
                <a:spcPts val="75"/>
              </a:spcBef>
              <a:buClrTx/>
              <a:buSzTx/>
              <a:buNone/>
            </a:pPr>
            <a:endParaRPr lang="fr-FR" altLang="x-none" sz="1800" dirty="0">
              <a:solidFill>
                <a:schemeClr val="tx1"/>
              </a:solidFill>
              <a:latin typeface="Arial" charset="0"/>
              <a:sym typeface="Arial" charset="0"/>
            </a:endParaRPr>
          </a:p>
          <a:p>
            <a:pPr marL="342900" indent="-342900" algn="just">
              <a:lnSpc>
                <a:spcPct val="90000"/>
              </a:lnSpc>
              <a:spcBef>
                <a:spcPts val="75"/>
              </a:spcBef>
              <a:buClrTx/>
              <a:buSzTx/>
              <a:buFontTx/>
              <a:buAutoNum type="arabicPeriod"/>
            </a:pPr>
            <a:r>
              <a:rPr lang="fr-FR" altLang="x-none" sz="1800" dirty="0">
                <a:solidFill>
                  <a:schemeClr val="tx1"/>
                </a:solidFill>
                <a:latin typeface="Arial" charset="0"/>
                <a:sym typeface="Arial" charset="0"/>
              </a:rPr>
              <a:t>Souvenirs répétitifs, involontaires et envahissants du ou des événements traumatiques provoquant un sentiment de détresse;</a:t>
            </a:r>
          </a:p>
          <a:p>
            <a:pPr algn="just">
              <a:lnSpc>
                <a:spcPct val="90000"/>
              </a:lnSpc>
              <a:spcBef>
                <a:spcPts val="75"/>
              </a:spcBef>
              <a:buClrTx/>
              <a:buSzTx/>
              <a:buNone/>
            </a:pPr>
            <a:r>
              <a:rPr lang="fr-FR" altLang="x-none" sz="1800" i="1" dirty="0">
                <a:solidFill>
                  <a:schemeClr val="tx1"/>
                </a:solidFill>
                <a:latin typeface="Arial" charset="0"/>
                <a:sym typeface="Arial" charset="0"/>
              </a:rPr>
              <a:t>NB: chez les enfants de plus de 6 ans on peut observer un jeu répétitif exprimant des thèmes ou des aspects du traumatisme</a:t>
            </a:r>
          </a:p>
          <a:p>
            <a:pPr algn="just">
              <a:lnSpc>
                <a:spcPct val="90000"/>
              </a:lnSpc>
              <a:spcBef>
                <a:spcPts val="75"/>
              </a:spcBef>
              <a:buClrTx/>
              <a:buSzTx/>
              <a:buNone/>
            </a:pPr>
            <a:endParaRPr lang="fr-FR"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dirty="0">
                <a:solidFill>
                  <a:schemeClr val="tx1"/>
                </a:solidFill>
                <a:latin typeface="Arial" charset="0"/>
                <a:sym typeface="Arial" charset="0"/>
              </a:rPr>
              <a:t>2. Rêves répétitifs provoquant un sentiment de détresse dans lesquels le contenu et/ou l’affect du rêve sont liés à l’événement/aux événements traumatiques</a:t>
            </a:r>
          </a:p>
          <a:p>
            <a:pPr algn="just">
              <a:lnSpc>
                <a:spcPct val="90000"/>
              </a:lnSpc>
              <a:spcBef>
                <a:spcPts val="75"/>
              </a:spcBef>
              <a:buClrTx/>
              <a:buSzTx/>
              <a:buNone/>
            </a:pPr>
            <a:r>
              <a:rPr lang="fr-FR" altLang="x-none" sz="1800" i="1" dirty="0">
                <a:solidFill>
                  <a:schemeClr val="tx1"/>
                </a:solidFill>
                <a:latin typeface="Arial" charset="0"/>
                <a:sym typeface="Arial" charset="0"/>
              </a:rPr>
              <a:t>NB: Chez les enfants, il peut y avoir des rêves effrayants sans contenu reconnaissable</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
        <p:nvSpPr>
          <p:cNvPr id="262148" name="AutoShape 4"/>
          <p:cNvSpPr>
            <a:spLocks/>
          </p:cNvSpPr>
          <p:nvPr/>
        </p:nvSpPr>
        <p:spPr bwMode="auto">
          <a:xfrm>
            <a:off x="5570831" y="-83741"/>
            <a:ext cx="1221592" cy="927919"/>
          </a:xfrm>
          <a:prstGeom prst="roundRect">
            <a:avLst>
              <a:gd name="adj" fmla="val 11903"/>
            </a:avLst>
          </a:prstGeom>
          <a:solidFill>
            <a:srgbClr val="00B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endParaRPr lang="x-none" altLang="x-none" sz="1800">
              <a:solidFill>
                <a:schemeClr val="tx1"/>
              </a:solidFill>
              <a:latin typeface="Tahoma" charset="0"/>
            </a:endParaRPr>
          </a:p>
        </p:txBody>
      </p:sp>
      <p:sp>
        <p:nvSpPr>
          <p:cNvPr id="262149" name="Rectangle 5"/>
          <p:cNvSpPr>
            <a:spLocks/>
          </p:cNvSpPr>
          <p:nvPr/>
        </p:nvSpPr>
        <p:spPr bwMode="auto">
          <a:xfrm>
            <a:off x="5593134" y="22462"/>
            <a:ext cx="1080119"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B ADSM 5 </a:t>
            </a:r>
          </a:p>
        </p:txBody>
      </p:sp>
    </p:spTree>
    <p:extLst>
      <p:ext uri="{BB962C8B-B14F-4D97-AF65-F5344CB8AC3E}">
        <p14:creationId xmlns:p14="http://schemas.microsoft.com/office/powerpoint/2010/main" val="1679677456"/>
      </p:ext>
    </p:extLst>
  </p:cSld>
  <p:clrMapOvr>
    <a:masterClrMapping/>
  </p:clrMapOvr>
  <p:transition spd="slow">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p:cNvSpPr>
          <p:nvPr/>
        </p:nvSpPr>
        <p:spPr bwMode="auto">
          <a:xfrm>
            <a:off x="1864211" y="844179"/>
            <a:ext cx="8778874" cy="5169643"/>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2147" name="Rectangle 3"/>
          <p:cNvSpPr>
            <a:spLocks/>
          </p:cNvSpPr>
          <p:nvPr/>
        </p:nvSpPr>
        <p:spPr bwMode="auto">
          <a:xfrm>
            <a:off x="2063554" y="1844676"/>
            <a:ext cx="7920879" cy="295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b="1" dirty="0">
                <a:solidFill>
                  <a:schemeClr val="tx1"/>
                </a:solidFill>
                <a:latin typeface="Arial" charset="0"/>
                <a:sym typeface="Arial" charset="0"/>
              </a:rPr>
              <a:t>Présence de neuf (ou plus) des symptômes suivants de n’importe laquelle des cinq catégories suivantes: symptômes envahissants, humeur négative, symptômes dissociatifs, symptômes d’évitement et symptômes d’éveil, débutant ou s’aggravant après la survenue du ou des événements traumatiques en cause.</a:t>
            </a:r>
          </a:p>
          <a:p>
            <a:pPr algn="just">
              <a:lnSpc>
                <a:spcPct val="90000"/>
              </a:lnSpc>
              <a:spcBef>
                <a:spcPts val="75"/>
              </a:spcBef>
              <a:buClrTx/>
              <a:buSzTx/>
              <a:buNone/>
            </a:pPr>
            <a:endParaRPr lang="fr-FR"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dirty="0">
                <a:solidFill>
                  <a:schemeClr val="tx1"/>
                </a:solidFill>
                <a:latin typeface="Arial" charset="0"/>
                <a:sym typeface="Arial" charset="0"/>
              </a:rPr>
              <a:t>3. Réactions dissociatives (par exemple flashbacks) au cours desquelles l’individu se sent ou agit comme si le ou les évènements traumatiques allaient se reproduire. (De tells réactions peuvent survenir sur un continuum, l’expression la plus extrême étant une abolition complète de la conscience de l’environnement.</a:t>
            </a:r>
          </a:p>
          <a:p>
            <a:pPr algn="just">
              <a:lnSpc>
                <a:spcPct val="90000"/>
              </a:lnSpc>
              <a:spcBef>
                <a:spcPts val="75"/>
              </a:spcBef>
              <a:buClrTx/>
              <a:buSzTx/>
              <a:buNone/>
            </a:pPr>
            <a:r>
              <a:rPr lang="fr-FR" altLang="x-none" sz="1800" i="1" dirty="0">
                <a:solidFill>
                  <a:schemeClr val="tx1"/>
                </a:solidFill>
                <a:latin typeface="Arial" charset="0"/>
                <a:sym typeface="Arial" charset="0"/>
              </a:rPr>
              <a:t>NB: Chez les enfants, on peut observer des reconstitutions spécifiques du traumatismes au cours de jeux.</a:t>
            </a:r>
          </a:p>
          <a:p>
            <a:pPr algn="just">
              <a:lnSpc>
                <a:spcPct val="90000"/>
              </a:lnSpc>
              <a:spcBef>
                <a:spcPts val="75"/>
              </a:spcBef>
              <a:buClrTx/>
              <a:buSzTx/>
              <a:buNone/>
            </a:pPr>
            <a:endParaRPr lang="fr-FR" altLang="x-none" sz="1800" i="1" dirty="0">
              <a:solidFill>
                <a:schemeClr val="tx1"/>
              </a:solidFill>
              <a:latin typeface="Arial" charset="0"/>
              <a:sym typeface="Arial" charset="0"/>
            </a:endParaRPr>
          </a:p>
          <a:p>
            <a:pPr algn="just">
              <a:lnSpc>
                <a:spcPct val="90000"/>
              </a:lnSpc>
              <a:spcBef>
                <a:spcPts val="75"/>
              </a:spcBef>
              <a:buClrTx/>
              <a:buSzTx/>
              <a:buNone/>
            </a:pPr>
            <a:r>
              <a:rPr lang="fr-FR" altLang="x-none" sz="1800" dirty="0">
                <a:solidFill>
                  <a:schemeClr val="tx1"/>
                </a:solidFill>
                <a:latin typeface="Arial" charset="0"/>
                <a:sym typeface="Arial" charset="0"/>
              </a:rPr>
              <a:t>4. Sentiment intense ou prolongé de </a:t>
            </a:r>
            <a:r>
              <a:rPr lang="fr-FR" altLang="x-none" sz="1800" dirty="0" err="1">
                <a:solidFill>
                  <a:schemeClr val="tx1"/>
                </a:solidFill>
                <a:latin typeface="Arial" charset="0"/>
                <a:sym typeface="Arial" charset="0"/>
              </a:rPr>
              <a:t>détressse</a:t>
            </a:r>
            <a:r>
              <a:rPr lang="fr-FR" altLang="x-none" sz="1800" dirty="0">
                <a:solidFill>
                  <a:schemeClr val="tx1"/>
                </a:solidFill>
                <a:latin typeface="Arial" charset="0"/>
                <a:sym typeface="Arial" charset="0"/>
              </a:rPr>
              <a:t> psychique lors de l’exposition à des indices internes ou externes pouvant évoquer ou ressembler à un aspect du ou des événements traumatiques en cause</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
        <p:nvSpPr>
          <p:cNvPr id="262148" name="AutoShape 4"/>
          <p:cNvSpPr>
            <a:spLocks/>
          </p:cNvSpPr>
          <p:nvPr/>
        </p:nvSpPr>
        <p:spPr bwMode="auto">
          <a:xfrm>
            <a:off x="5570831" y="-83741"/>
            <a:ext cx="1221592" cy="927919"/>
          </a:xfrm>
          <a:prstGeom prst="roundRect">
            <a:avLst>
              <a:gd name="adj" fmla="val 11903"/>
            </a:avLst>
          </a:prstGeom>
          <a:solidFill>
            <a:srgbClr val="00B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endParaRPr lang="x-none" altLang="x-none" sz="1800">
              <a:solidFill>
                <a:schemeClr val="tx1"/>
              </a:solidFill>
              <a:latin typeface="Tahoma" charset="0"/>
            </a:endParaRPr>
          </a:p>
        </p:txBody>
      </p:sp>
      <p:sp>
        <p:nvSpPr>
          <p:cNvPr id="262149" name="Rectangle 5"/>
          <p:cNvSpPr>
            <a:spLocks/>
          </p:cNvSpPr>
          <p:nvPr/>
        </p:nvSpPr>
        <p:spPr bwMode="auto">
          <a:xfrm>
            <a:off x="5593134" y="22462"/>
            <a:ext cx="1080119"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B ADSM 5 </a:t>
            </a:r>
          </a:p>
        </p:txBody>
      </p:sp>
    </p:spTree>
    <p:extLst>
      <p:ext uri="{BB962C8B-B14F-4D97-AF65-F5344CB8AC3E}">
        <p14:creationId xmlns:p14="http://schemas.microsoft.com/office/powerpoint/2010/main" val="4197472833"/>
      </p:ext>
    </p:extLst>
  </p:cSld>
  <p:clrMapOvr>
    <a:masterClrMapping/>
  </p:clrMapOvr>
  <p:transition spd="slow">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p:cNvSpPr>
          <p:nvPr/>
        </p:nvSpPr>
        <p:spPr bwMode="auto">
          <a:xfrm>
            <a:off x="1864211" y="844179"/>
            <a:ext cx="8778874" cy="5169643"/>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2147" name="Rectangle 3"/>
          <p:cNvSpPr>
            <a:spLocks/>
          </p:cNvSpPr>
          <p:nvPr/>
        </p:nvSpPr>
        <p:spPr bwMode="auto">
          <a:xfrm>
            <a:off x="2063553" y="1844676"/>
            <a:ext cx="8264236" cy="295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fr-FR"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b="1" dirty="0">
                <a:solidFill>
                  <a:schemeClr val="tx1"/>
                </a:solidFill>
                <a:latin typeface="Arial" charset="0"/>
                <a:sym typeface="Arial" charset="0"/>
              </a:rPr>
              <a:t>Présence de neuf (ou plus) des symptômes suivants de n’importe laquelle des cinq catégories suivantes: symptômes envahissants, humeur négative, symptômes dissociatifs, symptômes d’évitement et symptômes d’éveil, débutant ou s’aggravant après la survenue du ou des événements traumatiques en cause.</a:t>
            </a:r>
          </a:p>
          <a:p>
            <a:pPr algn="just">
              <a:lnSpc>
                <a:spcPct val="90000"/>
              </a:lnSpc>
              <a:spcBef>
                <a:spcPts val="75"/>
              </a:spcBef>
              <a:buClrTx/>
              <a:buSzTx/>
              <a:buNone/>
            </a:pPr>
            <a:endParaRPr lang="fr-FR" altLang="x-none" sz="1800" b="1" dirty="0">
              <a:solidFill>
                <a:schemeClr val="tx1"/>
              </a:solidFill>
              <a:latin typeface="Arial" charset="0"/>
              <a:sym typeface="Arial" charset="0"/>
            </a:endParaRPr>
          </a:p>
          <a:p>
            <a:pPr algn="ctr">
              <a:lnSpc>
                <a:spcPct val="90000"/>
              </a:lnSpc>
              <a:spcBef>
                <a:spcPts val="75"/>
              </a:spcBef>
              <a:buClrTx/>
              <a:buSzTx/>
              <a:buNone/>
            </a:pPr>
            <a:r>
              <a:rPr lang="fr-FR" altLang="x-none" sz="1800" b="1" dirty="0">
                <a:solidFill>
                  <a:schemeClr val="tx1"/>
                </a:solidFill>
                <a:latin typeface="Arial" charset="0"/>
                <a:sym typeface="Arial" charset="0"/>
              </a:rPr>
              <a:t>Humeur négative</a:t>
            </a:r>
          </a:p>
          <a:p>
            <a:pPr algn="just">
              <a:lnSpc>
                <a:spcPct val="90000"/>
              </a:lnSpc>
              <a:spcBef>
                <a:spcPts val="75"/>
              </a:spcBef>
              <a:buClrTx/>
              <a:buSzTx/>
              <a:buNone/>
            </a:pPr>
            <a:endParaRPr lang="fr-FR"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dirty="0">
                <a:solidFill>
                  <a:schemeClr val="tx1"/>
                </a:solidFill>
                <a:latin typeface="Arial" charset="0"/>
                <a:sym typeface="Arial" charset="0"/>
              </a:rPr>
              <a:t>5. Incapacité persistante d’éprouver des émotions positives (par exemple incapacité d’éprouver bonheur, satisfaction ou sentiment affectueux)</a:t>
            </a: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
        <p:nvSpPr>
          <p:cNvPr id="262148" name="AutoShape 4"/>
          <p:cNvSpPr>
            <a:spLocks/>
          </p:cNvSpPr>
          <p:nvPr/>
        </p:nvSpPr>
        <p:spPr bwMode="auto">
          <a:xfrm>
            <a:off x="5570831" y="-83741"/>
            <a:ext cx="1221592" cy="927919"/>
          </a:xfrm>
          <a:prstGeom prst="roundRect">
            <a:avLst>
              <a:gd name="adj" fmla="val 11903"/>
            </a:avLst>
          </a:prstGeom>
          <a:solidFill>
            <a:srgbClr val="00B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endParaRPr lang="x-none" altLang="x-none" sz="1800">
              <a:solidFill>
                <a:schemeClr val="tx1"/>
              </a:solidFill>
              <a:latin typeface="Tahoma" charset="0"/>
            </a:endParaRPr>
          </a:p>
        </p:txBody>
      </p:sp>
      <p:sp>
        <p:nvSpPr>
          <p:cNvPr id="262149" name="Rectangle 5"/>
          <p:cNvSpPr>
            <a:spLocks/>
          </p:cNvSpPr>
          <p:nvPr/>
        </p:nvSpPr>
        <p:spPr bwMode="auto">
          <a:xfrm>
            <a:off x="5593134" y="22462"/>
            <a:ext cx="1080119"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B ADSM 5 </a:t>
            </a:r>
          </a:p>
        </p:txBody>
      </p:sp>
    </p:spTree>
    <p:extLst>
      <p:ext uri="{BB962C8B-B14F-4D97-AF65-F5344CB8AC3E}">
        <p14:creationId xmlns:p14="http://schemas.microsoft.com/office/powerpoint/2010/main" val="4039304918"/>
      </p:ext>
    </p:extLst>
  </p:cSld>
  <p:clrMapOvr>
    <a:masterClrMapping/>
  </p:clrMapOvr>
  <p:transition spd="slow">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p:cNvSpPr>
          <p:nvPr/>
        </p:nvSpPr>
        <p:spPr bwMode="auto">
          <a:xfrm>
            <a:off x="1864211" y="844179"/>
            <a:ext cx="8778874" cy="5169643"/>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2147" name="Rectangle 3"/>
          <p:cNvSpPr>
            <a:spLocks/>
          </p:cNvSpPr>
          <p:nvPr/>
        </p:nvSpPr>
        <p:spPr bwMode="auto">
          <a:xfrm>
            <a:off x="2063553" y="1844676"/>
            <a:ext cx="8264236" cy="33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fr-FR"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b="1" dirty="0">
                <a:solidFill>
                  <a:schemeClr val="tx1"/>
                </a:solidFill>
                <a:latin typeface="Arial" charset="0"/>
                <a:sym typeface="Arial" charset="0"/>
              </a:rPr>
              <a:t>Présence de neuf (ou plus) des symptômes suivants de n’importe laquelle des cinq catégories suivantes: symptômes envahissants, humeur négative, symptômes dissociatifs, symptômes d’évitement et symptômes d’éveil, débutant ou s’aggravant après la survenue du ou des événements traumatiques en cause.</a:t>
            </a:r>
          </a:p>
          <a:p>
            <a:pPr algn="just">
              <a:lnSpc>
                <a:spcPct val="90000"/>
              </a:lnSpc>
              <a:spcBef>
                <a:spcPts val="75"/>
              </a:spcBef>
              <a:buClrTx/>
              <a:buSzTx/>
              <a:buNone/>
            </a:pPr>
            <a:endParaRPr lang="fr-FR" altLang="x-none" sz="1800" b="1" dirty="0">
              <a:solidFill>
                <a:schemeClr val="tx1"/>
              </a:solidFill>
              <a:latin typeface="Arial" charset="0"/>
              <a:sym typeface="Arial" charset="0"/>
            </a:endParaRPr>
          </a:p>
          <a:p>
            <a:pPr algn="ctr">
              <a:lnSpc>
                <a:spcPct val="90000"/>
              </a:lnSpc>
              <a:spcBef>
                <a:spcPts val="75"/>
              </a:spcBef>
              <a:buClrTx/>
              <a:buSzTx/>
              <a:buNone/>
            </a:pPr>
            <a:r>
              <a:rPr lang="fr-FR" altLang="x-none" sz="1800" b="1" dirty="0">
                <a:solidFill>
                  <a:schemeClr val="tx1"/>
                </a:solidFill>
                <a:latin typeface="Arial" charset="0"/>
                <a:sym typeface="Arial" charset="0"/>
              </a:rPr>
              <a:t>Symptômes dissociatifs</a:t>
            </a:r>
          </a:p>
          <a:p>
            <a:pPr algn="just">
              <a:lnSpc>
                <a:spcPct val="90000"/>
              </a:lnSpc>
              <a:spcBef>
                <a:spcPts val="75"/>
              </a:spcBef>
              <a:buClrTx/>
              <a:buSzTx/>
              <a:buNone/>
            </a:pPr>
            <a:endParaRPr lang="fr-FR"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dirty="0">
                <a:solidFill>
                  <a:schemeClr val="tx1"/>
                </a:solidFill>
                <a:latin typeface="Arial" charset="0"/>
                <a:sym typeface="Arial" charset="0"/>
              </a:rPr>
              <a:t>6. Altération de la perception de la réalité, de son environnement ou de soi-même (par exemple se voire soi-même d’une manière différente, être dans un état d’hébétude ou percevoir un ralentissement  de l’écoulement du temps)</a:t>
            </a:r>
          </a:p>
          <a:p>
            <a:pPr algn="just">
              <a:lnSpc>
                <a:spcPct val="90000"/>
              </a:lnSpc>
              <a:spcBef>
                <a:spcPts val="75"/>
              </a:spcBef>
              <a:buClrTx/>
              <a:buSzTx/>
              <a:buNone/>
            </a:pPr>
            <a:endParaRPr lang="fr-FR"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dirty="0">
                <a:solidFill>
                  <a:schemeClr val="tx1"/>
                </a:solidFill>
                <a:latin typeface="Arial" charset="0"/>
                <a:sym typeface="Arial" charset="0"/>
              </a:rPr>
              <a:t>7. Incapacité de se rappeler un aspect important du ou des événements traumatiques (typiquement en raison de l’</a:t>
            </a:r>
            <a:r>
              <a:rPr lang="fr-FR" altLang="x-none" sz="1800" dirty="0" err="1">
                <a:solidFill>
                  <a:schemeClr val="tx1"/>
                </a:solidFill>
                <a:latin typeface="Arial" charset="0"/>
                <a:sym typeface="Arial" charset="0"/>
              </a:rPr>
              <a:t>amnèsie</a:t>
            </a:r>
            <a:r>
              <a:rPr lang="fr-FR" altLang="x-none" sz="1800" dirty="0">
                <a:solidFill>
                  <a:schemeClr val="tx1"/>
                </a:solidFill>
                <a:latin typeface="Arial" charset="0"/>
                <a:sym typeface="Arial" charset="0"/>
              </a:rPr>
              <a:t> dissociative et non pas en raison d’autres facteurs comme un traumatisme crânien, l’alcool ou des drogues)</a:t>
            </a: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
        <p:nvSpPr>
          <p:cNvPr id="262148" name="AutoShape 4"/>
          <p:cNvSpPr>
            <a:spLocks/>
          </p:cNvSpPr>
          <p:nvPr/>
        </p:nvSpPr>
        <p:spPr bwMode="auto">
          <a:xfrm>
            <a:off x="5570831" y="-83741"/>
            <a:ext cx="1221592" cy="927919"/>
          </a:xfrm>
          <a:prstGeom prst="roundRect">
            <a:avLst>
              <a:gd name="adj" fmla="val 11903"/>
            </a:avLst>
          </a:prstGeom>
          <a:solidFill>
            <a:srgbClr val="00B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endParaRPr lang="x-none" altLang="x-none" sz="1800">
              <a:solidFill>
                <a:schemeClr val="tx1"/>
              </a:solidFill>
              <a:latin typeface="Tahoma" charset="0"/>
            </a:endParaRPr>
          </a:p>
        </p:txBody>
      </p:sp>
      <p:sp>
        <p:nvSpPr>
          <p:cNvPr id="262149" name="Rectangle 5"/>
          <p:cNvSpPr>
            <a:spLocks/>
          </p:cNvSpPr>
          <p:nvPr/>
        </p:nvSpPr>
        <p:spPr bwMode="auto">
          <a:xfrm>
            <a:off x="5593134" y="22462"/>
            <a:ext cx="1080119"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B ADSM 5 </a:t>
            </a:r>
          </a:p>
        </p:txBody>
      </p:sp>
    </p:spTree>
    <p:extLst>
      <p:ext uri="{BB962C8B-B14F-4D97-AF65-F5344CB8AC3E}">
        <p14:creationId xmlns:p14="http://schemas.microsoft.com/office/powerpoint/2010/main" val="3593399228"/>
      </p:ext>
    </p:extLst>
  </p:cSld>
  <p:clrMapOvr>
    <a:masterClrMapping/>
  </p:clrMapOvr>
  <p:transition spd="slow">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p:cNvSpPr>
          <p:nvPr/>
        </p:nvSpPr>
        <p:spPr bwMode="auto">
          <a:xfrm>
            <a:off x="1864211" y="844179"/>
            <a:ext cx="8778874" cy="5169643"/>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2147" name="Rectangle 3"/>
          <p:cNvSpPr>
            <a:spLocks/>
          </p:cNvSpPr>
          <p:nvPr/>
        </p:nvSpPr>
        <p:spPr bwMode="auto">
          <a:xfrm>
            <a:off x="2063553" y="1844676"/>
            <a:ext cx="8264236" cy="33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b="1" dirty="0">
                <a:solidFill>
                  <a:schemeClr val="tx1"/>
                </a:solidFill>
                <a:latin typeface="Arial" charset="0"/>
                <a:sym typeface="Arial" charset="0"/>
              </a:rPr>
              <a:t>Présence de neuf (ou plus) des symptômes suivants de n’importe laquelle des cinq catégories suivantes: symptômes envahissants, humeur négative, symptômes dissociatifs, symptômes d’évitement et symptômes d’éveil, débutant ou s’aggravant après la survenue du ou des événements traumatiques en cause.</a:t>
            </a:r>
          </a:p>
          <a:p>
            <a:pPr algn="just">
              <a:lnSpc>
                <a:spcPct val="90000"/>
              </a:lnSpc>
              <a:spcBef>
                <a:spcPts val="75"/>
              </a:spcBef>
              <a:buClrTx/>
              <a:buSzTx/>
              <a:buNone/>
            </a:pPr>
            <a:endParaRPr lang="fr-FR" altLang="x-none" sz="1800" b="1" dirty="0">
              <a:solidFill>
                <a:schemeClr val="tx1"/>
              </a:solidFill>
              <a:latin typeface="Arial" charset="0"/>
              <a:sym typeface="Arial" charset="0"/>
            </a:endParaRPr>
          </a:p>
          <a:p>
            <a:pPr algn="ctr">
              <a:lnSpc>
                <a:spcPct val="90000"/>
              </a:lnSpc>
              <a:spcBef>
                <a:spcPts val="75"/>
              </a:spcBef>
              <a:buClrTx/>
              <a:buSzTx/>
              <a:buNone/>
            </a:pPr>
            <a:r>
              <a:rPr lang="fr-FR" altLang="x-none" sz="1800" b="1" dirty="0">
                <a:solidFill>
                  <a:schemeClr val="tx1"/>
                </a:solidFill>
                <a:latin typeface="Arial" charset="0"/>
                <a:sym typeface="Arial" charset="0"/>
              </a:rPr>
              <a:t>Symptômes d’évitement</a:t>
            </a:r>
          </a:p>
          <a:p>
            <a:pPr algn="just">
              <a:lnSpc>
                <a:spcPct val="90000"/>
              </a:lnSpc>
              <a:spcBef>
                <a:spcPts val="75"/>
              </a:spcBef>
              <a:buClrTx/>
              <a:buSzTx/>
              <a:buNone/>
            </a:pPr>
            <a:endParaRPr lang="fr-FR"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dirty="0">
                <a:solidFill>
                  <a:schemeClr val="tx1"/>
                </a:solidFill>
                <a:latin typeface="Arial" charset="0"/>
                <a:sym typeface="Arial" charset="0"/>
              </a:rPr>
              <a:t>8. Efforts pour éviter les souvenirs, pensées ou sentiments concernant ou étroitement associés à un ou plusieurs événements traumatiques et provoquant un sentiment de détresse</a:t>
            </a:r>
          </a:p>
          <a:p>
            <a:pPr algn="just">
              <a:lnSpc>
                <a:spcPct val="90000"/>
              </a:lnSpc>
              <a:spcBef>
                <a:spcPts val="75"/>
              </a:spcBef>
              <a:buClrTx/>
              <a:buSzTx/>
              <a:buNone/>
            </a:pPr>
            <a:endParaRPr lang="fr-FR"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dirty="0">
                <a:solidFill>
                  <a:schemeClr val="tx1"/>
                </a:solidFill>
                <a:latin typeface="Arial" charset="0"/>
                <a:sym typeface="Arial" charset="0"/>
              </a:rPr>
              <a:t>9. Efforts pour éviter les rappels externes (personnes, endroits, conversations, activités, objets, situations) qui réveillent des souvenirs, des pensées ou des sentiments associés à un ou plusieurs événements traumatiques et provoquant un sentiment de détresse.</a:t>
            </a: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
        <p:nvSpPr>
          <p:cNvPr id="262148" name="AutoShape 4"/>
          <p:cNvSpPr>
            <a:spLocks/>
          </p:cNvSpPr>
          <p:nvPr/>
        </p:nvSpPr>
        <p:spPr bwMode="auto">
          <a:xfrm>
            <a:off x="5570831" y="-83741"/>
            <a:ext cx="1221592" cy="927919"/>
          </a:xfrm>
          <a:prstGeom prst="roundRect">
            <a:avLst>
              <a:gd name="adj" fmla="val 11903"/>
            </a:avLst>
          </a:prstGeom>
          <a:solidFill>
            <a:srgbClr val="00B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endParaRPr lang="x-none" altLang="x-none" sz="1800">
              <a:solidFill>
                <a:schemeClr val="tx1"/>
              </a:solidFill>
              <a:latin typeface="Tahoma" charset="0"/>
            </a:endParaRPr>
          </a:p>
        </p:txBody>
      </p:sp>
      <p:sp>
        <p:nvSpPr>
          <p:cNvPr id="262149" name="Rectangle 5"/>
          <p:cNvSpPr>
            <a:spLocks/>
          </p:cNvSpPr>
          <p:nvPr/>
        </p:nvSpPr>
        <p:spPr bwMode="auto">
          <a:xfrm>
            <a:off x="5593134" y="22462"/>
            <a:ext cx="1080119"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B ADSM 5 </a:t>
            </a:r>
          </a:p>
        </p:txBody>
      </p:sp>
    </p:spTree>
    <p:extLst>
      <p:ext uri="{BB962C8B-B14F-4D97-AF65-F5344CB8AC3E}">
        <p14:creationId xmlns:p14="http://schemas.microsoft.com/office/powerpoint/2010/main" val="1251670764"/>
      </p:ext>
    </p:extLst>
  </p:cSld>
  <p:clrMapOvr>
    <a:masterClrMapping/>
  </p:clrMapOvr>
  <p:transition spd="slow">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p:cNvSpPr>
          <p:nvPr/>
        </p:nvSpPr>
        <p:spPr bwMode="auto">
          <a:xfrm>
            <a:off x="1864211" y="844179"/>
            <a:ext cx="8778874" cy="5169643"/>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2147" name="Rectangle 3"/>
          <p:cNvSpPr>
            <a:spLocks/>
          </p:cNvSpPr>
          <p:nvPr/>
        </p:nvSpPr>
        <p:spPr bwMode="auto">
          <a:xfrm>
            <a:off x="2063553" y="1844676"/>
            <a:ext cx="8264236" cy="33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b="1" dirty="0">
                <a:solidFill>
                  <a:schemeClr val="tx1"/>
                </a:solidFill>
                <a:latin typeface="Arial" charset="0"/>
                <a:sym typeface="Arial" charset="0"/>
              </a:rPr>
              <a:t>Présence de neuf (ou plus) des symptômes suivants de n’importe laquelle des cinq catégories suivantes: symptômes envahissants, humeur négative, symptômes dissociatifs, symptômes d’évitement et symptômes d’éveil, débutant ou s’aggravant après la survenue du ou des événements traumatiques en cause.</a:t>
            </a:r>
          </a:p>
          <a:p>
            <a:pPr algn="just">
              <a:lnSpc>
                <a:spcPct val="90000"/>
              </a:lnSpc>
              <a:spcBef>
                <a:spcPts val="75"/>
              </a:spcBef>
              <a:buClrTx/>
              <a:buSzTx/>
              <a:buNone/>
            </a:pPr>
            <a:endParaRPr lang="fr-FR" altLang="x-none" sz="1800" b="1" dirty="0">
              <a:solidFill>
                <a:schemeClr val="tx1"/>
              </a:solidFill>
              <a:latin typeface="Arial" charset="0"/>
              <a:sym typeface="Arial" charset="0"/>
            </a:endParaRPr>
          </a:p>
          <a:p>
            <a:pPr algn="ctr">
              <a:lnSpc>
                <a:spcPct val="90000"/>
              </a:lnSpc>
              <a:spcBef>
                <a:spcPts val="75"/>
              </a:spcBef>
              <a:buClrTx/>
              <a:buSzTx/>
              <a:buNone/>
            </a:pPr>
            <a:r>
              <a:rPr lang="fr-FR" altLang="x-none" sz="1800" b="1" dirty="0">
                <a:solidFill>
                  <a:schemeClr val="tx1"/>
                </a:solidFill>
                <a:latin typeface="Arial" charset="0"/>
                <a:sym typeface="Arial" charset="0"/>
              </a:rPr>
              <a:t>Symptômes d’éveil</a:t>
            </a:r>
          </a:p>
          <a:p>
            <a:pPr algn="just">
              <a:lnSpc>
                <a:spcPct val="90000"/>
              </a:lnSpc>
              <a:spcBef>
                <a:spcPts val="75"/>
              </a:spcBef>
              <a:buClrTx/>
              <a:buSzTx/>
              <a:buNone/>
            </a:pPr>
            <a:endParaRPr lang="fr-FR"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dirty="0">
                <a:solidFill>
                  <a:schemeClr val="tx1"/>
                </a:solidFill>
                <a:latin typeface="Arial" charset="0"/>
                <a:sym typeface="Arial" charset="0"/>
              </a:rPr>
              <a:t>10. Perturbation du sommeil</a:t>
            </a:r>
          </a:p>
          <a:p>
            <a:pPr algn="just">
              <a:lnSpc>
                <a:spcPct val="90000"/>
              </a:lnSpc>
              <a:spcBef>
                <a:spcPts val="75"/>
              </a:spcBef>
              <a:buClrTx/>
              <a:buSzTx/>
              <a:buNone/>
            </a:pPr>
            <a:endParaRPr lang="fr-FR"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dirty="0">
                <a:solidFill>
                  <a:schemeClr val="tx1"/>
                </a:solidFill>
                <a:latin typeface="Arial" charset="0"/>
                <a:sym typeface="Arial" charset="0"/>
              </a:rPr>
              <a:t>11. Comportements irritable ou accès de colère (avec peu ou pas de provocation) qui s’expriment typiquement par une agressivité verbale ou physique envers des personnes ou des objets.</a:t>
            </a:r>
          </a:p>
          <a:p>
            <a:pPr algn="just">
              <a:lnSpc>
                <a:spcPct val="90000"/>
              </a:lnSpc>
              <a:spcBef>
                <a:spcPts val="75"/>
              </a:spcBef>
              <a:buClrTx/>
              <a:buSzTx/>
              <a:buNone/>
            </a:pPr>
            <a:endParaRPr lang="fr-FR"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dirty="0">
                <a:solidFill>
                  <a:schemeClr val="tx1"/>
                </a:solidFill>
                <a:latin typeface="Arial" charset="0"/>
                <a:sym typeface="Arial" charset="0"/>
              </a:rPr>
              <a:t>12. </a:t>
            </a:r>
            <a:r>
              <a:rPr lang="fr-FR" altLang="x-none" sz="1800" dirty="0" err="1">
                <a:solidFill>
                  <a:schemeClr val="tx1"/>
                </a:solidFill>
                <a:latin typeface="Arial" charset="0"/>
                <a:sym typeface="Arial" charset="0"/>
              </a:rPr>
              <a:t>Hypervigilance</a:t>
            </a:r>
            <a:endParaRPr lang="fr-FR" altLang="x-none" sz="1800" dirty="0">
              <a:solidFill>
                <a:schemeClr val="tx1"/>
              </a:solidFill>
              <a:latin typeface="Arial" charset="0"/>
              <a:sym typeface="Arial" charset="0"/>
            </a:endParaRPr>
          </a:p>
          <a:p>
            <a:pPr algn="just">
              <a:lnSpc>
                <a:spcPct val="90000"/>
              </a:lnSpc>
              <a:spcBef>
                <a:spcPts val="75"/>
              </a:spcBef>
              <a:buClrTx/>
              <a:buSzTx/>
              <a:buNone/>
            </a:pPr>
            <a:endParaRPr lang="fr-FR"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dirty="0">
                <a:solidFill>
                  <a:schemeClr val="tx1"/>
                </a:solidFill>
                <a:latin typeface="Arial" charset="0"/>
                <a:sym typeface="Arial" charset="0"/>
              </a:rPr>
              <a:t>13. Difficultés de concentration</a:t>
            </a:r>
          </a:p>
          <a:p>
            <a:pPr algn="just">
              <a:lnSpc>
                <a:spcPct val="90000"/>
              </a:lnSpc>
              <a:spcBef>
                <a:spcPts val="75"/>
              </a:spcBef>
              <a:buClrTx/>
              <a:buSzTx/>
              <a:buNone/>
            </a:pPr>
            <a:endParaRPr lang="fr-FR"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dirty="0">
                <a:solidFill>
                  <a:schemeClr val="tx1"/>
                </a:solidFill>
                <a:latin typeface="Arial" charset="0"/>
                <a:sym typeface="Arial" charset="0"/>
              </a:rPr>
              <a:t>14. Réaction de sursaut </a:t>
            </a:r>
            <a:r>
              <a:rPr lang="fr-FR" altLang="x-none" sz="1800" dirty="0" err="1">
                <a:solidFill>
                  <a:schemeClr val="tx1"/>
                </a:solidFill>
                <a:latin typeface="Arial" charset="0"/>
                <a:sym typeface="Arial" charset="0"/>
              </a:rPr>
              <a:t>exagéée</a:t>
            </a:r>
            <a:endParaRPr lang="fr-FR"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
        <p:nvSpPr>
          <p:cNvPr id="262148" name="AutoShape 4"/>
          <p:cNvSpPr>
            <a:spLocks/>
          </p:cNvSpPr>
          <p:nvPr/>
        </p:nvSpPr>
        <p:spPr bwMode="auto">
          <a:xfrm>
            <a:off x="5570831" y="-83741"/>
            <a:ext cx="1221592" cy="927919"/>
          </a:xfrm>
          <a:prstGeom prst="roundRect">
            <a:avLst>
              <a:gd name="adj" fmla="val 11903"/>
            </a:avLst>
          </a:prstGeom>
          <a:solidFill>
            <a:srgbClr val="00B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endParaRPr lang="x-none" altLang="x-none" sz="1800">
              <a:solidFill>
                <a:schemeClr val="tx1"/>
              </a:solidFill>
              <a:latin typeface="Tahoma" charset="0"/>
            </a:endParaRPr>
          </a:p>
        </p:txBody>
      </p:sp>
      <p:sp>
        <p:nvSpPr>
          <p:cNvPr id="262149" name="Rectangle 5"/>
          <p:cNvSpPr>
            <a:spLocks/>
          </p:cNvSpPr>
          <p:nvPr/>
        </p:nvSpPr>
        <p:spPr bwMode="auto">
          <a:xfrm>
            <a:off x="5593134" y="22462"/>
            <a:ext cx="1080119"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B ADSM 5 </a:t>
            </a:r>
          </a:p>
        </p:txBody>
      </p:sp>
    </p:spTree>
    <p:extLst>
      <p:ext uri="{BB962C8B-B14F-4D97-AF65-F5344CB8AC3E}">
        <p14:creationId xmlns:p14="http://schemas.microsoft.com/office/powerpoint/2010/main" val="790604916"/>
      </p:ext>
    </p:extLst>
  </p:cSld>
  <p:clrMapOvr>
    <a:masterClrMapping/>
  </p:clrMapOvr>
  <p:transition spd="slow">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p:cNvSpPr>
          <p:nvPr/>
        </p:nvSpPr>
        <p:spPr bwMode="auto">
          <a:xfrm>
            <a:off x="1864211" y="844179"/>
            <a:ext cx="8778874" cy="5169643"/>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2147" name="Rectangle 3"/>
          <p:cNvSpPr>
            <a:spLocks/>
          </p:cNvSpPr>
          <p:nvPr/>
        </p:nvSpPr>
        <p:spPr bwMode="auto">
          <a:xfrm>
            <a:off x="2063553" y="1484785"/>
            <a:ext cx="8264236"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b="1" dirty="0">
                <a:solidFill>
                  <a:schemeClr val="tx1"/>
                </a:solidFill>
                <a:latin typeface="Arial" charset="0"/>
                <a:sym typeface="Arial" charset="0"/>
              </a:rPr>
              <a:t>La durée de la perturbation (des symptômes du critères B) est de 3 jours à 1 mois après l’exposition au traumatisme</a:t>
            </a:r>
          </a:p>
          <a:p>
            <a:pPr algn="just">
              <a:lnSpc>
                <a:spcPct val="90000"/>
              </a:lnSpc>
              <a:spcBef>
                <a:spcPts val="75"/>
              </a:spcBef>
              <a:buClrTx/>
              <a:buSzTx/>
              <a:buNone/>
            </a:pPr>
            <a:endParaRPr lang="fr-FR" altLang="x-none" sz="1800" b="1" dirty="0">
              <a:solidFill>
                <a:schemeClr val="tx1"/>
              </a:solidFill>
              <a:latin typeface="Arial" charset="0"/>
              <a:sym typeface="Arial" charset="0"/>
            </a:endParaRPr>
          </a:p>
          <a:p>
            <a:pPr algn="just">
              <a:lnSpc>
                <a:spcPct val="90000"/>
              </a:lnSpc>
              <a:spcBef>
                <a:spcPts val="75"/>
              </a:spcBef>
              <a:buClrTx/>
              <a:buSzTx/>
              <a:buNone/>
            </a:pPr>
            <a:r>
              <a:rPr lang="fr-FR" altLang="x-none" sz="1800" dirty="0">
                <a:solidFill>
                  <a:schemeClr val="tx1"/>
                </a:solidFill>
                <a:latin typeface="Arial" charset="0"/>
                <a:sym typeface="Arial" charset="0"/>
              </a:rPr>
              <a:t>NB: Les symptômes débutent typiquement immédiatement après le traumatisme mais ils doivent persister pendant au moins 3 jours et jusqu’à 1 mois pour répondre aux critères diagnostiques du trouble.</a:t>
            </a: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
        <p:nvSpPr>
          <p:cNvPr id="262148" name="AutoShape 4"/>
          <p:cNvSpPr>
            <a:spLocks/>
          </p:cNvSpPr>
          <p:nvPr/>
        </p:nvSpPr>
        <p:spPr bwMode="auto">
          <a:xfrm>
            <a:off x="5570831" y="-83741"/>
            <a:ext cx="1221592" cy="927919"/>
          </a:xfrm>
          <a:prstGeom prst="roundRect">
            <a:avLst>
              <a:gd name="adj" fmla="val 11903"/>
            </a:avLst>
          </a:prstGeom>
          <a:solidFill>
            <a:srgbClr val="00B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endParaRPr lang="x-none" altLang="x-none" sz="1800">
              <a:solidFill>
                <a:schemeClr val="tx1"/>
              </a:solidFill>
              <a:latin typeface="Tahoma" charset="0"/>
            </a:endParaRPr>
          </a:p>
        </p:txBody>
      </p:sp>
      <p:sp>
        <p:nvSpPr>
          <p:cNvPr id="262149" name="Rectangle 5"/>
          <p:cNvSpPr>
            <a:spLocks/>
          </p:cNvSpPr>
          <p:nvPr/>
        </p:nvSpPr>
        <p:spPr bwMode="auto">
          <a:xfrm>
            <a:off x="5593134" y="22462"/>
            <a:ext cx="1080119"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C ADSM 5 </a:t>
            </a:r>
          </a:p>
        </p:txBody>
      </p:sp>
    </p:spTree>
    <p:extLst>
      <p:ext uri="{BB962C8B-B14F-4D97-AF65-F5344CB8AC3E}">
        <p14:creationId xmlns:p14="http://schemas.microsoft.com/office/powerpoint/2010/main" val="2358978372"/>
      </p:ext>
    </p:extLst>
  </p:cSld>
  <p:clrMapOvr>
    <a:masterClrMapping/>
  </p:clrMapOvr>
  <p:transition spd="slow">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p:cNvSpPr>
          <p:nvPr/>
        </p:nvSpPr>
        <p:spPr bwMode="auto">
          <a:xfrm>
            <a:off x="1864211" y="844179"/>
            <a:ext cx="8778874" cy="5169643"/>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2147" name="Rectangle 3"/>
          <p:cNvSpPr>
            <a:spLocks/>
          </p:cNvSpPr>
          <p:nvPr/>
        </p:nvSpPr>
        <p:spPr bwMode="auto">
          <a:xfrm>
            <a:off x="2063553" y="1484785"/>
            <a:ext cx="8264236"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b="1" dirty="0">
                <a:solidFill>
                  <a:schemeClr val="tx1"/>
                </a:solidFill>
                <a:latin typeface="Arial" charset="0"/>
                <a:sym typeface="Arial" charset="0"/>
              </a:rPr>
              <a:t>La perturbation entraine une détresse cliniquement significative ou une altération du fonctionnement social, professionnel ou dans d’autres domaines importants</a:t>
            </a:r>
          </a:p>
          <a:p>
            <a:pPr algn="just">
              <a:lnSpc>
                <a:spcPct val="90000"/>
              </a:lnSpc>
              <a:spcBef>
                <a:spcPts val="75"/>
              </a:spcBef>
              <a:buClrTx/>
              <a:buSzTx/>
              <a:buNone/>
            </a:pPr>
            <a:endParaRPr lang="fr-FR"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
        <p:nvSpPr>
          <p:cNvPr id="262148" name="AutoShape 4"/>
          <p:cNvSpPr>
            <a:spLocks/>
          </p:cNvSpPr>
          <p:nvPr/>
        </p:nvSpPr>
        <p:spPr bwMode="auto">
          <a:xfrm>
            <a:off x="5570831" y="-83741"/>
            <a:ext cx="1221592" cy="927919"/>
          </a:xfrm>
          <a:prstGeom prst="roundRect">
            <a:avLst>
              <a:gd name="adj" fmla="val 11903"/>
            </a:avLst>
          </a:prstGeom>
          <a:solidFill>
            <a:srgbClr val="00B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endParaRPr lang="x-none" altLang="x-none" sz="1800">
              <a:solidFill>
                <a:schemeClr val="tx1"/>
              </a:solidFill>
              <a:latin typeface="Tahoma" charset="0"/>
            </a:endParaRPr>
          </a:p>
        </p:txBody>
      </p:sp>
      <p:sp>
        <p:nvSpPr>
          <p:cNvPr id="262149" name="Rectangle 5"/>
          <p:cNvSpPr>
            <a:spLocks/>
          </p:cNvSpPr>
          <p:nvPr/>
        </p:nvSpPr>
        <p:spPr bwMode="auto">
          <a:xfrm>
            <a:off x="5593134" y="22462"/>
            <a:ext cx="1080119"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D ADSM 5 </a:t>
            </a:r>
          </a:p>
        </p:txBody>
      </p:sp>
    </p:spTree>
    <p:extLst>
      <p:ext uri="{BB962C8B-B14F-4D97-AF65-F5344CB8AC3E}">
        <p14:creationId xmlns:p14="http://schemas.microsoft.com/office/powerpoint/2010/main" val="2284654511"/>
      </p:ext>
    </p:extLst>
  </p:cSld>
  <p:clrMapOvr>
    <a:masterClrMapping/>
  </p:clrMapOvr>
  <p:transition spd="slow">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p:cNvSpPr>
          <p:nvPr/>
        </p:nvSpPr>
        <p:spPr bwMode="auto">
          <a:xfrm>
            <a:off x="1864211" y="844179"/>
            <a:ext cx="8778874" cy="5169643"/>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2147" name="Rectangle 3"/>
          <p:cNvSpPr>
            <a:spLocks/>
          </p:cNvSpPr>
          <p:nvPr/>
        </p:nvSpPr>
        <p:spPr bwMode="auto">
          <a:xfrm>
            <a:off x="2063553" y="1484785"/>
            <a:ext cx="8264236"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b="1" dirty="0">
                <a:solidFill>
                  <a:schemeClr val="tx1"/>
                </a:solidFill>
                <a:latin typeface="Arial" charset="0"/>
                <a:sym typeface="Arial" charset="0"/>
              </a:rPr>
              <a:t>La perturbation n’est pas due aux effets physiologiques d’une substance (par exemple médicament ou alcool) ou à une autre affection médicale (par exemple lésion cérébrale traumatique légère) et n’est pas mieux expliquée par un troubles psychotique bref.</a:t>
            </a:r>
          </a:p>
          <a:p>
            <a:pPr algn="just">
              <a:lnSpc>
                <a:spcPct val="90000"/>
              </a:lnSpc>
              <a:spcBef>
                <a:spcPts val="75"/>
              </a:spcBef>
              <a:buClrTx/>
              <a:buSzTx/>
              <a:buNone/>
            </a:pPr>
            <a:endParaRPr lang="fr-FR"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
        <p:nvSpPr>
          <p:cNvPr id="262148" name="AutoShape 4"/>
          <p:cNvSpPr>
            <a:spLocks/>
          </p:cNvSpPr>
          <p:nvPr/>
        </p:nvSpPr>
        <p:spPr bwMode="auto">
          <a:xfrm>
            <a:off x="5570831" y="-83741"/>
            <a:ext cx="1221592" cy="927919"/>
          </a:xfrm>
          <a:prstGeom prst="roundRect">
            <a:avLst>
              <a:gd name="adj" fmla="val 11903"/>
            </a:avLst>
          </a:prstGeom>
          <a:solidFill>
            <a:srgbClr val="00B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endParaRPr lang="x-none" altLang="x-none" sz="1800">
              <a:solidFill>
                <a:schemeClr val="tx1"/>
              </a:solidFill>
              <a:latin typeface="Tahoma" charset="0"/>
            </a:endParaRPr>
          </a:p>
        </p:txBody>
      </p:sp>
      <p:sp>
        <p:nvSpPr>
          <p:cNvPr id="262149" name="Rectangle 5"/>
          <p:cNvSpPr>
            <a:spLocks/>
          </p:cNvSpPr>
          <p:nvPr/>
        </p:nvSpPr>
        <p:spPr bwMode="auto">
          <a:xfrm>
            <a:off x="5593134" y="22462"/>
            <a:ext cx="1080119"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E ADSM 5 </a:t>
            </a:r>
          </a:p>
        </p:txBody>
      </p:sp>
    </p:spTree>
    <p:extLst>
      <p:ext uri="{BB962C8B-B14F-4D97-AF65-F5344CB8AC3E}">
        <p14:creationId xmlns:p14="http://schemas.microsoft.com/office/powerpoint/2010/main" val="2597787204"/>
      </p:ext>
    </p:extLst>
  </p:cSld>
  <p:clrMapOvr>
    <a:masterClrMapping/>
  </p:clrMapOvr>
  <p:transition spd="slow">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Rot="1" noChangeArrowheads="1"/>
          </p:cNvSpPr>
          <p:nvPr>
            <p:ph type="body" idx="1"/>
          </p:nvPr>
        </p:nvSpPr>
        <p:spPr>
          <a:xfrm>
            <a:off x="2648585" y="1412875"/>
            <a:ext cx="8540750" cy="5445125"/>
          </a:xfrm>
        </p:spPr>
        <p:txBody>
          <a:bodyPr>
            <a:normAutofit/>
          </a:bodyPr>
          <a:lstStyle/>
          <a:p>
            <a:pPr eaLnBrk="1" hangingPunct="1">
              <a:defRPr/>
            </a:pPr>
            <a:r>
              <a:rPr lang="fr-FR" altLang="x-none" sz="2800" b="1" dirty="0">
                <a:solidFill>
                  <a:schemeClr val="bg1"/>
                </a:solidFill>
                <a:effectLst>
                  <a:outerShdw blurRad="38100" dist="38100" dir="2700000" algn="tl">
                    <a:srgbClr val="C0C0C0"/>
                  </a:outerShdw>
                </a:effectLst>
                <a:latin typeface="+mj-lt"/>
                <a:ea typeface="ＭＳ Ｐゴシック" charset="-128"/>
              </a:rPr>
              <a:t>Le TSPT se présente rarement seul…</a:t>
            </a:r>
          </a:p>
          <a:p>
            <a:pPr eaLnBrk="1" hangingPunct="1">
              <a:defRPr/>
            </a:pPr>
            <a:endParaRPr lang="fr-FR" altLang="x-none" sz="2800" b="1" dirty="0">
              <a:solidFill>
                <a:srgbClr val="FF0000"/>
              </a:solidFill>
              <a:effectLst>
                <a:outerShdw blurRad="38100" dist="38100" dir="2700000" algn="tl">
                  <a:srgbClr val="C0C0C0"/>
                </a:outerShdw>
              </a:effectLst>
              <a:latin typeface="+mj-lt"/>
              <a:ea typeface="ＭＳ Ｐゴシック" charset="-128"/>
            </a:endParaRPr>
          </a:p>
          <a:p>
            <a:pPr lvl="1" eaLnBrk="1" hangingPunct="1">
              <a:defRPr/>
            </a:pPr>
            <a:r>
              <a:rPr lang="fr-FR" altLang="x-none" sz="2800" b="1" dirty="0">
                <a:solidFill>
                  <a:srgbClr val="003399"/>
                </a:solidFill>
                <a:effectLst>
                  <a:outerShdw blurRad="38100" dist="38100" dir="2700000" algn="tl">
                    <a:srgbClr val="C0C0C0"/>
                  </a:outerShdw>
                </a:effectLst>
                <a:latin typeface="+mj-lt"/>
                <a:ea typeface="ＭＳ Ｐゴシック" charset="-128"/>
              </a:rPr>
              <a:t>Dépression</a:t>
            </a:r>
          </a:p>
          <a:p>
            <a:pPr lvl="1" eaLnBrk="1" hangingPunct="1">
              <a:defRPr/>
            </a:pPr>
            <a:r>
              <a:rPr lang="fr-FR" altLang="x-none" sz="2800" b="1" dirty="0">
                <a:solidFill>
                  <a:srgbClr val="003399"/>
                </a:solidFill>
                <a:effectLst>
                  <a:outerShdw blurRad="38100" dist="38100" dir="2700000" algn="tl">
                    <a:srgbClr val="C0C0C0"/>
                  </a:outerShdw>
                </a:effectLst>
                <a:latin typeface="+mj-lt"/>
                <a:ea typeface="ＭＳ Ｐゴシック" charset="-128"/>
              </a:rPr>
              <a:t>TS</a:t>
            </a:r>
          </a:p>
          <a:p>
            <a:pPr lvl="1" eaLnBrk="1" hangingPunct="1">
              <a:defRPr/>
            </a:pPr>
            <a:r>
              <a:rPr lang="fr-FR" altLang="x-none" sz="2800" b="1" dirty="0">
                <a:solidFill>
                  <a:srgbClr val="003399"/>
                </a:solidFill>
                <a:effectLst>
                  <a:outerShdw blurRad="38100" dist="38100" dir="2700000" algn="tl">
                    <a:srgbClr val="C0C0C0"/>
                  </a:outerShdw>
                </a:effectLst>
                <a:latin typeface="+mj-lt"/>
                <a:ea typeface="ＭＳ Ｐゴシック" charset="-128"/>
              </a:rPr>
              <a:t>Séquelles physiques</a:t>
            </a:r>
          </a:p>
          <a:p>
            <a:pPr lvl="1" eaLnBrk="1" hangingPunct="1">
              <a:defRPr/>
            </a:pPr>
            <a:r>
              <a:rPr lang="fr-FR" altLang="x-none" sz="2800" b="1" dirty="0">
                <a:solidFill>
                  <a:srgbClr val="003399"/>
                </a:solidFill>
                <a:effectLst>
                  <a:outerShdw blurRad="38100" dist="38100" dir="2700000" algn="tl">
                    <a:srgbClr val="C0C0C0"/>
                  </a:outerShdw>
                </a:effectLst>
                <a:latin typeface="+mj-lt"/>
                <a:ea typeface="ＭＳ Ｐゴシック" charset="-128"/>
              </a:rPr>
              <a:t>Anxiété</a:t>
            </a:r>
          </a:p>
          <a:p>
            <a:pPr lvl="1" eaLnBrk="1" hangingPunct="1">
              <a:defRPr/>
            </a:pPr>
            <a:r>
              <a:rPr lang="fr-FR" altLang="x-none" sz="2800" b="1" dirty="0">
                <a:solidFill>
                  <a:srgbClr val="003399"/>
                </a:solidFill>
                <a:effectLst>
                  <a:outerShdw blurRad="38100" dist="38100" dir="2700000" algn="tl">
                    <a:srgbClr val="C0C0C0"/>
                  </a:outerShdw>
                </a:effectLst>
                <a:latin typeface="+mj-lt"/>
                <a:ea typeface="ＭＳ Ｐゴシック" charset="-128"/>
              </a:rPr>
              <a:t>Addictions</a:t>
            </a:r>
          </a:p>
          <a:p>
            <a:pPr lvl="1" eaLnBrk="1" hangingPunct="1">
              <a:defRPr/>
            </a:pPr>
            <a:r>
              <a:rPr lang="fr-FR" altLang="x-none" sz="2800" b="1" dirty="0">
                <a:solidFill>
                  <a:srgbClr val="003399"/>
                </a:solidFill>
                <a:effectLst>
                  <a:outerShdw blurRad="38100" dist="38100" dir="2700000" algn="tl">
                    <a:srgbClr val="C0C0C0"/>
                  </a:outerShdw>
                </a:effectLst>
                <a:latin typeface="+mj-lt"/>
                <a:ea typeface="ＭＳ Ｐゴシック" charset="-128"/>
              </a:rPr>
              <a:t>Difficultés relationnelles</a:t>
            </a:r>
          </a:p>
          <a:p>
            <a:pPr lvl="1" eaLnBrk="1" hangingPunct="1">
              <a:defRPr/>
            </a:pPr>
            <a:r>
              <a:rPr lang="fr-FR" altLang="x-none" sz="2800" b="1" dirty="0">
                <a:solidFill>
                  <a:srgbClr val="003399"/>
                </a:solidFill>
                <a:effectLst>
                  <a:outerShdw blurRad="38100" dist="38100" dir="2700000" algn="tl">
                    <a:srgbClr val="C0C0C0"/>
                  </a:outerShdw>
                </a:effectLst>
                <a:latin typeface="+mj-lt"/>
                <a:ea typeface="ＭＳ Ｐゴシック" charset="-128"/>
              </a:rPr>
              <a:t>Troubles de la sexualité.</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1754947" y="3216069"/>
            <a:ext cx="8540750" cy="3922712"/>
          </a:xfrm>
        </p:spPr>
        <p:txBody>
          <a:bodyPr/>
          <a:lstStyle/>
          <a:p>
            <a:pPr algn="just" eaLnBrk="1" hangingPunct="1"/>
            <a:r>
              <a:rPr lang="fr-FR" altLang="x-none" sz="2800" dirty="0">
                <a:solidFill>
                  <a:srgbClr val="FF0000"/>
                </a:solidFill>
                <a:ea typeface="ＭＳ Ｐゴシック" charset="-128"/>
              </a:rPr>
              <a:t>C</a:t>
            </a:r>
            <a:r>
              <a:rPr lang="fr-FR" altLang="fr-FR" sz="2800" dirty="0">
                <a:solidFill>
                  <a:srgbClr val="FF0000"/>
                </a:solidFill>
                <a:ea typeface="ＭＳ Ｐゴシック" charset="-128"/>
              </a:rPr>
              <a:t>’</a:t>
            </a:r>
            <a:r>
              <a:rPr lang="fr-FR" altLang="x-none" sz="2800" dirty="0">
                <a:solidFill>
                  <a:srgbClr val="FF0000"/>
                </a:solidFill>
                <a:ea typeface="ＭＳ Ｐゴシック" charset="-128"/>
              </a:rPr>
              <a:t>est dans un troisième temps, que le symptôme va apparaître, le plus souvent suite à la confrontation à un autre événement plus ou moins traumatique et parfois même anodin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3"/>
          <p:cNvSpPr>
            <a:spLocks noGrp="1" noRot="1" noChangeArrowheads="1"/>
          </p:cNvSpPr>
          <p:nvPr>
            <p:ph type="title"/>
          </p:nvPr>
        </p:nvSpPr>
        <p:spPr>
          <a:xfrm>
            <a:off x="992597" y="519159"/>
            <a:ext cx="8042275" cy="1336675"/>
          </a:xfrm>
        </p:spPr>
        <p:txBody>
          <a:bodyPr/>
          <a:lstStyle/>
          <a:p>
            <a:pPr eaLnBrk="1" hangingPunct="1"/>
            <a:r>
              <a:rPr lang="fr-FR" altLang="x-none" sz="4000" dirty="0">
                <a:latin typeface="Tahoma" charset="0"/>
                <a:ea typeface="ＭＳ Ｐゴシック" charset="-128"/>
              </a:rPr>
              <a:t>3.4. Les modèles</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a:extLst>
              <a:ext uri="{FF2B5EF4-FFF2-40B4-BE49-F238E27FC236}">
                <a16:creationId xmlns:a16="http://schemas.microsoft.com/office/drawing/2014/main" id="{BBFADF72-C2E9-8842-90B9-D11D2DD30266}"/>
              </a:ext>
            </a:extLst>
          </p:cNvPr>
          <p:cNvSpPr>
            <a:spLocks noGrp="1" noRot="1"/>
          </p:cNvSpPr>
          <p:nvPr>
            <p:ph type="title"/>
          </p:nvPr>
        </p:nvSpPr>
        <p:spPr>
          <a:xfrm>
            <a:off x="2338071" y="571411"/>
            <a:ext cx="8042275" cy="1336675"/>
          </a:xfrm>
        </p:spPr>
        <p:txBody>
          <a:bodyPr/>
          <a:lstStyle/>
          <a:p>
            <a:pPr algn="ctr" eaLnBrk="1" hangingPunct="1"/>
            <a:r>
              <a:rPr lang="fr-FR" altLang="fr-FR" sz="4000" dirty="0">
                <a:latin typeface="Tahoma" panose="020B0604030504040204" pitchFamily="34" charset="0"/>
                <a:ea typeface="ＭＳ Ｐゴシック" panose="020B0600070205080204" pitchFamily="34" charset="-128"/>
              </a:rPr>
              <a:t>Partie 1</a:t>
            </a:r>
            <a:br>
              <a:rPr lang="fr-FR" altLang="fr-FR" sz="4000" dirty="0">
                <a:latin typeface="Tahoma" panose="020B0604030504040204" pitchFamily="34" charset="0"/>
                <a:ea typeface="ＭＳ Ｐゴシック" panose="020B0600070205080204" pitchFamily="34" charset="-128"/>
              </a:rPr>
            </a:br>
            <a:r>
              <a:rPr lang="fr-FR" altLang="fr-FR" sz="4000" dirty="0">
                <a:latin typeface="Tahoma" panose="020B0604030504040204" pitchFamily="34" charset="0"/>
                <a:ea typeface="ＭＳ Ｐゴシック" panose="020B0600070205080204" pitchFamily="34" charset="-128"/>
              </a:rPr>
              <a:t>Les modèles classiques du trauma</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6263FBC5-63F0-5349-8E6A-C8BA36527E73}"/>
              </a:ext>
            </a:extLst>
          </p:cNvPr>
          <p:cNvSpPr>
            <a:spLocks noGrp="1" noRot="1"/>
          </p:cNvSpPr>
          <p:nvPr>
            <p:ph type="body" idx="1"/>
          </p:nvPr>
        </p:nvSpPr>
        <p:spPr>
          <a:xfrm>
            <a:off x="1175657" y="2948895"/>
            <a:ext cx="9962878" cy="4679950"/>
          </a:xfrm>
        </p:spPr>
        <p:txBody>
          <a:bodyPr>
            <a:normAutofit/>
          </a:bodyPr>
          <a:lstStyle/>
          <a:p>
            <a:pPr algn="just" eaLnBrk="1" hangingPunct="1"/>
            <a:r>
              <a:rPr lang="fr-FR" altLang="fr-FR" sz="2800" dirty="0">
                <a:latin typeface="+mj-lt"/>
                <a:ea typeface="ＭＳ Ｐゴシック" panose="020B0600070205080204" pitchFamily="34" charset="-128"/>
              </a:rPr>
              <a:t>Le modèle de conditionnement de </a:t>
            </a:r>
            <a:r>
              <a:rPr lang="fr-FR" altLang="fr-FR" sz="2800" dirty="0" err="1">
                <a:latin typeface="+mj-lt"/>
                <a:ea typeface="ＭＳ Ｐゴシック" panose="020B0600070205080204" pitchFamily="34" charset="-128"/>
              </a:rPr>
              <a:t>Mowrer</a:t>
            </a:r>
            <a:r>
              <a:rPr lang="fr-FR" altLang="fr-FR" sz="2800" dirty="0">
                <a:latin typeface="+mj-lt"/>
                <a:ea typeface="ＭＳ Ｐゴシック" panose="020B0600070205080204" pitchFamily="34" charset="-128"/>
              </a:rPr>
              <a:t> (1960) </a:t>
            </a:r>
          </a:p>
          <a:p>
            <a:pPr algn="just" eaLnBrk="1" hangingPunct="1"/>
            <a:r>
              <a:rPr lang="fr-FR" altLang="fr-FR" sz="2800" dirty="0">
                <a:latin typeface="+mj-lt"/>
                <a:ea typeface="ＭＳ Ｐゴシック" panose="020B0600070205080204" pitchFamily="34" charset="-128"/>
              </a:rPr>
              <a:t>Le modèle de traitement émotionnel de </a:t>
            </a:r>
            <a:r>
              <a:rPr lang="fr-FR" altLang="fr-FR" sz="2800" dirty="0" err="1">
                <a:latin typeface="+mj-lt"/>
                <a:ea typeface="ＭＳ Ｐゴシック" panose="020B0600070205080204" pitchFamily="34" charset="-128"/>
              </a:rPr>
              <a:t>Foa</a:t>
            </a:r>
            <a:r>
              <a:rPr lang="fr-FR" altLang="fr-FR" sz="2800" dirty="0">
                <a:latin typeface="+mj-lt"/>
                <a:ea typeface="ＭＳ Ｐゴシック" panose="020B0600070205080204" pitchFamily="34" charset="-128"/>
              </a:rPr>
              <a:t> et al. (1989) </a:t>
            </a:r>
          </a:p>
          <a:p>
            <a:pPr algn="just" eaLnBrk="1" hangingPunct="1"/>
            <a:r>
              <a:rPr lang="fr-FR" altLang="fr-FR" sz="2800" dirty="0">
                <a:latin typeface="+mj-lt"/>
                <a:ea typeface="ＭＳ Ｐゴシック" panose="020B0600070205080204" pitchFamily="34" charset="-128"/>
              </a:rPr>
              <a:t>Le modèle de Joseph et al. (1995) </a:t>
            </a:r>
          </a:p>
          <a:p>
            <a:pPr algn="just" eaLnBrk="1" hangingPunct="1"/>
            <a:r>
              <a:rPr lang="fr-FR" altLang="fr-FR" sz="2800" dirty="0">
                <a:latin typeface="+mj-lt"/>
                <a:ea typeface="ＭＳ Ｐゴシック" panose="020B0600070205080204" pitchFamily="34" charset="-128"/>
              </a:rPr>
              <a:t>Le modèle de traitement de l'information d'Horowitz (1986)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a:extLst>
              <a:ext uri="{FF2B5EF4-FFF2-40B4-BE49-F238E27FC236}">
                <a16:creationId xmlns:a16="http://schemas.microsoft.com/office/drawing/2014/main" id="{61C224A0-6380-2846-83A9-6E44684D9337}"/>
              </a:ext>
            </a:extLst>
          </p:cNvPr>
          <p:cNvSpPr>
            <a:spLocks noGrp="1" noRot="1" noChangeArrowheads="1"/>
          </p:cNvSpPr>
          <p:nvPr>
            <p:ph type="body" idx="1"/>
          </p:nvPr>
        </p:nvSpPr>
        <p:spPr>
          <a:xfrm>
            <a:off x="1825625" y="3210152"/>
            <a:ext cx="8540750" cy="4679950"/>
          </a:xfrm>
        </p:spPr>
        <p:txBody>
          <a:bodyPr>
            <a:normAutofit/>
          </a:bodyPr>
          <a:lstStyle/>
          <a:p>
            <a:pPr algn="ctr" eaLnBrk="1" hangingPunct="1">
              <a:buFont typeface="Wingdings 2" charset="2"/>
              <a:buChar char=""/>
              <a:defRPr/>
            </a:pPr>
            <a:r>
              <a:rPr lang="fr-FR" altLang="fr-FR" sz="3600" b="1" dirty="0">
                <a:solidFill>
                  <a:schemeClr val="accent1">
                    <a:lumMod val="60000"/>
                    <a:lumOff val="40000"/>
                  </a:schemeClr>
                </a:solidFill>
                <a:effectLst>
                  <a:outerShdw blurRad="38100" dist="38100" dir="2700000" algn="tl">
                    <a:srgbClr val="C0C0C0"/>
                  </a:outerShdw>
                </a:effectLst>
                <a:latin typeface="+mj-lt"/>
                <a:ea typeface="ＭＳ Ｐゴシック" charset="-128"/>
              </a:rPr>
              <a:t>Le modèle de conditionnement de </a:t>
            </a:r>
            <a:r>
              <a:rPr lang="fr-FR" altLang="fr-FR" sz="3600" b="1" dirty="0" err="1">
                <a:solidFill>
                  <a:schemeClr val="accent1">
                    <a:lumMod val="60000"/>
                    <a:lumOff val="40000"/>
                  </a:schemeClr>
                </a:solidFill>
                <a:effectLst>
                  <a:outerShdw blurRad="38100" dist="38100" dir="2700000" algn="tl">
                    <a:srgbClr val="C0C0C0"/>
                  </a:outerShdw>
                </a:effectLst>
                <a:latin typeface="+mj-lt"/>
                <a:ea typeface="ＭＳ Ｐゴシック" charset="-128"/>
              </a:rPr>
              <a:t>Mowrer</a:t>
            </a:r>
            <a:r>
              <a:rPr lang="fr-FR" altLang="fr-FR" sz="3600" b="1" dirty="0">
                <a:solidFill>
                  <a:schemeClr val="accent1">
                    <a:lumMod val="60000"/>
                    <a:lumOff val="40000"/>
                  </a:schemeClr>
                </a:solidFill>
                <a:effectLst>
                  <a:outerShdw blurRad="38100" dist="38100" dir="2700000" algn="tl">
                    <a:srgbClr val="C0C0C0"/>
                  </a:outerShdw>
                </a:effectLst>
                <a:latin typeface="+mj-lt"/>
                <a:ea typeface="ＭＳ Ｐゴシック" charset="-128"/>
              </a:rPr>
              <a:t> (1960)</a:t>
            </a:r>
            <a:r>
              <a:rPr lang="fr-FR" altLang="fr-FR" sz="3600" dirty="0">
                <a:solidFill>
                  <a:schemeClr val="accent1">
                    <a:lumMod val="60000"/>
                    <a:lumOff val="40000"/>
                  </a:schemeClr>
                </a:solidFill>
                <a:effectLst>
                  <a:outerShdw blurRad="38100" dist="38100" dir="2700000" algn="tl">
                    <a:srgbClr val="C0C0C0"/>
                  </a:outerShdw>
                </a:effectLst>
                <a:latin typeface="+mj-lt"/>
                <a:ea typeface="ＭＳ Ｐゴシック" charset="-128"/>
              </a:rPr>
              <a:t> </a:t>
            </a:r>
          </a:p>
          <a:p>
            <a:pPr algn="ctr" eaLnBrk="1" hangingPunct="1">
              <a:buFont typeface="Arial" charset="0"/>
              <a:buNone/>
              <a:defRPr/>
            </a:pPr>
            <a:endParaRPr lang="fr-FR" altLang="fr-FR" sz="3600" dirty="0">
              <a:solidFill>
                <a:srgbClr val="FF0000"/>
              </a:solidFill>
              <a:effectLst>
                <a:outerShdw blurRad="38100" dist="38100" dir="2700000" algn="tl">
                  <a:srgbClr val="C0C0C0"/>
                </a:outerShdw>
              </a:effectLst>
              <a:latin typeface="Tahoma" charset="0"/>
              <a:ea typeface="ＭＳ Ｐゴシック" charset="-128"/>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4">
            <a:extLst>
              <a:ext uri="{FF2B5EF4-FFF2-40B4-BE49-F238E27FC236}">
                <a16:creationId xmlns:a16="http://schemas.microsoft.com/office/drawing/2014/main" id="{4FF94935-81DB-FB42-A991-0CDD4D6396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194" y="0"/>
            <a:ext cx="1194380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a:extLst>
              <a:ext uri="{FF2B5EF4-FFF2-40B4-BE49-F238E27FC236}">
                <a16:creationId xmlns:a16="http://schemas.microsoft.com/office/drawing/2014/main" id="{B3FE4109-D77C-2946-8D17-A8FA9C3EFABA}"/>
              </a:ext>
            </a:extLst>
          </p:cNvPr>
          <p:cNvSpPr>
            <a:spLocks noGrp="1" noRot="1" noChangeArrowheads="1"/>
          </p:cNvSpPr>
          <p:nvPr>
            <p:ph type="body" idx="1"/>
          </p:nvPr>
        </p:nvSpPr>
        <p:spPr>
          <a:xfrm>
            <a:off x="1825625" y="3040335"/>
            <a:ext cx="8540750" cy="4679950"/>
          </a:xfrm>
        </p:spPr>
        <p:txBody>
          <a:bodyPr>
            <a:normAutofit/>
          </a:bodyPr>
          <a:lstStyle/>
          <a:p>
            <a:pPr algn="ctr" eaLnBrk="1" hangingPunct="1">
              <a:buFont typeface="Wingdings 2" charset="2"/>
              <a:buChar char=""/>
              <a:defRPr/>
            </a:pPr>
            <a:r>
              <a:rPr lang="fr-FR" altLang="fr-FR" sz="3600" b="1" dirty="0">
                <a:solidFill>
                  <a:schemeClr val="accent1">
                    <a:lumMod val="60000"/>
                    <a:lumOff val="40000"/>
                  </a:schemeClr>
                </a:solidFill>
                <a:effectLst>
                  <a:outerShdw blurRad="38100" dist="38100" dir="2700000" algn="tl">
                    <a:srgbClr val="C0C0C0"/>
                  </a:outerShdw>
                </a:effectLst>
                <a:ea typeface="ＭＳ Ｐゴシック" charset="-128"/>
              </a:rPr>
              <a:t>Le modèle de traitement émotionnel de </a:t>
            </a:r>
            <a:r>
              <a:rPr lang="fr-FR" altLang="fr-FR" sz="3600" b="1" dirty="0" err="1">
                <a:solidFill>
                  <a:schemeClr val="accent1">
                    <a:lumMod val="60000"/>
                    <a:lumOff val="40000"/>
                  </a:schemeClr>
                </a:solidFill>
                <a:effectLst>
                  <a:outerShdw blurRad="38100" dist="38100" dir="2700000" algn="tl">
                    <a:srgbClr val="C0C0C0"/>
                  </a:outerShdw>
                </a:effectLst>
                <a:ea typeface="ＭＳ Ｐゴシック" charset="-128"/>
              </a:rPr>
              <a:t>Foa</a:t>
            </a:r>
            <a:r>
              <a:rPr lang="fr-FR" altLang="fr-FR" sz="3600" b="1" dirty="0">
                <a:solidFill>
                  <a:schemeClr val="accent1">
                    <a:lumMod val="60000"/>
                    <a:lumOff val="40000"/>
                  </a:schemeClr>
                </a:solidFill>
                <a:effectLst>
                  <a:outerShdw blurRad="38100" dist="38100" dir="2700000" algn="tl">
                    <a:srgbClr val="C0C0C0"/>
                  </a:outerShdw>
                </a:effectLst>
                <a:ea typeface="ＭＳ Ｐゴシック" charset="-128"/>
              </a:rPr>
              <a:t> et al. (1989)</a:t>
            </a:r>
            <a:r>
              <a:rPr lang="fr-FR" altLang="fr-FR" sz="3600" dirty="0">
                <a:solidFill>
                  <a:schemeClr val="accent1">
                    <a:lumMod val="60000"/>
                    <a:lumOff val="40000"/>
                  </a:schemeClr>
                </a:solidFill>
                <a:effectLst>
                  <a:outerShdw blurRad="38100" dist="38100" dir="2700000" algn="tl">
                    <a:srgbClr val="C0C0C0"/>
                  </a:outerShdw>
                </a:effectLst>
                <a:ea typeface="ＭＳ Ｐゴシック" charset="-128"/>
              </a:rPr>
              <a:t> </a:t>
            </a:r>
          </a:p>
          <a:p>
            <a:pPr algn="just" eaLnBrk="1" hangingPunct="1">
              <a:buFont typeface="Arial" charset="0"/>
              <a:buNone/>
              <a:defRPr/>
            </a:pPr>
            <a:endParaRPr lang="fr-FR" altLang="fr-FR" sz="3600" dirty="0">
              <a:solidFill>
                <a:srgbClr val="FF0000"/>
              </a:solidFill>
              <a:effectLst>
                <a:outerShdw blurRad="38100" dist="38100" dir="2700000" algn="tl">
                  <a:srgbClr val="C0C0C0"/>
                </a:outerShdw>
              </a:effectLst>
              <a:latin typeface="Tahoma" charset="0"/>
              <a:ea typeface="ＭＳ Ｐゴシック" charset="-128"/>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a:extLst>
              <a:ext uri="{FF2B5EF4-FFF2-40B4-BE49-F238E27FC236}">
                <a16:creationId xmlns:a16="http://schemas.microsoft.com/office/drawing/2014/main" id="{A48382CC-8096-DA4C-BB46-A25BE54B3573}"/>
              </a:ext>
            </a:extLst>
          </p:cNvPr>
          <p:cNvPicPr>
            <a:picLocks noChangeAspect="1" noChangeArrowheads="1"/>
          </p:cNvPicPr>
          <p:nvPr/>
        </p:nvPicPr>
        <p:blipFill>
          <a:blip r:embed="rId3">
            <a:lum bright="24000" contrast="28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3">
            <a:extLst>
              <a:ext uri="{FF2B5EF4-FFF2-40B4-BE49-F238E27FC236}">
                <a16:creationId xmlns:a16="http://schemas.microsoft.com/office/drawing/2014/main" id="{2C60C95F-C80A-484E-B34C-DBAC9D678978}"/>
              </a:ext>
            </a:extLst>
          </p:cNvPr>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a:extLst>
              <a:ext uri="{FF2B5EF4-FFF2-40B4-BE49-F238E27FC236}">
                <a16:creationId xmlns:a16="http://schemas.microsoft.com/office/drawing/2014/main" id="{496FA51C-C165-9649-ADC3-E7884F170307}"/>
              </a:ext>
            </a:extLst>
          </p:cNvPr>
          <p:cNvSpPr>
            <a:spLocks noGrp="1" noRot="1" noChangeArrowheads="1"/>
          </p:cNvSpPr>
          <p:nvPr>
            <p:ph type="body" idx="1"/>
          </p:nvPr>
        </p:nvSpPr>
        <p:spPr>
          <a:xfrm>
            <a:off x="1825625" y="2896644"/>
            <a:ext cx="8540750" cy="4679950"/>
          </a:xfrm>
        </p:spPr>
        <p:txBody>
          <a:bodyPr>
            <a:normAutofit/>
          </a:bodyPr>
          <a:lstStyle/>
          <a:p>
            <a:pPr algn="ctr" eaLnBrk="1" hangingPunct="1">
              <a:buFont typeface="Wingdings 2" charset="2"/>
              <a:buChar char=""/>
              <a:defRPr/>
            </a:pPr>
            <a:r>
              <a:rPr lang="fr-FR" altLang="fr-FR" sz="3600" b="1" dirty="0">
                <a:solidFill>
                  <a:schemeClr val="accent1">
                    <a:lumMod val="60000"/>
                    <a:lumOff val="40000"/>
                  </a:schemeClr>
                </a:solidFill>
                <a:effectLst>
                  <a:outerShdw blurRad="38100" dist="38100" dir="2700000" algn="tl">
                    <a:srgbClr val="C0C0C0"/>
                  </a:outerShdw>
                </a:effectLst>
                <a:latin typeface="+mj-lt"/>
                <a:ea typeface="ＭＳ Ｐゴシック" charset="-128"/>
              </a:rPr>
              <a:t>Le modèle de traitement émotionnel de </a:t>
            </a:r>
            <a:r>
              <a:rPr lang="fr-FR" altLang="fr-FR" sz="3600" b="1" dirty="0" err="1">
                <a:solidFill>
                  <a:schemeClr val="accent1">
                    <a:lumMod val="60000"/>
                    <a:lumOff val="40000"/>
                  </a:schemeClr>
                </a:solidFill>
                <a:effectLst>
                  <a:outerShdw blurRad="38100" dist="38100" dir="2700000" algn="tl">
                    <a:srgbClr val="C0C0C0"/>
                  </a:outerShdw>
                </a:effectLst>
                <a:latin typeface="+mj-lt"/>
                <a:ea typeface="ＭＳ Ｐゴシック" charset="-128"/>
              </a:rPr>
              <a:t>Foa</a:t>
            </a:r>
            <a:r>
              <a:rPr lang="fr-FR" altLang="fr-FR" sz="3600" b="1" dirty="0">
                <a:solidFill>
                  <a:schemeClr val="accent1">
                    <a:lumMod val="60000"/>
                    <a:lumOff val="40000"/>
                  </a:schemeClr>
                </a:solidFill>
                <a:effectLst>
                  <a:outerShdw blurRad="38100" dist="38100" dir="2700000" algn="tl">
                    <a:srgbClr val="C0C0C0"/>
                  </a:outerShdw>
                </a:effectLst>
                <a:latin typeface="+mj-lt"/>
                <a:ea typeface="ＭＳ Ｐゴシック" charset="-128"/>
              </a:rPr>
              <a:t> et </a:t>
            </a:r>
            <a:r>
              <a:rPr lang="fr-FR" altLang="fr-FR" sz="3600" b="1" dirty="0" err="1">
                <a:solidFill>
                  <a:schemeClr val="accent1">
                    <a:lumMod val="60000"/>
                    <a:lumOff val="40000"/>
                  </a:schemeClr>
                </a:solidFill>
                <a:effectLst>
                  <a:outerShdw blurRad="38100" dist="38100" dir="2700000" algn="tl">
                    <a:srgbClr val="C0C0C0"/>
                  </a:outerShdw>
                </a:effectLst>
                <a:latin typeface="+mj-lt"/>
                <a:ea typeface="ＭＳ Ｐゴシック" charset="-128"/>
              </a:rPr>
              <a:t>Rothbaum</a:t>
            </a:r>
            <a:r>
              <a:rPr lang="fr-FR" altLang="fr-FR" sz="3600" b="1" dirty="0">
                <a:solidFill>
                  <a:schemeClr val="accent1">
                    <a:lumMod val="60000"/>
                    <a:lumOff val="40000"/>
                  </a:schemeClr>
                </a:solidFill>
                <a:effectLst>
                  <a:outerShdw blurRad="38100" dist="38100" dir="2700000" algn="tl">
                    <a:srgbClr val="C0C0C0"/>
                  </a:outerShdw>
                </a:effectLst>
                <a:latin typeface="+mj-lt"/>
                <a:ea typeface="ＭＳ Ｐゴシック" charset="-128"/>
              </a:rPr>
              <a:t> (1998)</a:t>
            </a:r>
            <a:r>
              <a:rPr lang="fr-FR" altLang="fr-FR" sz="3600" dirty="0">
                <a:solidFill>
                  <a:schemeClr val="accent1">
                    <a:lumMod val="60000"/>
                    <a:lumOff val="40000"/>
                  </a:schemeClr>
                </a:solidFill>
                <a:effectLst>
                  <a:outerShdw blurRad="38100" dist="38100" dir="2700000" algn="tl">
                    <a:srgbClr val="C0C0C0"/>
                  </a:outerShdw>
                </a:effectLst>
                <a:latin typeface="+mj-lt"/>
                <a:ea typeface="ＭＳ Ｐゴシック" charset="-128"/>
              </a:rPr>
              <a:t> </a:t>
            </a:r>
          </a:p>
          <a:p>
            <a:pPr algn="just" eaLnBrk="1" hangingPunct="1">
              <a:buFont typeface="Arial" charset="0"/>
              <a:buNone/>
              <a:defRPr/>
            </a:pPr>
            <a:endParaRPr lang="fr-FR" altLang="fr-FR" sz="3600" dirty="0">
              <a:solidFill>
                <a:srgbClr val="FF0000"/>
              </a:solidFill>
              <a:effectLst>
                <a:outerShdw blurRad="38100" dist="38100" dir="2700000" algn="tl">
                  <a:srgbClr val="C0C0C0"/>
                </a:outerShdw>
              </a:effectLst>
              <a:latin typeface="Tahoma" charset="0"/>
              <a:ea typeface="ＭＳ Ｐゴシック" charset="-128"/>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Image 2" descr="modèle schématique de FOA ">
            <a:extLst>
              <a:ext uri="{FF2B5EF4-FFF2-40B4-BE49-F238E27FC236}">
                <a16:creationId xmlns:a16="http://schemas.microsoft.com/office/drawing/2014/main" id="{1B4A7AAE-9C53-8A44-B5BB-76FE676F56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688183"/>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516835" y="3554356"/>
            <a:ext cx="10942982" cy="4320133"/>
          </a:xfrm>
        </p:spPr>
        <p:txBody>
          <a:bodyPr>
            <a:normAutofit/>
          </a:bodyPr>
          <a:lstStyle/>
          <a:p>
            <a:pPr algn="just" eaLnBrk="1" hangingPunct="1"/>
            <a:r>
              <a:rPr lang="fr-FR" altLang="x-none" sz="2400" dirty="0">
                <a:ea typeface="ＭＳ Ｐゴシック" charset="-128"/>
              </a:rPr>
              <a:t>Freud convoque alors la métaphore du corps étranger pour situer la fonction du traumatisme et de son souvenir ultérieur « Mieux vaut dire que le traumatisme psychique, et par suite, son souvenir agissent à la manière d</a:t>
            </a:r>
            <a:r>
              <a:rPr lang="fr-FR" altLang="fr-FR" sz="2400" dirty="0">
                <a:ea typeface="ＭＳ Ｐゴシック" charset="-128"/>
              </a:rPr>
              <a:t>’</a:t>
            </a:r>
            <a:r>
              <a:rPr lang="fr-FR" altLang="x-none" sz="2400" dirty="0">
                <a:ea typeface="ＭＳ Ｐゴシック" charset="-128"/>
              </a:rPr>
              <a:t>un corps étranger qui, longtemps encore après son irruption, continue à jouer un rôle actif » (Freud et Breuer, 1895). </a:t>
            </a:r>
            <a:endParaRPr lang="fr-FR" altLang="x-none" sz="2400" dirty="0">
              <a:solidFill>
                <a:srgbClr val="FF0000"/>
              </a:solidFill>
              <a:ea typeface="ＭＳ Ｐゴシック" charset="-128"/>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a:extLst>
              <a:ext uri="{FF2B5EF4-FFF2-40B4-BE49-F238E27FC236}">
                <a16:creationId xmlns:a16="http://schemas.microsoft.com/office/drawing/2014/main" id="{514F3576-5F32-F64F-8111-51FE5302DBB8}"/>
              </a:ext>
            </a:extLst>
          </p:cNvPr>
          <p:cNvSpPr>
            <a:spLocks noGrp="1" noRot="1" noChangeArrowheads="1"/>
          </p:cNvSpPr>
          <p:nvPr>
            <p:ph type="body" idx="1"/>
          </p:nvPr>
        </p:nvSpPr>
        <p:spPr>
          <a:xfrm>
            <a:off x="1825625" y="2687638"/>
            <a:ext cx="8540750" cy="4679950"/>
          </a:xfrm>
        </p:spPr>
        <p:txBody>
          <a:bodyPr>
            <a:normAutofit/>
          </a:bodyPr>
          <a:lstStyle/>
          <a:p>
            <a:pPr algn="ctr" eaLnBrk="1" hangingPunct="1">
              <a:buFont typeface="Wingdings 2" charset="2"/>
              <a:buChar char=""/>
              <a:defRPr/>
            </a:pPr>
            <a:r>
              <a:rPr lang="fr-FR" altLang="fr-FR" sz="3600" b="1" dirty="0">
                <a:solidFill>
                  <a:schemeClr val="accent1">
                    <a:lumMod val="60000"/>
                    <a:lumOff val="40000"/>
                  </a:schemeClr>
                </a:solidFill>
                <a:effectLst>
                  <a:outerShdw blurRad="38100" dist="38100" dir="2700000" algn="tl">
                    <a:srgbClr val="C0C0C0"/>
                  </a:outerShdw>
                </a:effectLst>
                <a:latin typeface="+mj-lt"/>
                <a:ea typeface="ＭＳ Ｐゴシック" charset="-128"/>
              </a:rPr>
              <a:t>Le modèle de Joseph et al. (1995)</a:t>
            </a:r>
            <a:r>
              <a:rPr lang="fr-FR" altLang="fr-FR" dirty="0">
                <a:solidFill>
                  <a:schemeClr val="accent1">
                    <a:lumMod val="60000"/>
                    <a:lumOff val="40000"/>
                  </a:schemeClr>
                </a:solidFill>
                <a:latin typeface="+mj-lt"/>
                <a:ea typeface="ＭＳ Ｐゴシック" charset="-128"/>
              </a:rPr>
              <a:t> </a:t>
            </a:r>
          </a:p>
          <a:p>
            <a:pPr algn="just" eaLnBrk="1" hangingPunct="1">
              <a:buFont typeface="Wingdings 2" charset="2"/>
              <a:buChar char=""/>
              <a:defRPr/>
            </a:pPr>
            <a:endParaRPr lang="fr-FR" altLang="fr-FR" dirty="0">
              <a:latin typeface="Tahoma" charset="0"/>
              <a:ea typeface="ＭＳ Ｐゴシック" charset="-128"/>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3">
            <a:extLst>
              <a:ext uri="{FF2B5EF4-FFF2-40B4-BE49-F238E27FC236}">
                <a16:creationId xmlns:a16="http://schemas.microsoft.com/office/drawing/2014/main" id="{DD745BA5-06A6-C84C-8667-2B8C64074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a:extLst>
              <a:ext uri="{FF2B5EF4-FFF2-40B4-BE49-F238E27FC236}">
                <a16:creationId xmlns:a16="http://schemas.microsoft.com/office/drawing/2014/main" id="{EFCE2CF4-E599-9E41-B07D-9BC08EAAB13F}"/>
              </a:ext>
            </a:extLst>
          </p:cNvPr>
          <p:cNvSpPr>
            <a:spLocks noGrp="1" noRot="1" noChangeArrowheads="1"/>
          </p:cNvSpPr>
          <p:nvPr>
            <p:ph type="body" idx="1"/>
          </p:nvPr>
        </p:nvSpPr>
        <p:spPr>
          <a:xfrm>
            <a:off x="1825625" y="2948895"/>
            <a:ext cx="8540750" cy="4679950"/>
          </a:xfrm>
        </p:spPr>
        <p:txBody>
          <a:bodyPr>
            <a:normAutofit/>
          </a:bodyPr>
          <a:lstStyle/>
          <a:p>
            <a:pPr algn="ctr" eaLnBrk="1" hangingPunct="1">
              <a:buFont typeface="Wingdings 2" charset="2"/>
              <a:buChar char=""/>
              <a:defRPr/>
            </a:pPr>
            <a:r>
              <a:rPr lang="fr-FR" altLang="fr-FR" sz="3600" b="1" dirty="0">
                <a:solidFill>
                  <a:schemeClr val="accent1">
                    <a:lumMod val="60000"/>
                    <a:lumOff val="40000"/>
                  </a:schemeClr>
                </a:solidFill>
                <a:effectLst>
                  <a:outerShdw blurRad="38100" dist="38100" dir="2700000" algn="tl">
                    <a:srgbClr val="C0C0C0"/>
                  </a:outerShdw>
                </a:effectLst>
                <a:latin typeface="+mj-lt"/>
                <a:ea typeface="ＭＳ Ｐゴシック" charset="-128"/>
              </a:rPr>
              <a:t>Le modèle de traitement de l'information d'Horowitz (1986)</a:t>
            </a:r>
            <a:r>
              <a:rPr lang="fr-FR" altLang="fr-FR" sz="3600" dirty="0">
                <a:solidFill>
                  <a:schemeClr val="accent1">
                    <a:lumMod val="60000"/>
                    <a:lumOff val="40000"/>
                  </a:schemeClr>
                </a:solidFill>
                <a:effectLst>
                  <a:outerShdw blurRad="38100" dist="38100" dir="2700000" algn="tl">
                    <a:srgbClr val="C0C0C0"/>
                  </a:outerShdw>
                </a:effectLst>
                <a:latin typeface="+mj-lt"/>
                <a:ea typeface="ＭＳ Ｐゴシック" charset="-128"/>
              </a:rPr>
              <a:t>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3">
            <a:extLst>
              <a:ext uri="{FF2B5EF4-FFF2-40B4-BE49-F238E27FC236}">
                <a16:creationId xmlns:a16="http://schemas.microsoft.com/office/drawing/2014/main" id="{909EF892-5482-2143-B827-F1C780B4A6DF}"/>
              </a:ext>
            </a:extLst>
          </p:cNvPr>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a:extLst>
              <a:ext uri="{FF2B5EF4-FFF2-40B4-BE49-F238E27FC236}">
                <a16:creationId xmlns:a16="http://schemas.microsoft.com/office/drawing/2014/main" id="{426B476F-C209-D340-B98B-20BE726C8879}"/>
              </a:ext>
            </a:extLst>
          </p:cNvPr>
          <p:cNvSpPr>
            <a:spLocks noGrp="1" noRot="1"/>
          </p:cNvSpPr>
          <p:nvPr>
            <p:ph type="title"/>
          </p:nvPr>
        </p:nvSpPr>
        <p:spPr>
          <a:xfrm>
            <a:off x="1502048" y="793478"/>
            <a:ext cx="8042275" cy="1336675"/>
          </a:xfrm>
        </p:spPr>
        <p:txBody>
          <a:bodyPr/>
          <a:lstStyle/>
          <a:p>
            <a:pPr algn="ctr" eaLnBrk="1" hangingPunct="1"/>
            <a:r>
              <a:rPr lang="fr-FR" altLang="fr-FR" sz="4000" dirty="0">
                <a:latin typeface="Tahoma" panose="020B0604030504040204" pitchFamily="34" charset="0"/>
                <a:ea typeface="ＭＳ Ｐゴシック" panose="020B0600070205080204" pitchFamily="34" charset="-128"/>
              </a:rPr>
              <a:t>Partie 2</a:t>
            </a:r>
            <a:br>
              <a:rPr lang="fr-FR" altLang="fr-FR" sz="4000" dirty="0">
                <a:latin typeface="Tahoma" panose="020B0604030504040204" pitchFamily="34" charset="0"/>
                <a:ea typeface="ＭＳ Ｐゴシック" panose="020B0600070205080204" pitchFamily="34" charset="-128"/>
              </a:rPr>
            </a:br>
            <a:r>
              <a:rPr lang="fr-FR" altLang="fr-FR" sz="4000" dirty="0">
                <a:latin typeface="Tahoma" panose="020B0604030504040204" pitchFamily="34" charset="0"/>
                <a:ea typeface="ＭＳ Ｐゴシック" panose="020B0600070205080204" pitchFamily="34" charset="-128"/>
              </a:rPr>
              <a:t> Des modèles plus actuels</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a:extLst>
              <a:ext uri="{FF2B5EF4-FFF2-40B4-BE49-F238E27FC236}">
                <a16:creationId xmlns:a16="http://schemas.microsoft.com/office/drawing/2014/main" id="{F66BF341-D713-B14A-85C2-3B45C05610C5}"/>
              </a:ext>
            </a:extLst>
          </p:cNvPr>
          <p:cNvSpPr>
            <a:spLocks noChangeArrowheads="1"/>
          </p:cNvSpPr>
          <p:nvPr/>
        </p:nvSpPr>
        <p:spPr bwMode="auto">
          <a:xfrm>
            <a:off x="718457" y="2552328"/>
            <a:ext cx="10816046" cy="122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algn="just" eaLnBrk="1" hangingPunct="1"/>
            <a:r>
              <a:rPr lang="fr-FR" altLang="fr-FR" sz="2500" dirty="0">
                <a:solidFill>
                  <a:srgbClr val="000000"/>
                </a:solidFill>
                <a:latin typeface="+mj-lt"/>
                <a:sym typeface="Tw Cen MT" panose="020B0602020104020603" pitchFamily="34" charset="77"/>
              </a:rPr>
              <a:t>Il existe des psychothérapies particulièrement recommandées pour l’ESPT (Bisson, 2010; Bisson &amp; al., 2007). Si utilisées dans une perspective de «</a:t>
            </a:r>
            <a:r>
              <a:rPr lang="fr-FR" altLang="fr-FR" sz="2500" dirty="0">
                <a:solidFill>
                  <a:srgbClr val="0061FF"/>
                </a:solidFill>
                <a:latin typeface="+mj-lt"/>
                <a:sym typeface="Tw Cen MT" panose="020B0602020104020603" pitchFamily="34" charset="77"/>
              </a:rPr>
              <a:t>trauma-</a:t>
            </a:r>
            <a:r>
              <a:rPr lang="fr-FR" altLang="fr-FR" sz="2500" dirty="0" err="1">
                <a:solidFill>
                  <a:srgbClr val="0061FF"/>
                </a:solidFill>
                <a:latin typeface="+mj-lt"/>
                <a:sym typeface="Tw Cen MT" panose="020B0602020104020603" pitchFamily="34" charset="77"/>
              </a:rPr>
              <a:t>focused</a:t>
            </a:r>
            <a:r>
              <a:rPr lang="fr-FR" altLang="fr-FR" sz="2500" dirty="0">
                <a:solidFill>
                  <a:srgbClr val="0061FF"/>
                </a:solidFill>
                <a:latin typeface="+mj-lt"/>
                <a:sym typeface="Tw Cen MT" panose="020B0602020104020603" pitchFamily="34" charset="77"/>
              </a:rPr>
              <a:t> </a:t>
            </a:r>
            <a:r>
              <a:rPr lang="fr-FR" altLang="fr-FR" sz="2500" dirty="0" err="1">
                <a:solidFill>
                  <a:srgbClr val="0061FF"/>
                </a:solidFill>
                <a:latin typeface="+mj-lt"/>
                <a:sym typeface="Tw Cen MT" panose="020B0602020104020603" pitchFamily="34" charset="77"/>
              </a:rPr>
              <a:t>psychological</a:t>
            </a:r>
            <a:r>
              <a:rPr lang="fr-FR" altLang="fr-FR" sz="2500" dirty="0">
                <a:solidFill>
                  <a:srgbClr val="0061FF"/>
                </a:solidFill>
                <a:latin typeface="+mj-lt"/>
                <a:sym typeface="Tw Cen MT" panose="020B0602020104020603" pitchFamily="34" charset="77"/>
              </a:rPr>
              <a:t> </a:t>
            </a:r>
            <a:r>
              <a:rPr lang="fr-FR" altLang="fr-FR" sz="2500" dirty="0" err="1">
                <a:solidFill>
                  <a:srgbClr val="0061FF"/>
                </a:solidFill>
                <a:latin typeface="+mj-lt"/>
                <a:sym typeface="Tw Cen MT" panose="020B0602020104020603" pitchFamily="34" charset="77"/>
              </a:rPr>
              <a:t>treatments</a:t>
            </a:r>
            <a:r>
              <a:rPr lang="fr-FR" altLang="fr-FR" sz="2500" dirty="0">
                <a:solidFill>
                  <a:srgbClr val="000000"/>
                </a:solidFill>
                <a:latin typeface="+mj-lt"/>
                <a:sym typeface="Tw Cen MT" panose="020B0602020104020603" pitchFamily="34" charset="77"/>
              </a:rPr>
              <a:t>» </a:t>
            </a:r>
          </a:p>
        </p:txBody>
      </p:sp>
      <p:sp>
        <p:nvSpPr>
          <p:cNvPr id="200" name="Shape 200">
            <a:extLst>
              <a:ext uri="{FF2B5EF4-FFF2-40B4-BE49-F238E27FC236}">
                <a16:creationId xmlns:a16="http://schemas.microsoft.com/office/drawing/2014/main" id="{68E7AC6B-A7D3-6848-BBB4-3F944FFED274}"/>
              </a:ext>
            </a:extLst>
          </p:cNvPr>
          <p:cNvSpPr>
            <a:spLocks noChangeArrowheads="1"/>
          </p:cNvSpPr>
          <p:nvPr/>
        </p:nvSpPr>
        <p:spPr bwMode="auto">
          <a:xfrm>
            <a:off x="1154955" y="3938589"/>
            <a:ext cx="9325722"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sz="2500" dirty="0">
                <a:solidFill>
                  <a:srgbClr val="B51A00"/>
                </a:solidFill>
                <a:latin typeface="+mn-lt"/>
                <a:sym typeface="Tw Cen MT" panose="020B0602020104020603" pitchFamily="34" charset="77"/>
              </a:rPr>
              <a:t>TCC d’Exposition</a:t>
            </a:r>
          </a:p>
          <a:p>
            <a:pPr eaLnBrk="1" hangingPunct="1"/>
            <a:endParaRPr lang="fr-FR" altLang="fr-FR" sz="2500" dirty="0">
              <a:solidFill>
                <a:srgbClr val="B51A00"/>
              </a:solidFill>
              <a:latin typeface="+mn-lt"/>
              <a:sym typeface="Tw Cen MT" panose="020B0602020104020603" pitchFamily="34" charset="77"/>
            </a:endParaRPr>
          </a:p>
          <a:p>
            <a:pPr eaLnBrk="1" hangingPunct="1"/>
            <a:r>
              <a:rPr lang="fr-FR" altLang="fr-FR" sz="2500" dirty="0">
                <a:solidFill>
                  <a:srgbClr val="B51A00"/>
                </a:solidFill>
                <a:latin typeface="+mn-lt"/>
                <a:sym typeface="Tw Cen MT" panose="020B0602020104020603" pitchFamily="34" charset="77"/>
              </a:rPr>
              <a:t>EMDR</a:t>
            </a:r>
          </a:p>
          <a:p>
            <a:pPr eaLnBrk="1" hangingPunct="1"/>
            <a:endParaRPr lang="fr-FR" altLang="fr-FR" sz="2500" dirty="0">
              <a:solidFill>
                <a:srgbClr val="B51A00"/>
              </a:solidFill>
              <a:latin typeface="+mn-lt"/>
              <a:sym typeface="Tw Cen MT" panose="020B0602020104020603" pitchFamily="34" charset="77"/>
            </a:endParaRPr>
          </a:p>
          <a:p>
            <a:pPr eaLnBrk="1" hangingPunct="1"/>
            <a:r>
              <a:rPr lang="fr-FR" altLang="fr-FR" sz="2500" dirty="0">
                <a:solidFill>
                  <a:srgbClr val="B51A00"/>
                </a:solidFill>
                <a:latin typeface="+mn-lt"/>
                <a:sym typeface="Tw Cen MT" panose="020B0602020104020603" pitchFamily="34" charset="77"/>
              </a:rPr>
              <a:t>Psychothérapies psychodynamiques</a:t>
            </a:r>
          </a:p>
          <a:p>
            <a:pPr eaLnBrk="1" hangingPunct="1"/>
            <a:r>
              <a:rPr lang="fr-FR" altLang="fr-FR" sz="2500" dirty="0">
                <a:solidFill>
                  <a:srgbClr val="B51A00"/>
                </a:solidFill>
                <a:latin typeface="Tw Cen MT" panose="020B0602020104020603" pitchFamily="34" charset="77"/>
                <a:sym typeface="Tw Cen MT" panose="020B0602020104020603" pitchFamily="34" charset="77"/>
              </a:rPr>
              <a:t>...</a:t>
            </a:r>
          </a:p>
        </p:txBody>
      </p:sp>
      <p:sp>
        <p:nvSpPr>
          <p:cNvPr id="3" name="Titre 2">
            <a:extLst>
              <a:ext uri="{FF2B5EF4-FFF2-40B4-BE49-F238E27FC236}">
                <a16:creationId xmlns:a16="http://schemas.microsoft.com/office/drawing/2014/main" id="{61FC4659-CA1E-B84A-B394-E7E96E82FA67}"/>
              </a:ext>
            </a:extLst>
          </p:cNvPr>
          <p:cNvSpPr>
            <a:spLocks noGrp="1"/>
          </p:cNvSpPr>
          <p:nvPr>
            <p:ph type="title"/>
          </p:nvPr>
        </p:nvSpPr>
        <p:spPr/>
        <p:txBody>
          <a:bodyPr/>
          <a:lstStyle/>
          <a:p>
            <a:r>
              <a:rPr lang="fr-FR" dirty="0"/>
              <a:t>1. Introduction</a:t>
            </a:r>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p:tmAbs val="0"/>
                                  </p:iterate>
                                  <p:childTnLst>
                                    <p:set>
                                      <p:cBhvr>
                                        <p:cTn id="6" fill="hold"/>
                                        <p:tgtEl>
                                          <p:spTgt spid="199"/>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iterate>
                                    <p:tmAbs val="0"/>
                                  </p:iterate>
                                  <p:childTnLst>
                                    <p:set>
                                      <p:cBhvr>
                                        <p:cTn id="9" fill="hold"/>
                                        <p:tgtEl>
                                          <p:spTgt spid="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animBg="1" advAuto="0"/>
      <p:bldP spid="200" grpId="0" animBg="1" advAuto="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a:extLst>
              <a:ext uri="{FF2B5EF4-FFF2-40B4-BE49-F238E27FC236}">
                <a16:creationId xmlns:a16="http://schemas.microsoft.com/office/drawing/2014/main" id="{6407717F-A556-D149-ADE8-A6F8C41D7321}"/>
              </a:ext>
            </a:extLst>
          </p:cNvPr>
          <p:cNvSpPr>
            <a:spLocks noChangeArrowheads="1"/>
          </p:cNvSpPr>
          <p:nvPr/>
        </p:nvSpPr>
        <p:spPr bwMode="auto">
          <a:xfrm>
            <a:off x="300446" y="2333449"/>
            <a:ext cx="11338560" cy="430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endParaRPr lang="fr-FR" altLang="fr-FR" sz="2500" dirty="0">
              <a:solidFill>
                <a:srgbClr val="000000"/>
              </a:solidFill>
              <a:latin typeface="+mj-lt"/>
              <a:sym typeface="Tw Cen MT" panose="020B0602020104020603" pitchFamily="34" charset="77"/>
            </a:endParaRPr>
          </a:p>
          <a:p>
            <a:pPr algn="just" eaLnBrk="1" hangingPunct="1"/>
            <a:r>
              <a:rPr lang="fr-FR" altLang="fr-FR" sz="2500" dirty="0">
                <a:solidFill>
                  <a:srgbClr val="000000"/>
                </a:solidFill>
                <a:latin typeface="+mj-lt"/>
                <a:sym typeface="Tw Cen MT" panose="020B0602020104020603" pitchFamily="34" charset="77"/>
              </a:rPr>
              <a:t>- Il s’agit de la thérapie la plus validée empiriquement pour l’ESPT, avec des tailles d’effet (d de Cohen) pré-post traitement de </a:t>
            </a:r>
            <a:r>
              <a:rPr lang="fr-FR" altLang="fr-FR" sz="2500" dirty="0">
                <a:solidFill>
                  <a:srgbClr val="E32400"/>
                </a:solidFill>
                <a:latin typeface="+mj-lt"/>
                <a:sym typeface="Tw Cen MT" panose="020B0602020104020603" pitchFamily="34" charset="77"/>
              </a:rPr>
              <a:t>1.57</a:t>
            </a:r>
            <a:r>
              <a:rPr lang="fr-FR" altLang="fr-FR" sz="2500" dirty="0">
                <a:solidFill>
                  <a:srgbClr val="000000"/>
                </a:solidFill>
                <a:latin typeface="+mj-lt"/>
                <a:sym typeface="Tw Cen MT" panose="020B0602020104020603" pitchFamily="34" charset="77"/>
              </a:rPr>
              <a:t> (Bisson, et al., 2007; Bradley, et al., 2005; </a:t>
            </a:r>
            <a:r>
              <a:rPr lang="fr-FR" altLang="fr-FR" sz="2500" dirty="0" err="1">
                <a:solidFill>
                  <a:srgbClr val="000000"/>
                </a:solidFill>
                <a:latin typeface="+mj-lt"/>
                <a:sym typeface="Tw Cen MT" panose="020B0602020104020603" pitchFamily="34" charset="77"/>
              </a:rPr>
              <a:t>Foa</a:t>
            </a:r>
            <a:r>
              <a:rPr lang="fr-FR" altLang="fr-FR" sz="2500" dirty="0">
                <a:solidFill>
                  <a:srgbClr val="000000"/>
                </a:solidFill>
                <a:latin typeface="+mj-lt"/>
                <a:sym typeface="Tw Cen MT" panose="020B0602020104020603" pitchFamily="34" charset="77"/>
              </a:rPr>
              <a:t>, </a:t>
            </a:r>
            <a:r>
              <a:rPr lang="fr-FR" altLang="fr-FR" sz="2500" dirty="0" err="1">
                <a:solidFill>
                  <a:srgbClr val="000000"/>
                </a:solidFill>
                <a:latin typeface="+mj-lt"/>
                <a:sym typeface="Tw Cen MT" panose="020B0602020104020603" pitchFamily="34" charset="77"/>
              </a:rPr>
              <a:t>Hembree</a:t>
            </a:r>
            <a:r>
              <a:rPr lang="fr-FR" altLang="fr-FR" sz="2500" dirty="0">
                <a:solidFill>
                  <a:srgbClr val="000000"/>
                </a:solidFill>
                <a:latin typeface="+mj-lt"/>
                <a:sym typeface="Tw Cen MT" panose="020B0602020104020603" pitchFamily="34" charset="77"/>
              </a:rPr>
              <a:t>, &amp; </a:t>
            </a:r>
            <a:r>
              <a:rPr lang="fr-FR" altLang="fr-FR" sz="2500" dirty="0" err="1">
                <a:solidFill>
                  <a:srgbClr val="000000"/>
                </a:solidFill>
                <a:latin typeface="+mj-lt"/>
                <a:sym typeface="Tw Cen MT" panose="020B0602020104020603" pitchFamily="34" charset="77"/>
              </a:rPr>
              <a:t>Rothbaum</a:t>
            </a:r>
            <a:r>
              <a:rPr lang="fr-FR" altLang="fr-FR" sz="2500" dirty="0">
                <a:solidFill>
                  <a:srgbClr val="000000"/>
                </a:solidFill>
                <a:latin typeface="+mj-lt"/>
                <a:sym typeface="Tw Cen MT" panose="020B0602020104020603" pitchFamily="34" charset="77"/>
              </a:rPr>
              <a:t>, 2007). </a:t>
            </a:r>
          </a:p>
          <a:p>
            <a:pPr algn="just" eaLnBrk="1" hangingPunct="1"/>
            <a:endParaRPr lang="fr-FR" altLang="fr-FR" sz="2500" dirty="0">
              <a:solidFill>
                <a:srgbClr val="000000"/>
              </a:solidFill>
              <a:latin typeface="+mj-lt"/>
              <a:sym typeface="Tw Cen MT" panose="020B0602020104020603" pitchFamily="34" charset="77"/>
            </a:endParaRPr>
          </a:p>
          <a:p>
            <a:pPr algn="just" eaLnBrk="1" hangingPunct="1"/>
            <a:r>
              <a:rPr lang="fr-FR" altLang="fr-FR" sz="2500" dirty="0">
                <a:solidFill>
                  <a:srgbClr val="000000"/>
                </a:solidFill>
                <a:latin typeface="+mj-lt"/>
                <a:sym typeface="Tw Cen MT" panose="020B0602020104020603" pitchFamily="34" charset="77"/>
              </a:rPr>
              <a:t>- Amélioration en moyenne de </a:t>
            </a:r>
            <a:r>
              <a:rPr lang="fr-FR" altLang="fr-FR" sz="2500" dirty="0">
                <a:solidFill>
                  <a:srgbClr val="E32400"/>
                </a:solidFill>
                <a:latin typeface="+mj-lt"/>
                <a:sym typeface="Tw Cen MT" panose="020B0602020104020603" pitchFamily="34" charset="77"/>
              </a:rPr>
              <a:t>52.6% </a:t>
            </a:r>
            <a:r>
              <a:rPr lang="fr-FR" altLang="fr-FR" sz="2500" dirty="0">
                <a:solidFill>
                  <a:srgbClr val="000000"/>
                </a:solidFill>
                <a:latin typeface="+mj-lt"/>
                <a:sym typeface="Tw Cen MT" panose="020B0602020104020603" pitchFamily="34" charset="77"/>
              </a:rPr>
              <a:t>en posttraitement sur les symptômes d’ESPT (Bradley, et al., 2005). </a:t>
            </a:r>
          </a:p>
          <a:p>
            <a:pPr algn="just" eaLnBrk="1" hangingPunct="1"/>
            <a:endParaRPr lang="fr-FR" altLang="fr-FR" sz="2500" dirty="0">
              <a:solidFill>
                <a:srgbClr val="000000"/>
              </a:solidFill>
              <a:latin typeface="+mj-lt"/>
              <a:sym typeface="Tw Cen MT" panose="020B0602020104020603" pitchFamily="34" charset="77"/>
            </a:endParaRPr>
          </a:p>
          <a:p>
            <a:pPr algn="just" eaLnBrk="1" hangingPunct="1"/>
            <a:r>
              <a:rPr lang="fr-FR" altLang="fr-FR" sz="2500" dirty="0">
                <a:solidFill>
                  <a:srgbClr val="000000"/>
                </a:solidFill>
                <a:latin typeface="+mj-lt"/>
                <a:sym typeface="Tw Cen MT" panose="020B0602020104020603" pitchFamily="34" charset="77"/>
              </a:rPr>
              <a:t>- Il s’agit d’une thérapie en </a:t>
            </a:r>
            <a:r>
              <a:rPr lang="fr-FR" altLang="fr-FR" sz="2500" dirty="0">
                <a:solidFill>
                  <a:srgbClr val="E32400"/>
                </a:solidFill>
                <a:latin typeface="+mj-lt"/>
                <a:sym typeface="Tw Cen MT" panose="020B0602020104020603" pitchFamily="34" charset="77"/>
              </a:rPr>
              <a:t>10-12 séances de 90 minutes</a:t>
            </a:r>
            <a:r>
              <a:rPr lang="fr-FR" altLang="fr-FR" sz="2500" dirty="0">
                <a:solidFill>
                  <a:srgbClr val="000000"/>
                </a:solidFill>
                <a:latin typeface="+mj-lt"/>
                <a:sym typeface="Tw Cen MT" panose="020B0602020104020603" pitchFamily="34" charset="77"/>
              </a:rPr>
              <a:t> (</a:t>
            </a:r>
            <a:r>
              <a:rPr lang="fr-FR" altLang="fr-FR" sz="2500" dirty="0" err="1">
                <a:solidFill>
                  <a:srgbClr val="000000"/>
                </a:solidFill>
                <a:latin typeface="+mj-lt"/>
                <a:sym typeface="Tw Cen MT" panose="020B0602020104020603" pitchFamily="34" charset="77"/>
              </a:rPr>
              <a:t>Foa</a:t>
            </a:r>
            <a:r>
              <a:rPr lang="fr-FR" altLang="fr-FR" sz="2500" dirty="0">
                <a:solidFill>
                  <a:srgbClr val="000000"/>
                </a:solidFill>
                <a:latin typeface="+mj-lt"/>
                <a:sym typeface="Tw Cen MT" panose="020B0602020104020603" pitchFamily="34" charset="77"/>
              </a:rPr>
              <a:t> et al., 2007).</a:t>
            </a:r>
          </a:p>
          <a:p>
            <a:pPr algn="just" eaLnBrk="1" hangingPunct="1"/>
            <a:endParaRPr lang="fr-FR" altLang="fr-FR" sz="2500" dirty="0">
              <a:solidFill>
                <a:srgbClr val="000000"/>
              </a:solidFill>
              <a:latin typeface="+mj-lt"/>
              <a:sym typeface="Tw Cen MT" panose="020B0602020104020603" pitchFamily="34" charset="77"/>
            </a:endParaRPr>
          </a:p>
        </p:txBody>
      </p:sp>
      <p:sp>
        <p:nvSpPr>
          <p:cNvPr id="49154" name="Shape 203">
            <a:extLst>
              <a:ext uri="{FF2B5EF4-FFF2-40B4-BE49-F238E27FC236}">
                <a16:creationId xmlns:a16="http://schemas.microsoft.com/office/drawing/2014/main" id="{28B5EB34-4880-1943-AA2A-605119F4124F}"/>
              </a:ext>
            </a:extLst>
          </p:cNvPr>
          <p:cNvSpPr>
            <a:spLocks noChangeArrowheads="1"/>
          </p:cNvSpPr>
          <p:nvPr/>
        </p:nvSpPr>
        <p:spPr bwMode="auto">
          <a:xfrm>
            <a:off x="4159251" y="176214"/>
            <a:ext cx="3903663" cy="763587"/>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sz="4500">
                <a:solidFill>
                  <a:srgbClr val="0042AA"/>
                </a:solidFill>
                <a:latin typeface="Tw Cen MT" panose="020B0602020104020603" pitchFamily="34" charset="77"/>
                <a:sym typeface="Tw Cen MT" panose="020B0602020104020603" pitchFamily="34" charset="77"/>
              </a:rPr>
              <a:t>TCC d’Exposition</a:t>
            </a:r>
          </a:p>
        </p:txBody>
      </p:sp>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p:tmAbs val="0"/>
                                  </p:iterate>
                                  <p:childTnLst>
                                    <p:set>
                                      <p:cBhvr>
                                        <p:cTn id="6" fill="hold"/>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animBg="1" advAuto="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a:extLst>
              <a:ext uri="{FF2B5EF4-FFF2-40B4-BE49-F238E27FC236}">
                <a16:creationId xmlns:a16="http://schemas.microsoft.com/office/drawing/2014/main" id="{93ADC557-F303-4D40-8856-FEB20C5AC5D9}"/>
              </a:ext>
            </a:extLst>
          </p:cNvPr>
          <p:cNvSpPr>
            <a:spLocks noChangeArrowheads="1"/>
          </p:cNvSpPr>
          <p:nvPr/>
        </p:nvSpPr>
        <p:spPr bwMode="auto">
          <a:xfrm>
            <a:off x="470263" y="917896"/>
            <a:ext cx="11299371" cy="584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endParaRPr lang="fr-FR" altLang="fr-FR" sz="2500" dirty="0">
              <a:solidFill>
                <a:srgbClr val="000000"/>
              </a:solidFill>
              <a:latin typeface="+mj-lt"/>
              <a:sym typeface="Tw Cen MT" panose="020B0602020104020603" pitchFamily="34" charset="77"/>
            </a:endParaRPr>
          </a:p>
          <a:p>
            <a:pPr eaLnBrk="1" hangingPunct="1"/>
            <a:r>
              <a:rPr lang="fr-FR" altLang="fr-FR" sz="2500" dirty="0">
                <a:solidFill>
                  <a:schemeClr val="bg1"/>
                </a:solidFill>
                <a:latin typeface="+mj-lt"/>
                <a:sym typeface="Tw Cen MT" panose="020B0602020104020603" pitchFamily="34" charset="77"/>
              </a:rPr>
              <a:t>Eléments de la prise en charge:</a:t>
            </a:r>
          </a:p>
          <a:p>
            <a:pPr algn="just" eaLnBrk="1" hangingPunct="1"/>
            <a:endParaRPr lang="fr-FR" altLang="fr-FR" sz="2500" dirty="0">
              <a:solidFill>
                <a:srgbClr val="000000"/>
              </a:solidFill>
              <a:latin typeface="+mj-lt"/>
              <a:sym typeface="Tw Cen MT" panose="020B0602020104020603" pitchFamily="34" charset="77"/>
            </a:endParaRPr>
          </a:p>
          <a:p>
            <a:pPr algn="just" eaLnBrk="1" hangingPunct="1"/>
            <a:r>
              <a:rPr lang="fr-FR" altLang="fr-FR" sz="2500" dirty="0">
                <a:solidFill>
                  <a:srgbClr val="000000"/>
                </a:solidFill>
                <a:latin typeface="+mj-lt"/>
                <a:sym typeface="Tw Cen MT" panose="020B0602020104020603" pitchFamily="34" charset="77"/>
              </a:rPr>
              <a:t>- </a:t>
            </a:r>
            <a:r>
              <a:rPr lang="fr-FR" altLang="fr-FR" sz="2500" dirty="0">
                <a:solidFill>
                  <a:srgbClr val="0056D6"/>
                </a:solidFill>
                <a:latin typeface="+mj-lt"/>
                <a:sym typeface="Tw Cen MT" panose="020B0602020104020603" pitchFamily="34" charset="77"/>
              </a:rPr>
              <a:t>Psychoéducation</a:t>
            </a:r>
            <a:r>
              <a:rPr lang="fr-FR" altLang="fr-FR" sz="2500" dirty="0">
                <a:solidFill>
                  <a:srgbClr val="000000"/>
                </a:solidFill>
                <a:latin typeface="+mj-lt"/>
                <a:sym typeface="Tw Cen MT" panose="020B0602020104020603" pitchFamily="34" charset="77"/>
              </a:rPr>
              <a:t> sur l’ESPT; </a:t>
            </a:r>
          </a:p>
          <a:p>
            <a:pPr algn="just" eaLnBrk="1" hangingPunct="1"/>
            <a:endParaRPr lang="fr-FR" altLang="fr-FR" sz="2500" dirty="0">
              <a:solidFill>
                <a:srgbClr val="000000"/>
              </a:solidFill>
              <a:latin typeface="+mj-lt"/>
              <a:sym typeface="Tw Cen MT" panose="020B0602020104020603" pitchFamily="34" charset="77"/>
            </a:endParaRPr>
          </a:p>
          <a:p>
            <a:pPr algn="just" eaLnBrk="1" hangingPunct="1"/>
            <a:r>
              <a:rPr lang="fr-FR" altLang="fr-FR" sz="2500" dirty="0">
                <a:solidFill>
                  <a:srgbClr val="000000"/>
                </a:solidFill>
                <a:latin typeface="+mj-lt"/>
                <a:sym typeface="Tw Cen MT" panose="020B0602020104020603" pitchFamily="34" charset="77"/>
              </a:rPr>
              <a:t>- Apprentissage de la </a:t>
            </a:r>
            <a:r>
              <a:rPr lang="fr-FR" altLang="fr-FR" sz="2500" dirty="0">
                <a:solidFill>
                  <a:srgbClr val="0056D6"/>
                </a:solidFill>
                <a:latin typeface="+mj-lt"/>
                <a:sym typeface="Tw Cen MT" panose="020B0602020104020603" pitchFamily="34" charset="77"/>
              </a:rPr>
              <a:t>respiration diaphragmatique</a:t>
            </a:r>
            <a:r>
              <a:rPr lang="fr-FR" altLang="fr-FR" sz="2500" dirty="0">
                <a:solidFill>
                  <a:srgbClr val="000000"/>
                </a:solidFill>
                <a:latin typeface="+mj-lt"/>
                <a:sym typeface="Tw Cen MT" panose="020B0602020104020603" pitchFamily="34" charset="77"/>
              </a:rPr>
              <a:t>; </a:t>
            </a:r>
          </a:p>
          <a:p>
            <a:pPr algn="just" eaLnBrk="1" hangingPunct="1"/>
            <a:endParaRPr lang="fr-FR" altLang="fr-FR" sz="2500" dirty="0">
              <a:solidFill>
                <a:srgbClr val="000000"/>
              </a:solidFill>
              <a:latin typeface="+mj-lt"/>
              <a:sym typeface="Tw Cen MT" panose="020B0602020104020603" pitchFamily="34" charset="77"/>
            </a:endParaRPr>
          </a:p>
          <a:p>
            <a:pPr algn="just" eaLnBrk="1" hangingPunct="1"/>
            <a:r>
              <a:rPr lang="fr-FR" altLang="fr-FR" sz="2500" dirty="0">
                <a:solidFill>
                  <a:srgbClr val="000000"/>
                </a:solidFill>
                <a:latin typeface="+mj-lt"/>
                <a:sym typeface="Tw Cen MT" panose="020B0602020104020603" pitchFamily="34" charset="77"/>
              </a:rPr>
              <a:t>- </a:t>
            </a:r>
            <a:r>
              <a:rPr lang="fr-FR" altLang="fr-FR" sz="2500" dirty="0">
                <a:solidFill>
                  <a:srgbClr val="0056D6"/>
                </a:solidFill>
                <a:latin typeface="+mj-lt"/>
                <a:sym typeface="Tw Cen MT" panose="020B0602020104020603" pitchFamily="34" charset="77"/>
              </a:rPr>
              <a:t>Exposition par imagination</a:t>
            </a:r>
            <a:r>
              <a:rPr lang="fr-FR" altLang="fr-FR" sz="2500" dirty="0">
                <a:solidFill>
                  <a:srgbClr val="000000"/>
                </a:solidFill>
                <a:latin typeface="+mj-lt"/>
                <a:sym typeface="Tw Cen MT" panose="020B0602020104020603" pitchFamily="34" charset="77"/>
              </a:rPr>
              <a:t> (in vitro): narration détaillée du déroulement de l’événement traumatique, les yeux fermés, à plusieurs reprises pendant 30-60 minutes; </a:t>
            </a:r>
          </a:p>
          <a:p>
            <a:pPr algn="just" eaLnBrk="1" hangingPunct="1"/>
            <a:endParaRPr lang="fr-FR" altLang="fr-FR" sz="2500" dirty="0">
              <a:solidFill>
                <a:srgbClr val="000000"/>
              </a:solidFill>
              <a:latin typeface="+mj-lt"/>
              <a:sym typeface="Tw Cen MT" panose="020B0602020104020603" pitchFamily="34" charset="77"/>
            </a:endParaRPr>
          </a:p>
          <a:p>
            <a:pPr algn="just" eaLnBrk="1" hangingPunct="1"/>
            <a:r>
              <a:rPr lang="fr-FR" altLang="fr-FR" sz="2500" dirty="0">
                <a:solidFill>
                  <a:srgbClr val="000000"/>
                </a:solidFill>
                <a:latin typeface="+mj-lt"/>
                <a:sym typeface="Tw Cen MT" panose="020B0602020104020603" pitchFamily="34" charset="77"/>
              </a:rPr>
              <a:t>- </a:t>
            </a:r>
            <a:r>
              <a:rPr lang="fr-FR" altLang="fr-FR" sz="2500" dirty="0">
                <a:solidFill>
                  <a:srgbClr val="0056D6"/>
                </a:solidFill>
                <a:latin typeface="+mj-lt"/>
                <a:sym typeface="Tw Cen MT" panose="020B0602020104020603" pitchFamily="34" charset="77"/>
              </a:rPr>
              <a:t>Exposition hors du cabinet</a:t>
            </a:r>
            <a:r>
              <a:rPr lang="fr-FR" altLang="fr-FR" sz="2500" dirty="0">
                <a:solidFill>
                  <a:srgbClr val="000000"/>
                </a:solidFill>
                <a:latin typeface="+mj-lt"/>
                <a:sym typeface="Tw Cen MT" panose="020B0602020104020603" pitchFamily="34" charset="77"/>
              </a:rPr>
              <a:t> (in vivo):  liste hiérarchisée de situations évitées, travaillée à chaque séance et pour lesquelles il y aura à effectuer une exposition en devoir à la maison;</a:t>
            </a:r>
          </a:p>
          <a:p>
            <a:pPr algn="just" eaLnBrk="1" hangingPunct="1"/>
            <a:endParaRPr lang="fr-FR" altLang="fr-FR" sz="2500" dirty="0">
              <a:solidFill>
                <a:srgbClr val="000000"/>
              </a:solidFill>
              <a:latin typeface="+mj-lt"/>
              <a:sym typeface="Tw Cen MT" panose="020B0602020104020603" pitchFamily="34" charset="77"/>
            </a:endParaRPr>
          </a:p>
        </p:txBody>
      </p:sp>
      <p:sp>
        <p:nvSpPr>
          <p:cNvPr id="50178" name="Shape 206">
            <a:extLst>
              <a:ext uri="{FF2B5EF4-FFF2-40B4-BE49-F238E27FC236}">
                <a16:creationId xmlns:a16="http://schemas.microsoft.com/office/drawing/2014/main" id="{E4A0D62B-4AE8-4746-A947-228F7CCCCD5C}"/>
              </a:ext>
            </a:extLst>
          </p:cNvPr>
          <p:cNvSpPr>
            <a:spLocks noChangeArrowheads="1"/>
          </p:cNvSpPr>
          <p:nvPr/>
        </p:nvSpPr>
        <p:spPr bwMode="auto">
          <a:xfrm>
            <a:off x="4159251" y="176214"/>
            <a:ext cx="3903663" cy="763587"/>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sz="4500">
                <a:solidFill>
                  <a:srgbClr val="0042AA"/>
                </a:solidFill>
                <a:latin typeface="Tw Cen MT" panose="020B0602020104020603" pitchFamily="34" charset="77"/>
                <a:sym typeface="Tw Cen MT" panose="020B0602020104020603" pitchFamily="34" charset="77"/>
              </a:rPr>
              <a:t>TCC d’Exposition</a:t>
            </a:r>
          </a:p>
        </p:txBody>
      </p:sp>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p:tmAbs val="0"/>
                                  </p:iterate>
                                  <p:childTnLst>
                                    <p:set>
                                      <p:cBhvr>
                                        <p:cTn id="6" fill="hold"/>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advAuto="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a:extLst>
              <a:ext uri="{FF2B5EF4-FFF2-40B4-BE49-F238E27FC236}">
                <a16:creationId xmlns:a16="http://schemas.microsoft.com/office/drawing/2014/main" id="{6BBB879A-82AB-A74E-804E-86673CAE9AA7}"/>
              </a:ext>
            </a:extLst>
          </p:cNvPr>
          <p:cNvSpPr>
            <a:spLocks noChangeArrowheads="1"/>
          </p:cNvSpPr>
          <p:nvPr/>
        </p:nvSpPr>
        <p:spPr bwMode="auto">
          <a:xfrm>
            <a:off x="339635" y="2016403"/>
            <a:ext cx="11717382" cy="468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endParaRPr lang="fr-FR" altLang="fr-FR" sz="2500" dirty="0">
              <a:solidFill>
                <a:srgbClr val="000000"/>
              </a:solidFill>
              <a:latin typeface="+mj-lt"/>
              <a:sym typeface="Tw Cen MT" panose="020B0602020104020603" pitchFamily="34" charset="77"/>
            </a:endParaRPr>
          </a:p>
          <a:p>
            <a:pPr algn="just" eaLnBrk="1" hangingPunct="1"/>
            <a:r>
              <a:rPr lang="fr-FR" altLang="fr-FR" sz="2500" dirty="0">
                <a:solidFill>
                  <a:srgbClr val="000000"/>
                </a:solidFill>
                <a:latin typeface="+mj-lt"/>
                <a:sym typeface="Tw Cen MT" panose="020B0602020104020603" pitchFamily="34" charset="77"/>
              </a:rPr>
              <a:t>- La psychothérapie EMDR (</a:t>
            </a:r>
            <a:r>
              <a:rPr lang="fr-FR" altLang="fr-FR" sz="2500" dirty="0" err="1">
                <a:solidFill>
                  <a:srgbClr val="000000"/>
                </a:solidFill>
                <a:latin typeface="+mj-lt"/>
                <a:sym typeface="Tw Cen MT" panose="020B0602020104020603" pitchFamily="34" charset="77"/>
              </a:rPr>
              <a:t>eye</a:t>
            </a:r>
            <a:r>
              <a:rPr lang="fr-FR" altLang="fr-FR" sz="2500" dirty="0">
                <a:solidFill>
                  <a:srgbClr val="000000"/>
                </a:solidFill>
                <a:latin typeface="+mj-lt"/>
                <a:sym typeface="Tw Cen MT" panose="020B0602020104020603" pitchFamily="34" charset="77"/>
              </a:rPr>
              <a:t> </a:t>
            </a:r>
            <a:r>
              <a:rPr lang="fr-FR" altLang="fr-FR" sz="2500" dirty="0" err="1">
                <a:solidFill>
                  <a:srgbClr val="000000"/>
                </a:solidFill>
                <a:latin typeface="+mj-lt"/>
                <a:sym typeface="Tw Cen MT" panose="020B0602020104020603" pitchFamily="34" charset="77"/>
              </a:rPr>
              <a:t>movement</a:t>
            </a:r>
            <a:r>
              <a:rPr lang="fr-FR" altLang="fr-FR" sz="2500" dirty="0">
                <a:solidFill>
                  <a:srgbClr val="000000"/>
                </a:solidFill>
                <a:latin typeface="+mj-lt"/>
                <a:sym typeface="Tw Cen MT" panose="020B0602020104020603" pitchFamily="34" charset="77"/>
              </a:rPr>
              <a:t> </a:t>
            </a:r>
            <a:r>
              <a:rPr lang="fr-FR" altLang="fr-FR" sz="2500" dirty="0" err="1">
                <a:solidFill>
                  <a:srgbClr val="000000"/>
                </a:solidFill>
                <a:latin typeface="+mj-lt"/>
                <a:sym typeface="Tw Cen MT" panose="020B0602020104020603" pitchFamily="34" charset="77"/>
              </a:rPr>
              <a:t>desensitization</a:t>
            </a:r>
            <a:r>
              <a:rPr lang="fr-FR" altLang="fr-FR" sz="2500" dirty="0">
                <a:solidFill>
                  <a:srgbClr val="000000"/>
                </a:solidFill>
                <a:latin typeface="+mj-lt"/>
                <a:sym typeface="Tw Cen MT" panose="020B0602020104020603" pitchFamily="34" charset="77"/>
              </a:rPr>
              <a:t> and </a:t>
            </a:r>
            <a:r>
              <a:rPr lang="fr-FR" altLang="fr-FR" sz="2500" dirty="0" err="1">
                <a:solidFill>
                  <a:srgbClr val="000000"/>
                </a:solidFill>
                <a:latin typeface="+mj-lt"/>
                <a:sym typeface="Tw Cen MT" panose="020B0602020104020603" pitchFamily="34" charset="77"/>
              </a:rPr>
              <a:t>reprocessing</a:t>
            </a:r>
            <a:r>
              <a:rPr lang="fr-FR" altLang="fr-FR" sz="2500" dirty="0">
                <a:solidFill>
                  <a:srgbClr val="000000"/>
                </a:solidFill>
                <a:latin typeface="+mj-lt"/>
                <a:sym typeface="Tw Cen MT" panose="020B0602020104020603" pitchFamily="34" charset="77"/>
              </a:rPr>
              <a:t>) est aussi recommandées pour l’ESPT, avec des tailles d’effet pré-post traitement de </a:t>
            </a:r>
            <a:r>
              <a:rPr lang="fr-FR" altLang="fr-FR" sz="2500" dirty="0">
                <a:solidFill>
                  <a:srgbClr val="E32400"/>
                </a:solidFill>
                <a:latin typeface="+mj-lt"/>
                <a:sym typeface="Tw Cen MT" panose="020B0602020104020603" pitchFamily="34" charset="77"/>
              </a:rPr>
              <a:t>1.43</a:t>
            </a:r>
            <a:r>
              <a:rPr lang="fr-FR" altLang="fr-FR" sz="2500" dirty="0">
                <a:solidFill>
                  <a:srgbClr val="000000"/>
                </a:solidFill>
                <a:latin typeface="+mj-lt"/>
                <a:sym typeface="Tw Cen MT" panose="020B0602020104020603" pitchFamily="34" charset="77"/>
              </a:rPr>
              <a:t> (Bradley, et al., 2005), bien qu’il y ait eu moins d’études d’efficacité en comparaison avec les thérapies d’exposition (Bisson, et al., 2007). </a:t>
            </a:r>
          </a:p>
          <a:p>
            <a:pPr algn="just" eaLnBrk="1" hangingPunct="1"/>
            <a:endParaRPr lang="fr-FR" altLang="fr-FR" sz="2500" dirty="0">
              <a:solidFill>
                <a:srgbClr val="000000"/>
              </a:solidFill>
              <a:latin typeface="+mj-lt"/>
              <a:sym typeface="Tw Cen MT" panose="020B0602020104020603" pitchFamily="34" charset="77"/>
            </a:endParaRPr>
          </a:p>
          <a:p>
            <a:pPr algn="just" eaLnBrk="1" hangingPunct="1"/>
            <a:r>
              <a:rPr lang="fr-FR" altLang="fr-FR" sz="2500" dirty="0">
                <a:solidFill>
                  <a:srgbClr val="000000"/>
                </a:solidFill>
                <a:latin typeface="+mj-lt"/>
                <a:sym typeface="Tw Cen MT" panose="020B0602020104020603" pitchFamily="34" charset="77"/>
              </a:rPr>
              <a:t>-  Réduction moyenne des symptômes d’ESPT de </a:t>
            </a:r>
            <a:r>
              <a:rPr lang="fr-FR" altLang="fr-FR" sz="2500" dirty="0">
                <a:solidFill>
                  <a:srgbClr val="E32400"/>
                </a:solidFill>
                <a:latin typeface="+mj-lt"/>
                <a:sym typeface="Tw Cen MT" panose="020B0602020104020603" pitchFamily="34" charset="77"/>
              </a:rPr>
              <a:t>60.4%</a:t>
            </a:r>
            <a:r>
              <a:rPr lang="fr-FR" altLang="fr-FR" sz="2500" dirty="0">
                <a:solidFill>
                  <a:srgbClr val="000000"/>
                </a:solidFill>
                <a:latin typeface="+mj-lt"/>
                <a:sym typeface="Tw Cen MT" panose="020B0602020104020603" pitchFamily="34" charset="77"/>
              </a:rPr>
              <a:t> en post-traitement (Bradley, et al., 2005).</a:t>
            </a:r>
          </a:p>
          <a:p>
            <a:pPr algn="just" eaLnBrk="1" hangingPunct="1"/>
            <a:endParaRPr lang="fr-FR" altLang="fr-FR" sz="2500" dirty="0">
              <a:solidFill>
                <a:srgbClr val="000000"/>
              </a:solidFill>
              <a:latin typeface="+mj-lt"/>
              <a:sym typeface="Tw Cen MT" panose="020B0602020104020603" pitchFamily="34" charset="77"/>
            </a:endParaRPr>
          </a:p>
          <a:p>
            <a:pPr algn="just" eaLnBrk="1" hangingPunct="1"/>
            <a:r>
              <a:rPr lang="fr-FR" altLang="fr-FR" sz="2500" dirty="0">
                <a:solidFill>
                  <a:srgbClr val="000000"/>
                </a:solidFill>
                <a:latin typeface="+mj-lt"/>
                <a:sym typeface="Tw Cen MT" panose="020B0602020104020603" pitchFamily="34" charset="77"/>
              </a:rPr>
              <a:t>- </a:t>
            </a:r>
            <a:r>
              <a:rPr lang="fr-FR" altLang="fr-FR" sz="2500" dirty="0">
                <a:solidFill>
                  <a:srgbClr val="E32400"/>
                </a:solidFill>
                <a:latin typeface="+mj-lt"/>
                <a:sym typeface="Tw Cen MT" panose="020B0602020104020603" pitchFamily="34" charset="77"/>
              </a:rPr>
              <a:t>3 à 5 </a:t>
            </a:r>
            <a:r>
              <a:rPr lang="fr-FR" altLang="fr-FR" sz="2500" dirty="0">
                <a:solidFill>
                  <a:srgbClr val="000000"/>
                </a:solidFill>
                <a:latin typeface="+mj-lt"/>
                <a:sym typeface="Tw Cen MT" panose="020B0602020104020603" pitchFamily="34" charset="77"/>
              </a:rPr>
              <a:t>séances...dans le cadre de recherches</a:t>
            </a:r>
          </a:p>
          <a:p>
            <a:pPr algn="just" eaLnBrk="1" hangingPunct="1"/>
            <a:endParaRPr lang="fr-FR" altLang="fr-FR" sz="2500" dirty="0">
              <a:solidFill>
                <a:srgbClr val="000000"/>
              </a:solidFill>
              <a:latin typeface="+mj-lt"/>
              <a:sym typeface="Tw Cen MT" panose="020B0602020104020603" pitchFamily="34" charset="77"/>
            </a:endParaRPr>
          </a:p>
        </p:txBody>
      </p:sp>
      <p:sp>
        <p:nvSpPr>
          <p:cNvPr id="51202" name="Shape 209">
            <a:extLst>
              <a:ext uri="{FF2B5EF4-FFF2-40B4-BE49-F238E27FC236}">
                <a16:creationId xmlns:a16="http://schemas.microsoft.com/office/drawing/2014/main" id="{A9D25B5F-FC2C-8242-AE36-D014BDA56394}"/>
              </a:ext>
            </a:extLst>
          </p:cNvPr>
          <p:cNvSpPr>
            <a:spLocks noChangeArrowheads="1"/>
          </p:cNvSpPr>
          <p:nvPr/>
        </p:nvSpPr>
        <p:spPr bwMode="auto">
          <a:xfrm>
            <a:off x="5394326" y="176214"/>
            <a:ext cx="1408113" cy="763587"/>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sz="4500">
                <a:solidFill>
                  <a:srgbClr val="0042AA"/>
                </a:solidFill>
                <a:latin typeface="Tw Cen MT" panose="020B0602020104020603" pitchFamily="34" charset="77"/>
                <a:sym typeface="Tw Cen MT" panose="020B0602020104020603" pitchFamily="34" charset="77"/>
              </a:rPr>
              <a:t>EMDR</a:t>
            </a:r>
          </a:p>
        </p:txBody>
      </p:sp>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p:tmAbs val="0"/>
                                  </p:iterate>
                                  <p:childTnLst>
                                    <p:set>
                                      <p:cBhvr>
                                        <p:cTn id="6" fill="hold"/>
                                        <p:tgtEl>
                                          <p:spTgt spid="2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animBg="1" advAuto="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a:extLst>
              <a:ext uri="{FF2B5EF4-FFF2-40B4-BE49-F238E27FC236}">
                <a16:creationId xmlns:a16="http://schemas.microsoft.com/office/drawing/2014/main" id="{61A75A8F-2E9D-8542-9D25-B6DF139017BF}"/>
              </a:ext>
            </a:extLst>
          </p:cNvPr>
          <p:cNvSpPr>
            <a:spLocks noChangeArrowheads="1"/>
          </p:cNvSpPr>
          <p:nvPr/>
        </p:nvSpPr>
        <p:spPr bwMode="auto">
          <a:xfrm>
            <a:off x="614091" y="2361934"/>
            <a:ext cx="10985726" cy="3919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endParaRPr lang="fr-FR" altLang="fr-FR" sz="2500" dirty="0">
              <a:solidFill>
                <a:srgbClr val="000000"/>
              </a:solidFill>
              <a:latin typeface="+mj-lt"/>
              <a:sym typeface="Tw Cen MT" panose="020B0602020104020603" pitchFamily="34" charset="77"/>
            </a:endParaRPr>
          </a:p>
          <a:p>
            <a:pPr algn="just" eaLnBrk="1" hangingPunct="1"/>
            <a:r>
              <a:rPr lang="fr-FR" altLang="fr-FR" sz="2500" dirty="0">
                <a:solidFill>
                  <a:srgbClr val="000000"/>
                </a:solidFill>
                <a:latin typeface="+mj-lt"/>
                <a:sym typeface="Tw Cen MT" panose="020B0602020104020603" pitchFamily="34" charset="77"/>
              </a:rPr>
              <a:t>- Un grand nombre d’études de cas suggère leur efficacité, même si on retrouve t</a:t>
            </a:r>
            <a:r>
              <a:rPr lang="fr-FR" altLang="fr-FR" sz="2500" dirty="0">
                <a:solidFill>
                  <a:srgbClr val="0056D6"/>
                </a:solidFill>
                <a:latin typeface="+mj-lt"/>
                <a:sym typeface="Tw Cen MT" panose="020B0602020104020603" pitchFamily="34" charset="77"/>
              </a:rPr>
              <a:t>rès peu d’études d’efficacité contrôlée avec randomisation</a:t>
            </a:r>
            <a:r>
              <a:rPr lang="fr-FR" altLang="fr-FR" sz="2500" dirty="0">
                <a:solidFill>
                  <a:srgbClr val="000000"/>
                </a:solidFill>
                <a:latin typeface="+mj-lt"/>
                <a:sym typeface="Tw Cen MT" panose="020B0602020104020603" pitchFamily="34" charset="77"/>
              </a:rPr>
              <a:t>. </a:t>
            </a:r>
          </a:p>
          <a:p>
            <a:pPr algn="just" eaLnBrk="1" hangingPunct="1"/>
            <a:endParaRPr lang="fr-FR" altLang="fr-FR" sz="2500" dirty="0">
              <a:solidFill>
                <a:srgbClr val="000000"/>
              </a:solidFill>
              <a:latin typeface="+mj-lt"/>
              <a:sym typeface="Tw Cen MT" panose="020B0602020104020603" pitchFamily="34" charset="77"/>
            </a:endParaRPr>
          </a:p>
          <a:p>
            <a:pPr algn="just" eaLnBrk="1" hangingPunct="1"/>
            <a:r>
              <a:rPr lang="fr-FR" altLang="fr-FR" sz="2500" dirty="0">
                <a:solidFill>
                  <a:srgbClr val="000000"/>
                </a:solidFill>
                <a:latin typeface="+mj-lt"/>
                <a:sym typeface="Tw Cen MT" panose="020B0602020104020603" pitchFamily="34" charset="77"/>
              </a:rPr>
              <a:t>- Il ne manquerait qu’</a:t>
            </a:r>
            <a:r>
              <a:rPr lang="fr-FR" altLang="fr-FR" sz="2500" dirty="0">
                <a:solidFill>
                  <a:srgbClr val="0056D6"/>
                </a:solidFill>
                <a:latin typeface="+mj-lt"/>
                <a:sym typeface="Tw Cen MT" panose="020B0602020104020603" pitchFamily="34" charset="77"/>
              </a:rPr>
              <a:t>une étude d’efficacité contrôlée</a:t>
            </a:r>
            <a:r>
              <a:rPr lang="fr-FR" altLang="fr-FR" sz="2500" dirty="0">
                <a:solidFill>
                  <a:srgbClr val="000000"/>
                </a:solidFill>
                <a:latin typeface="+mj-lt"/>
                <a:sym typeface="Tw Cen MT" panose="020B0602020104020603" pitchFamily="34" charset="77"/>
              </a:rPr>
              <a:t> avec randomisation pour qu’elle soit aussi recommandée en première ligne pour le TSPT (</a:t>
            </a:r>
            <a:r>
              <a:rPr lang="fr-FR" altLang="fr-FR" sz="2500" dirty="0" err="1">
                <a:solidFill>
                  <a:srgbClr val="000000"/>
                </a:solidFill>
                <a:latin typeface="+mj-lt"/>
                <a:sym typeface="Tw Cen MT" panose="020B0602020104020603" pitchFamily="34" charset="77"/>
              </a:rPr>
              <a:t>Foa</a:t>
            </a:r>
            <a:r>
              <a:rPr lang="fr-FR" altLang="fr-FR" sz="2500" dirty="0">
                <a:solidFill>
                  <a:srgbClr val="000000"/>
                </a:solidFill>
                <a:latin typeface="+mj-lt"/>
                <a:sym typeface="Tw Cen MT" panose="020B0602020104020603" pitchFamily="34" charset="77"/>
              </a:rPr>
              <a:t>, Keane, Friedman, &amp; Cohen, 2008; </a:t>
            </a:r>
            <a:r>
              <a:rPr lang="fr-FR" altLang="fr-FR" sz="2500" dirty="0" err="1">
                <a:solidFill>
                  <a:srgbClr val="000000"/>
                </a:solidFill>
                <a:latin typeface="+mj-lt"/>
                <a:sym typeface="Tw Cen MT" panose="020B0602020104020603" pitchFamily="34" charset="77"/>
              </a:rPr>
              <a:t>Wittmann</a:t>
            </a:r>
            <a:r>
              <a:rPr lang="fr-FR" altLang="fr-FR" sz="2500" dirty="0">
                <a:solidFill>
                  <a:srgbClr val="000000"/>
                </a:solidFill>
                <a:latin typeface="+mj-lt"/>
                <a:sym typeface="Tw Cen MT" panose="020B0602020104020603" pitchFamily="34" charset="77"/>
              </a:rPr>
              <a:t>, </a:t>
            </a:r>
            <a:r>
              <a:rPr lang="fr-FR" altLang="fr-FR" sz="2500" dirty="0" err="1">
                <a:solidFill>
                  <a:srgbClr val="000000"/>
                </a:solidFill>
                <a:latin typeface="+mj-lt"/>
                <a:sym typeface="Tw Cen MT" panose="020B0602020104020603" pitchFamily="34" charset="77"/>
              </a:rPr>
              <a:t>Lindy</a:t>
            </a:r>
            <a:r>
              <a:rPr lang="fr-FR" altLang="fr-FR" sz="2500" dirty="0">
                <a:solidFill>
                  <a:srgbClr val="000000"/>
                </a:solidFill>
                <a:latin typeface="+mj-lt"/>
                <a:sym typeface="Tw Cen MT" panose="020B0602020104020603" pitchFamily="34" charset="77"/>
              </a:rPr>
              <a:t>, </a:t>
            </a:r>
            <a:r>
              <a:rPr lang="fr-FR" altLang="fr-FR" sz="2500" dirty="0" err="1">
                <a:solidFill>
                  <a:srgbClr val="000000"/>
                </a:solidFill>
                <a:latin typeface="+mj-lt"/>
                <a:sym typeface="Tw Cen MT" panose="020B0602020104020603" pitchFamily="34" charset="77"/>
              </a:rPr>
              <a:t>Marmar</a:t>
            </a:r>
            <a:r>
              <a:rPr lang="fr-FR" altLang="fr-FR" sz="2500" dirty="0">
                <a:solidFill>
                  <a:srgbClr val="000000"/>
                </a:solidFill>
                <a:latin typeface="+mj-lt"/>
                <a:sym typeface="Tw Cen MT" panose="020B0602020104020603" pitchFamily="34" charset="77"/>
              </a:rPr>
              <a:t>, </a:t>
            </a:r>
            <a:r>
              <a:rPr lang="fr-FR" altLang="fr-FR" sz="2500" dirty="0" err="1">
                <a:solidFill>
                  <a:srgbClr val="000000"/>
                </a:solidFill>
                <a:latin typeface="+mj-lt"/>
                <a:sym typeface="Tw Cen MT" panose="020B0602020104020603" pitchFamily="34" charset="77"/>
              </a:rPr>
              <a:t>Kudler</a:t>
            </a:r>
            <a:r>
              <a:rPr lang="fr-FR" altLang="fr-FR" sz="2500" dirty="0">
                <a:solidFill>
                  <a:srgbClr val="000000"/>
                </a:solidFill>
                <a:latin typeface="+mj-lt"/>
                <a:sym typeface="Tw Cen MT" panose="020B0602020104020603" pitchFamily="34" charset="77"/>
              </a:rPr>
              <a:t>, &amp; Brett, 2009).</a:t>
            </a:r>
          </a:p>
          <a:p>
            <a:pPr algn="just" eaLnBrk="1" hangingPunct="1"/>
            <a:endParaRPr lang="fr-FR" altLang="fr-FR" sz="2500" dirty="0">
              <a:solidFill>
                <a:srgbClr val="000000"/>
              </a:solidFill>
              <a:latin typeface="+mj-lt"/>
              <a:sym typeface="Tw Cen MT" panose="020B0602020104020603" pitchFamily="34" charset="77"/>
            </a:endParaRPr>
          </a:p>
        </p:txBody>
      </p:sp>
      <p:sp>
        <p:nvSpPr>
          <p:cNvPr id="52226" name="Shape 212">
            <a:extLst>
              <a:ext uri="{FF2B5EF4-FFF2-40B4-BE49-F238E27FC236}">
                <a16:creationId xmlns:a16="http://schemas.microsoft.com/office/drawing/2014/main" id="{9E194380-3B5E-BE46-9049-AC1F078DFEF1}"/>
              </a:ext>
            </a:extLst>
          </p:cNvPr>
          <p:cNvSpPr>
            <a:spLocks noChangeArrowheads="1"/>
          </p:cNvSpPr>
          <p:nvPr/>
        </p:nvSpPr>
        <p:spPr bwMode="auto">
          <a:xfrm>
            <a:off x="2035176" y="149226"/>
            <a:ext cx="8201025" cy="765175"/>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sz="4500">
                <a:solidFill>
                  <a:srgbClr val="0042AA"/>
                </a:solidFill>
                <a:latin typeface="Tw Cen MT" panose="020B0602020104020603" pitchFamily="34" charset="77"/>
                <a:sym typeface="Tw Cen MT" panose="020B0602020104020603" pitchFamily="34" charset="77"/>
              </a:rPr>
              <a:t>Psychothérapies psychodynamiques</a:t>
            </a:r>
          </a:p>
        </p:txBody>
      </p:sp>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p:tmAbs val="0"/>
                                  </p:iterate>
                                  <p:childTnLst>
                                    <p:set>
                                      <p:cBhvr>
                                        <p:cTn id="6" fill="hold"/>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403225" y="2652921"/>
            <a:ext cx="11245436" cy="3922713"/>
          </a:xfrm>
        </p:spPr>
        <p:txBody>
          <a:bodyPr>
            <a:normAutofit/>
          </a:bodyPr>
          <a:lstStyle/>
          <a:p>
            <a:pPr algn="just" eaLnBrk="1" hangingPunct="1"/>
            <a:r>
              <a:rPr lang="fr-FR" altLang="x-none" sz="2400" dirty="0">
                <a:ea typeface="ＭＳ Ｐゴシック" charset="-128"/>
              </a:rPr>
              <a:t>Freud parlera de </a:t>
            </a:r>
            <a:r>
              <a:rPr lang="fr-FR" altLang="x-none" sz="2400" dirty="0">
                <a:solidFill>
                  <a:srgbClr val="FF0000"/>
                </a:solidFill>
                <a:ea typeface="ＭＳ Ｐゴシック" charset="-128"/>
              </a:rPr>
              <a:t>clivage du moi</a:t>
            </a:r>
            <a:r>
              <a:rPr lang="fr-FR" altLang="x-none" sz="2400" dirty="0">
                <a:ea typeface="ＭＳ Ｐゴシック" charset="-128"/>
              </a:rPr>
              <a:t>. Un clivage entre le sujet de l</a:t>
            </a:r>
            <a:r>
              <a:rPr lang="fr-FR" altLang="fr-FR" sz="2400" dirty="0">
                <a:ea typeface="ＭＳ Ｐゴシック" charset="-128"/>
              </a:rPr>
              <a:t>’</a:t>
            </a:r>
            <a:r>
              <a:rPr lang="fr-FR" altLang="x-none" sz="2400" dirty="0">
                <a:ea typeface="ＭＳ Ｐゴシック" charset="-128"/>
              </a:rPr>
              <a:t>expérience traumatique (l</a:t>
            </a:r>
            <a:r>
              <a:rPr lang="fr-FR" altLang="fr-FR" sz="2400" dirty="0">
                <a:ea typeface="ＭＳ Ｐゴシック" charset="-128"/>
              </a:rPr>
              <a:t>’</a:t>
            </a:r>
            <a:r>
              <a:rPr lang="fr-FR" altLang="x-none" sz="2400" dirty="0">
                <a:ea typeface="ＭＳ Ｐゴシック" charset="-128"/>
              </a:rPr>
              <a:t>enfant </a:t>
            </a:r>
            <a:r>
              <a:rPr lang="fr-FR" altLang="x-none" sz="2400">
                <a:ea typeface="ＭＳ Ｐゴシック" charset="-128"/>
              </a:rPr>
              <a:t>violenté sexuellement </a:t>
            </a:r>
            <a:r>
              <a:rPr lang="fr-FR" altLang="x-none" sz="2400" dirty="0">
                <a:ea typeface="ＭＳ Ｐゴシック" charset="-128"/>
              </a:rPr>
              <a:t>par exemple) et le sujet conscient de l</a:t>
            </a:r>
            <a:r>
              <a:rPr lang="fr-FR" altLang="fr-FR" sz="2400" dirty="0">
                <a:ea typeface="ＭＳ Ｐゴシック" charset="-128"/>
              </a:rPr>
              <a:t>’</a:t>
            </a:r>
            <a:r>
              <a:rPr lang="fr-FR" altLang="x-none" sz="2400" dirty="0">
                <a:ea typeface="ＭＳ Ｐゴシック" charset="-128"/>
              </a:rPr>
              <a:t>événement tel qu</a:t>
            </a:r>
            <a:r>
              <a:rPr lang="fr-FR" altLang="fr-FR" sz="2400" dirty="0">
                <a:ea typeface="ＭＳ Ｐゴシック" charset="-128"/>
              </a:rPr>
              <a:t>’</a:t>
            </a:r>
            <a:r>
              <a:rPr lang="fr-FR" altLang="x-none" sz="2400" dirty="0">
                <a:ea typeface="ＭＳ Ｐゴシック" charset="-128"/>
              </a:rPr>
              <a:t>il existe aujourd</a:t>
            </a:r>
            <a:r>
              <a:rPr lang="fr-FR" altLang="fr-FR" sz="2400" dirty="0">
                <a:ea typeface="ＭＳ Ｐゴシック" charset="-128"/>
              </a:rPr>
              <a:t>’</a:t>
            </a:r>
            <a:r>
              <a:rPr lang="fr-FR" altLang="x-none" sz="2400" dirty="0">
                <a:ea typeface="ＭＳ Ｐゴシック" charset="-128"/>
              </a:rPr>
              <a:t>hui. </a:t>
            </a:r>
          </a:p>
          <a:p>
            <a:pPr algn="just" eaLnBrk="1" hangingPunct="1"/>
            <a:endParaRPr lang="fr-FR" altLang="x-none" sz="2400" dirty="0">
              <a:ea typeface="ＭＳ Ｐゴシック" charset="-128"/>
            </a:endParaRPr>
          </a:p>
          <a:p>
            <a:pPr algn="just" eaLnBrk="1" hangingPunct="1"/>
            <a:r>
              <a:rPr lang="fr-FR" altLang="x-none" sz="2400" dirty="0">
                <a:ea typeface="ＭＳ Ｐゴシック" charset="-128"/>
              </a:rPr>
              <a:t>Ce réel devenu conscient, marquant et traumatique est comme </a:t>
            </a:r>
            <a:r>
              <a:rPr lang="fr-FR" altLang="x-none" sz="2400" dirty="0">
                <a:solidFill>
                  <a:srgbClr val="FF0000"/>
                </a:solidFill>
                <a:ea typeface="ＭＳ Ｐゴシック" charset="-128"/>
              </a:rPr>
              <a:t>un corps étranger</a:t>
            </a:r>
            <a:r>
              <a:rPr lang="fr-FR" altLang="x-none" sz="2400" dirty="0">
                <a:ea typeface="ＭＳ Ｐゴシック" charset="-128"/>
              </a:rPr>
              <a:t>. Il n</a:t>
            </a:r>
            <a:r>
              <a:rPr lang="fr-FR" altLang="fr-FR" sz="2400" dirty="0">
                <a:ea typeface="ＭＳ Ｐゴシック" charset="-128"/>
              </a:rPr>
              <a:t>’</a:t>
            </a:r>
            <a:r>
              <a:rPr lang="fr-FR" altLang="x-none" sz="2400" dirty="0">
                <a:ea typeface="ＭＳ Ｐゴシック" charset="-128"/>
              </a:rPr>
              <a:t>est pas possible de l</a:t>
            </a:r>
            <a:r>
              <a:rPr lang="fr-FR" altLang="fr-FR" sz="2400" dirty="0">
                <a:ea typeface="ＭＳ Ｐゴシック" charset="-128"/>
              </a:rPr>
              <a:t>’</a:t>
            </a:r>
            <a:r>
              <a:rPr lang="fr-FR" altLang="x-none" sz="2400" dirty="0">
                <a:ea typeface="ＭＳ Ｐゴシック" charset="-128"/>
              </a:rPr>
              <a:t>intégrer, ni de le métaboliser. Il fait obstruction. </a:t>
            </a:r>
            <a:endParaRPr lang="fr-FR" altLang="x-none" sz="2400" dirty="0">
              <a:solidFill>
                <a:srgbClr val="FF0000"/>
              </a:solidFill>
              <a:ea typeface="ＭＳ Ｐゴシック" charset="-128"/>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a:extLst>
              <a:ext uri="{FF2B5EF4-FFF2-40B4-BE49-F238E27FC236}">
                <a16:creationId xmlns:a16="http://schemas.microsoft.com/office/drawing/2014/main" id="{5EC62BFC-1FB9-F546-B771-CC03D07074AB}"/>
              </a:ext>
            </a:extLst>
          </p:cNvPr>
          <p:cNvSpPr>
            <a:spLocks noChangeArrowheads="1"/>
          </p:cNvSpPr>
          <p:nvPr/>
        </p:nvSpPr>
        <p:spPr bwMode="auto">
          <a:xfrm>
            <a:off x="914535" y="1364085"/>
            <a:ext cx="10201955" cy="5704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sz="3300" dirty="0">
                <a:solidFill>
                  <a:schemeClr val="bg1"/>
                </a:solidFill>
                <a:latin typeface="+mn-lt"/>
                <a:sym typeface="Tw Cen MT" panose="020B0602020104020603" pitchFamily="34" charset="77"/>
              </a:rPr>
              <a:t>A VRAI DIRE...</a:t>
            </a:r>
          </a:p>
          <a:p>
            <a:pPr eaLnBrk="1" hangingPunct="1"/>
            <a:endParaRPr lang="fr-FR" altLang="fr-FR" sz="3300" dirty="0">
              <a:solidFill>
                <a:srgbClr val="E32400"/>
              </a:solidFill>
              <a:latin typeface="+mn-lt"/>
              <a:sym typeface="Tw Cen MT" panose="020B0602020104020603" pitchFamily="34" charset="77"/>
            </a:endParaRPr>
          </a:p>
          <a:p>
            <a:pPr algn="just" eaLnBrk="1" hangingPunct="1"/>
            <a:r>
              <a:rPr lang="fr-FR" altLang="fr-FR" sz="2500" dirty="0">
                <a:solidFill>
                  <a:srgbClr val="000000"/>
                </a:solidFill>
                <a:latin typeface="+mn-lt"/>
                <a:sym typeface="Tw Cen MT" panose="020B0602020104020603" pitchFamily="34" charset="77"/>
              </a:rPr>
              <a:t>Ces thérapies dont l’objectif est un travail d’exploration des événements traumatiques (</a:t>
            </a:r>
            <a:r>
              <a:rPr lang="fr-FR" altLang="fr-FR" sz="2500" dirty="0">
                <a:solidFill>
                  <a:srgbClr val="0056D6"/>
                </a:solidFill>
                <a:latin typeface="+mn-lt"/>
                <a:sym typeface="Tw Cen MT" panose="020B0602020104020603" pitchFamily="34" charset="77"/>
              </a:rPr>
              <a:t>trauma-</a:t>
            </a:r>
            <a:r>
              <a:rPr lang="fr-FR" altLang="fr-FR" sz="2500" dirty="0" err="1">
                <a:solidFill>
                  <a:srgbClr val="0056D6"/>
                </a:solidFill>
                <a:latin typeface="+mn-lt"/>
                <a:sym typeface="Tw Cen MT" panose="020B0602020104020603" pitchFamily="34" charset="77"/>
              </a:rPr>
              <a:t>focused</a:t>
            </a:r>
            <a:r>
              <a:rPr lang="fr-FR" altLang="fr-FR" sz="2500" dirty="0">
                <a:solidFill>
                  <a:srgbClr val="0056D6"/>
                </a:solidFill>
                <a:latin typeface="+mn-lt"/>
                <a:sym typeface="Tw Cen MT" panose="020B0602020104020603" pitchFamily="34" charset="77"/>
              </a:rPr>
              <a:t> </a:t>
            </a:r>
            <a:r>
              <a:rPr lang="fr-FR" altLang="fr-FR" sz="2500" dirty="0" err="1">
                <a:solidFill>
                  <a:srgbClr val="0056D6"/>
                </a:solidFill>
                <a:latin typeface="+mn-lt"/>
                <a:sym typeface="Tw Cen MT" panose="020B0602020104020603" pitchFamily="34" charset="77"/>
              </a:rPr>
              <a:t>psychological</a:t>
            </a:r>
            <a:r>
              <a:rPr lang="fr-FR" altLang="fr-FR" sz="2500" dirty="0">
                <a:solidFill>
                  <a:srgbClr val="0056D6"/>
                </a:solidFill>
                <a:latin typeface="+mn-lt"/>
                <a:sym typeface="Tw Cen MT" panose="020B0602020104020603" pitchFamily="34" charset="77"/>
              </a:rPr>
              <a:t> </a:t>
            </a:r>
            <a:r>
              <a:rPr lang="fr-FR" altLang="fr-FR" sz="2500" dirty="0" err="1">
                <a:solidFill>
                  <a:srgbClr val="0056D6"/>
                </a:solidFill>
                <a:latin typeface="+mn-lt"/>
                <a:sym typeface="Tw Cen MT" panose="020B0602020104020603" pitchFamily="34" charset="77"/>
              </a:rPr>
              <a:t>treatments</a:t>
            </a:r>
            <a:r>
              <a:rPr lang="fr-FR" altLang="fr-FR" sz="2500" dirty="0">
                <a:solidFill>
                  <a:srgbClr val="000000"/>
                </a:solidFill>
                <a:latin typeface="+mn-lt"/>
                <a:sym typeface="Tw Cen MT" panose="020B0602020104020603" pitchFamily="34" charset="77"/>
              </a:rPr>
              <a:t>) paraissent plus efficaces que celles davantage concernées par l’élaboration d’aspects présents ou passés, autres que les événements traumatiques, telles que les thérapies de soutien (Bisson, et al., 2007).</a:t>
            </a:r>
          </a:p>
          <a:p>
            <a:pPr algn="just" eaLnBrk="1" hangingPunct="1"/>
            <a:endParaRPr lang="fr-FR" altLang="fr-FR" sz="2500" dirty="0">
              <a:solidFill>
                <a:srgbClr val="000000"/>
              </a:solidFill>
              <a:latin typeface="+mn-lt"/>
              <a:sym typeface="Tw Cen MT" panose="020B0602020104020603" pitchFamily="34" charset="77"/>
            </a:endParaRPr>
          </a:p>
          <a:p>
            <a:pPr algn="just" eaLnBrk="1" hangingPunct="1"/>
            <a:r>
              <a:rPr lang="fr-FR" altLang="fr-FR" sz="2500" dirty="0">
                <a:solidFill>
                  <a:srgbClr val="000000"/>
                </a:solidFill>
                <a:latin typeface="+mn-lt"/>
                <a:sym typeface="Tw Cen MT" panose="020B0602020104020603" pitchFamily="34" charset="77"/>
              </a:rPr>
              <a:t>Dans ces thérapies validées empiriquement, </a:t>
            </a:r>
            <a:r>
              <a:rPr lang="fr-FR" altLang="fr-FR" sz="2500" dirty="0">
                <a:solidFill>
                  <a:srgbClr val="B51A00"/>
                </a:solidFill>
                <a:latin typeface="+mn-lt"/>
                <a:sym typeface="Tw Cen MT" panose="020B0602020104020603" pitchFamily="34" charset="77"/>
              </a:rPr>
              <a:t>67%</a:t>
            </a:r>
            <a:r>
              <a:rPr lang="fr-FR" altLang="fr-FR" sz="2500" dirty="0">
                <a:solidFill>
                  <a:srgbClr val="000000"/>
                </a:solidFill>
                <a:latin typeface="+mn-lt"/>
                <a:sym typeface="Tw Cen MT" panose="020B0602020104020603" pitchFamily="34" charset="77"/>
              </a:rPr>
              <a:t> des patients qui complètent le traitement ne souffrent plus d’ESPT (Bradley, et al., 2005).</a:t>
            </a:r>
          </a:p>
          <a:p>
            <a:pPr algn="just" eaLnBrk="1" hangingPunct="1"/>
            <a:endParaRPr lang="fr-FR" altLang="fr-FR" sz="2500" dirty="0">
              <a:solidFill>
                <a:srgbClr val="000000"/>
              </a:solidFill>
              <a:latin typeface="+mn-lt"/>
              <a:sym typeface="Tw Cen MT" panose="020B0602020104020603" pitchFamily="34" charset="77"/>
            </a:endParaRPr>
          </a:p>
          <a:p>
            <a:pPr algn="just" eaLnBrk="1" hangingPunct="1"/>
            <a:endParaRPr lang="fr-FR" altLang="fr-FR" sz="2500" dirty="0">
              <a:solidFill>
                <a:srgbClr val="000000"/>
              </a:solidFill>
              <a:latin typeface="+mn-lt"/>
              <a:sym typeface="Tw Cen MT" panose="020B0602020104020603" pitchFamily="34" charset="77"/>
            </a:endParaRPr>
          </a:p>
        </p:txBody>
      </p:sp>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p:tmAbs val="0"/>
                                  </p:iterate>
                                  <p:childTnLst>
                                    <p:set>
                                      <p:cBhvr>
                                        <p:cTn id="6" fill="hold"/>
                                        <p:tgtEl>
                                          <p:spTgt spid="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advAuto="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2">
            <a:extLst>
              <a:ext uri="{FF2B5EF4-FFF2-40B4-BE49-F238E27FC236}">
                <a16:creationId xmlns:a16="http://schemas.microsoft.com/office/drawing/2014/main" id="{91367BD4-B8F3-7D4E-9B19-0B93000E75FD}"/>
              </a:ext>
            </a:extLst>
          </p:cNvPr>
          <p:cNvSpPr txBox="1">
            <a:spLocks/>
          </p:cNvSpPr>
          <p:nvPr/>
        </p:nvSpPr>
        <p:spPr bwMode="gray">
          <a:xfrm>
            <a:off x="522514" y="973668"/>
            <a:ext cx="10254343"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t>2. La théorie de la consolidation/reconsolidation en mémoire</a:t>
            </a:r>
          </a:p>
        </p:txBody>
      </p:sp>
    </p:spTree>
  </p:cSld>
  <p:clrMapOvr>
    <a:masterClrMapping/>
  </p:clrMapOvr>
  <p:transition spd="slow">
    <p:fad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hape 259">
            <a:extLst>
              <a:ext uri="{FF2B5EF4-FFF2-40B4-BE49-F238E27FC236}">
                <a16:creationId xmlns:a16="http://schemas.microsoft.com/office/drawing/2014/main" id="{97CC4F33-3672-464E-8E1C-CA1777144F36}"/>
              </a:ext>
            </a:extLst>
          </p:cNvPr>
          <p:cNvSpPr>
            <a:spLocks noGrp="1"/>
          </p:cNvSpPr>
          <p:nvPr>
            <p:ph type="body" idx="1"/>
          </p:nvPr>
        </p:nvSpPr>
        <p:spPr>
          <a:xfrm>
            <a:off x="195943" y="2290672"/>
            <a:ext cx="11599817" cy="4419600"/>
          </a:xfrm>
        </p:spPr>
        <p:txBody>
          <a:bodyPr>
            <a:normAutofit/>
          </a:bodyPr>
          <a:lstStyle/>
          <a:p>
            <a:pPr marL="879475" indent="-344488" algn="just"/>
            <a:r>
              <a:rPr lang="fr-FR" altLang="fr-FR" sz="2800" dirty="0">
                <a:latin typeface="+mj-lt"/>
                <a:ea typeface="ＭＳ Ｐゴシック" panose="020B0600070205080204" pitchFamily="34" charset="-128"/>
                <a:sym typeface="Tw Cen MT" panose="020B0602020104020603" pitchFamily="34" charset="77"/>
              </a:rPr>
              <a:t>Il existe une nouvelle théorie (sur </a:t>
            </a:r>
            <a:r>
              <a:rPr lang="fr-FR" altLang="fr-FR" sz="2800" dirty="0">
                <a:solidFill>
                  <a:srgbClr val="E32400"/>
                </a:solidFill>
                <a:latin typeface="+mj-lt"/>
                <a:ea typeface="ＭＳ Ｐゴシック" panose="020B0600070205080204" pitchFamily="34" charset="-128"/>
                <a:sym typeface="Tw Cen MT" panose="020B0602020104020603" pitchFamily="34" charset="77"/>
              </a:rPr>
              <a:t>la reconsolidation des souvenirs</a:t>
            </a:r>
            <a:r>
              <a:rPr lang="fr-FR" altLang="fr-FR" sz="2800" dirty="0">
                <a:latin typeface="+mj-lt"/>
                <a:ea typeface="ＭＳ Ｐゴシック" panose="020B0600070205080204" pitchFamily="34" charset="-128"/>
                <a:sym typeface="Tw Cen MT" panose="020B0602020104020603" pitchFamily="34" charset="77"/>
              </a:rPr>
              <a:t>) qui évoque la possibilité d’atténuer l’intensité émotionnelle d’un souvenir de peur de façon permanente. </a:t>
            </a:r>
          </a:p>
          <a:p>
            <a:pPr marL="879475" indent="-344488" algn="just"/>
            <a:r>
              <a:rPr lang="fr-FR" altLang="fr-FR" sz="2800" dirty="0">
                <a:latin typeface="+mj-lt"/>
                <a:ea typeface="ＭＳ Ｐゴシック" panose="020B0600070205080204" pitchFamily="34" charset="-128"/>
                <a:sym typeface="Tw Cen MT" panose="020B0602020104020603" pitchFamily="34" charset="77"/>
              </a:rPr>
              <a:t>Selon cette théorie, un souvenir devient </a:t>
            </a:r>
            <a:r>
              <a:rPr lang="fr-FR" altLang="fr-FR" sz="2800" dirty="0">
                <a:solidFill>
                  <a:srgbClr val="E32400"/>
                </a:solidFill>
                <a:latin typeface="+mj-lt"/>
                <a:ea typeface="ＭＳ Ｐゴシック" panose="020B0600070205080204" pitchFamily="34" charset="-128"/>
                <a:sym typeface="Tw Cen MT" panose="020B0602020104020603" pitchFamily="34" charset="77"/>
              </a:rPr>
              <a:t>sensible à la dégradation lorsqu’il est remémoré</a:t>
            </a:r>
            <a:r>
              <a:rPr lang="fr-FR" altLang="fr-FR" sz="2800" dirty="0">
                <a:latin typeface="+mj-lt"/>
                <a:ea typeface="ＭＳ Ｐゴシック" panose="020B0600070205080204" pitchFamily="34" charset="-128"/>
                <a:sym typeface="Tw Cen MT" panose="020B0602020104020603" pitchFamily="34" charset="77"/>
              </a:rPr>
              <a:t>, et doit être </a:t>
            </a:r>
            <a:r>
              <a:rPr lang="fr-FR" altLang="fr-FR" sz="2800" dirty="0" err="1">
                <a:latin typeface="+mj-lt"/>
                <a:ea typeface="ＭＳ Ｐゴシック" panose="020B0600070205080204" pitchFamily="34" charset="-128"/>
                <a:sym typeface="Tw Cen MT" panose="020B0602020104020603" pitchFamily="34" charset="77"/>
              </a:rPr>
              <a:t>ré-inscrit</a:t>
            </a:r>
            <a:r>
              <a:rPr lang="fr-FR" altLang="fr-FR" sz="2800" dirty="0">
                <a:latin typeface="+mj-lt"/>
                <a:ea typeface="ＭＳ Ｐゴシック" panose="020B0600070205080204" pitchFamily="34" charset="-128"/>
                <a:sym typeface="Tw Cen MT" panose="020B0602020104020603" pitchFamily="34" charset="77"/>
              </a:rPr>
              <a:t> (reconsolidé) dans la mémoire pour être </a:t>
            </a:r>
            <a:r>
              <a:rPr lang="fr-FR" altLang="fr-FR" sz="2800" dirty="0" err="1">
                <a:latin typeface="+mj-lt"/>
                <a:ea typeface="ＭＳ Ｐゴシック" panose="020B0600070205080204" pitchFamily="34" charset="-128"/>
                <a:sym typeface="Tw Cen MT" panose="020B0602020104020603" pitchFamily="34" charset="77"/>
              </a:rPr>
              <a:t>re</a:t>
            </a:r>
            <a:r>
              <a:rPr lang="fr-FR" altLang="fr-FR" sz="2800" dirty="0">
                <a:latin typeface="+mj-lt"/>
                <a:ea typeface="ＭＳ Ｐゴシック" panose="020B0600070205080204" pitchFamily="34" charset="-128"/>
                <a:sym typeface="Tw Cen MT" panose="020B0602020104020603" pitchFamily="34" charset="77"/>
              </a:rPr>
              <a:t>-stabilisé.</a:t>
            </a:r>
          </a:p>
          <a:p>
            <a:pPr marL="879475" indent="-344488" algn="just"/>
            <a:r>
              <a:rPr lang="fr-FR" altLang="fr-FR" sz="2800" dirty="0">
                <a:latin typeface="+mj-lt"/>
                <a:ea typeface="ＭＳ Ｐゴシック" panose="020B0600070205080204" pitchFamily="34" charset="-128"/>
                <a:sym typeface="Tw Cen MT" panose="020B0602020104020603" pitchFamily="34" charset="77"/>
              </a:rPr>
              <a:t>Il serait possible d’agir à l’</a:t>
            </a:r>
            <a:r>
              <a:rPr lang="fr-FR" altLang="fr-FR" sz="2800" dirty="0">
                <a:solidFill>
                  <a:srgbClr val="B51A00"/>
                </a:solidFill>
                <a:latin typeface="+mj-lt"/>
                <a:ea typeface="ＭＳ Ｐゴシック" panose="020B0600070205080204" pitchFamily="34" charset="-128"/>
                <a:sym typeface="Tw Cen MT" panose="020B0602020104020603" pitchFamily="34" charset="77"/>
              </a:rPr>
              <a:t>intérieur de cette fenêtre</a:t>
            </a:r>
            <a:r>
              <a:rPr lang="fr-FR" altLang="fr-FR" sz="2800" dirty="0">
                <a:latin typeface="+mj-lt"/>
                <a:ea typeface="ＭＳ Ｐゴシック" panose="020B0600070205080204" pitchFamily="34" charset="-128"/>
                <a:sym typeface="Tw Cen MT" panose="020B0602020104020603" pitchFamily="34" charset="77"/>
              </a:rPr>
              <a:t> d’instabilité du souvenir de façon à atténuer son intensité émotionnelle.</a:t>
            </a:r>
          </a:p>
        </p:txBody>
      </p:sp>
    </p:spTree>
  </p:cSld>
  <p:clrMapOvr>
    <a:masterClrMapping/>
  </p:clrMapOvr>
  <p:transition spd="slow">
    <p:fad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hape 263">
            <a:extLst>
              <a:ext uri="{FF2B5EF4-FFF2-40B4-BE49-F238E27FC236}">
                <a16:creationId xmlns:a16="http://schemas.microsoft.com/office/drawing/2014/main" id="{CF87E5CA-8C77-4747-BEE2-4DB7FC3C01E8}"/>
              </a:ext>
            </a:extLst>
          </p:cNvPr>
          <p:cNvSpPr>
            <a:spLocks noGrp="1"/>
          </p:cNvSpPr>
          <p:nvPr>
            <p:ph type="body" idx="1"/>
          </p:nvPr>
        </p:nvSpPr>
        <p:spPr>
          <a:xfrm>
            <a:off x="587829" y="2223998"/>
            <a:ext cx="11430000" cy="5794375"/>
          </a:xfrm>
          <a:extLst>
            <a:ext uri="{91240B29-F687-4F45-9708-019B960494DF}">
              <a14:hiddenLine xmlns:a14="http://schemas.microsoft.com/office/drawing/2010/main" w="9525">
                <a:solidFill>
                  <a:srgbClr val="000000"/>
                </a:solidFill>
                <a:round/>
                <a:headEnd/>
                <a:tailEnd/>
              </a14:hiddenLine>
            </a:ext>
          </a:extLst>
        </p:spPr>
        <p:txBody>
          <a:bodyPr/>
          <a:lstStyle/>
          <a:p>
            <a:pPr marL="879475" indent="-344488" algn="just"/>
            <a:r>
              <a:rPr lang="fr-FR" altLang="fr-FR" sz="2800" dirty="0">
                <a:latin typeface="+mj-lt"/>
                <a:ea typeface="ＭＳ Ｐゴシック" panose="020B0600070205080204" pitchFamily="34" charset="-128"/>
                <a:sym typeface="Tw Cen MT" panose="020B0602020104020603" pitchFamily="34" charset="77"/>
              </a:rPr>
              <a:t>Depuis plus de 100 ans, nous savons que les nouveaux souvenirs sont initialement fragiles (Muller &amp; </a:t>
            </a:r>
            <a:r>
              <a:rPr lang="fr-FR" altLang="fr-FR" sz="2800" dirty="0" err="1">
                <a:latin typeface="+mj-lt"/>
                <a:ea typeface="ＭＳ Ｐゴシック" panose="020B0600070205080204" pitchFamily="34" charset="-128"/>
                <a:sym typeface="Tw Cen MT" panose="020B0602020104020603" pitchFamily="34" charset="77"/>
              </a:rPr>
              <a:t>Pilzecker</a:t>
            </a:r>
            <a:r>
              <a:rPr lang="fr-FR" altLang="fr-FR" sz="2800" dirty="0">
                <a:latin typeface="+mj-lt"/>
                <a:ea typeface="ＭＳ Ｐゴシック" panose="020B0600070205080204" pitchFamily="34" charset="-128"/>
                <a:sym typeface="Tw Cen MT" panose="020B0602020104020603" pitchFamily="34" charset="77"/>
              </a:rPr>
              <a:t>, 1900)</a:t>
            </a:r>
          </a:p>
          <a:p>
            <a:pPr marL="879475" indent="-344488" algn="just"/>
            <a:r>
              <a:rPr lang="fr-FR" altLang="fr-FR" sz="2800" dirty="0">
                <a:latin typeface="+mj-lt"/>
                <a:ea typeface="ＭＳ Ｐゴシック" panose="020B0600070205080204" pitchFamily="34" charset="-128"/>
                <a:sym typeface="Tw Cen MT" panose="020B0602020104020603" pitchFamily="34" charset="77"/>
              </a:rPr>
              <a:t>Ils peuvent alors êt</a:t>
            </a:r>
            <a:r>
              <a:rPr lang="fr-FR" altLang="fr-FR" sz="2800" dirty="0">
                <a:solidFill>
                  <a:srgbClr val="000000"/>
                </a:solidFill>
                <a:latin typeface="+mj-lt"/>
                <a:ea typeface="ＭＳ Ｐゴシック" panose="020B0600070205080204" pitchFamily="34" charset="-128"/>
                <a:sym typeface="Tw Cen MT" panose="020B0602020104020603" pitchFamily="34" charset="77"/>
              </a:rPr>
              <a:t>re soit enco</a:t>
            </a:r>
            <a:r>
              <a:rPr lang="fr-FR" altLang="fr-FR" sz="2800" dirty="0">
                <a:latin typeface="+mj-lt"/>
                <a:ea typeface="ＭＳ Ｐゴシック" panose="020B0600070205080204" pitchFamily="34" charset="-128"/>
                <a:sym typeface="Tw Cen MT" panose="020B0602020104020603" pitchFamily="34" charset="77"/>
              </a:rPr>
              <a:t>dés dans la mémoire à long terme, modif</a:t>
            </a:r>
            <a:r>
              <a:rPr lang="fr-FR" altLang="fr-FR" sz="2800" dirty="0">
                <a:solidFill>
                  <a:srgbClr val="000000"/>
                </a:solidFill>
                <a:latin typeface="+mj-lt"/>
                <a:ea typeface="ＭＳ Ｐゴシック" panose="020B0600070205080204" pitchFamily="34" charset="-128"/>
                <a:sym typeface="Tw Cen MT" panose="020B0602020104020603" pitchFamily="34" charset="77"/>
              </a:rPr>
              <a:t>iés, ou enc</a:t>
            </a:r>
            <a:r>
              <a:rPr lang="fr-FR" altLang="fr-FR" sz="2800" dirty="0">
                <a:latin typeface="+mj-lt"/>
                <a:ea typeface="ＭＳ Ｐゴシック" panose="020B0600070205080204" pitchFamily="34" charset="-128"/>
                <a:sym typeface="Tw Cen MT" panose="020B0602020104020603" pitchFamily="34" charset="77"/>
              </a:rPr>
              <a:t>ore oubliés. </a:t>
            </a:r>
          </a:p>
          <a:p>
            <a:pPr marL="879475" indent="-344488" algn="just"/>
            <a:r>
              <a:rPr lang="fr-FR" altLang="fr-FR" sz="2800" dirty="0">
                <a:latin typeface="+mj-lt"/>
                <a:ea typeface="ＭＳ Ｐゴシック" panose="020B0600070205080204" pitchFamily="34" charset="-128"/>
                <a:sym typeface="Tw Cen MT" panose="020B0602020104020603" pitchFamily="34" charset="77"/>
              </a:rPr>
              <a:t>Pour s’inscrire dan</a:t>
            </a:r>
            <a:r>
              <a:rPr lang="fr-FR" altLang="fr-FR" sz="2800" dirty="0">
                <a:solidFill>
                  <a:srgbClr val="000000"/>
                </a:solidFill>
                <a:latin typeface="+mj-lt"/>
                <a:ea typeface="ＭＳ Ｐゴシック" panose="020B0600070205080204" pitchFamily="34" charset="-128"/>
                <a:sym typeface="Tw Cen MT" panose="020B0602020104020603" pitchFamily="34" charset="77"/>
              </a:rPr>
              <a:t>s la mém</a:t>
            </a:r>
            <a:r>
              <a:rPr lang="fr-FR" altLang="fr-FR" sz="2800" dirty="0">
                <a:latin typeface="+mj-lt"/>
                <a:ea typeface="ＭＳ Ｐゴシック" panose="020B0600070205080204" pitchFamily="34" charset="-128"/>
                <a:sym typeface="Tw Cen MT" panose="020B0602020104020603" pitchFamily="34" charset="77"/>
              </a:rPr>
              <a:t>oire à long terme, ils doivent être encod</a:t>
            </a:r>
            <a:r>
              <a:rPr lang="fr-FR" altLang="fr-FR" sz="2800" dirty="0">
                <a:solidFill>
                  <a:srgbClr val="000000"/>
                </a:solidFill>
                <a:latin typeface="+mj-lt"/>
                <a:ea typeface="ＭＳ Ｐゴシック" panose="020B0600070205080204" pitchFamily="34" charset="-128"/>
                <a:sym typeface="Tw Cen MT" panose="020B0602020104020603" pitchFamily="34" charset="77"/>
              </a:rPr>
              <a:t>és, un proc</a:t>
            </a:r>
            <a:r>
              <a:rPr lang="fr-FR" altLang="fr-FR" sz="2800" dirty="0">
                <a:latin typeface="+mj-lt"/>
                <a:ea typeface="ＭＳ Ｐゴシック" panose="020B0600070205080204" pitchFamily="34" charset="-128"/>
                <a:sym typeface="Tw Cen MT" panose="020B0602020104020603" pitchFamily="34" charset="77"/>
              </a:rPr>
              <a:t>essus connu sous le nom de conso</a:t>
            </a:r>
            <a:r>
              <a:rPr lang="fr-FR" altLang="fr-FR" sz="2800" dirty="0">
                <a:solidFill>
                  <a:srgbClr val="000000"/>
                </a:solidFill>
                <a:latin typeface="+mj-lt"/>
                <a:ea typeface="ＭＳ Ｐゴシック" panose="020B0600070205080204" pitchFamily="34" charset="-128"/>
                <a:sym typeface="Tw Cen MT" panose="020B0602020104020603" pitchFamily="34" charset="77"/>
              </a:rPr>
              <a:t>lidation des souveni</a:t>
            </a:r>
            <a:r>
              <a:rPr lang="fr-FR" altLang="fr-FR" sz="2800" dirty="0">
                <a:latin typeface="+mj-lt"/>
                <a:ea typeface="ＭＳ Ｐゴシック" panose="020B0600070205080204" pitchFamily="34" charset="-128"/>
                <a:sym typeface="Tw Cen MT" panose="020B0602020104020603" pitchFamily="34" charset="77"/>
              </a:rPr>
              <a:t>rs. </a:t>
            </a:r>
          </a:p>
          <a:p>
            <a:pPr marL="879475" indent="-344488" algn="just"/>
            <a:r>
              <a:rPr lang="fr-FR" altLang="fr-FR" sz="2800" dirty="0">
                <a:latin typeface="+mj-lt"/>
                <a:ea typeface="ＭＳ Ｐゴシック" panose="020B0600070205080204" pitchFamily="34" charset="-128"/>
                <a:sym typeface="Tw Cen MT" panose="020B0602020104020603" pitchFamily="34" charset="77"/>
              </a:rPr>
              <a:t>Une fois consolidés, les </a:t>
            </a:r>
            <a:r>
              <a:rPr lang="fr-FR" altLang="fr-FR" sz="2800" dirty="0">
                <a:solidFill>
                  <a:srgbClr val="E32400"/>
                </a:solidFill>
                <a:latin typeface="+mj-lt"/>
                <a:ea typeface="ＭＳ Ｐゴシック" panose="020B0600070205080204" pitchFamily="34" charset="-128"/>
                <a:sym typeface="Tw Cen MT" panose="020B0602020104020603" pitchFamily="34" charset="77"/>
              </a:rPr>
              <a:t>souvenirs étaient jusqu’à tout récemment réputés être permanents.</a:t>
            </a:r>
          </a:p>
        </p:txBody>
      </p:sp>
    </p:spTree>
  </p:cSld>
  <p:clrMapOvr>
    <a:masterClrMapping/>
  </p:clrMapOvr>
  <p:transition spd="slow"/>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hape 266">
            <a:extLst>
              <a:ext uri="{FF2B5EF4-FFF2-40B4-BE49-F238E27FC236}">
                <a16:creationId xmlns:a16="http://schemas.microsoft.com/office/drawing/2014/main" id="{A0F0D716-A56F-6C4D-B1EB-331B68A2FD9F}"/>
              </a:ext>
            </a:extLst>
          </p:cNvPr>
          <p:cNvSpPr>
            <a:spLocks noGrp="1"/>
          </p:cNvSpPr>
          <p:nvPr>
            <p:ph type="body" idx="1"/>
          </p:nvPr>
        </p:nvSpPr>
        <p:spPr>
          <a:xfrm>
            <a:off x="1774826" y="527051"/>
            <a:ext cx="8424863" cy="5795963"/>
          </a:xfrm>
        </p:spPr>
        <p:txBody>
          <a:bodyPr/>
          <a:lstStyle/>
          <a:p>
            <a:pPr marL="534988" indent="0" algn="just">
              <a:buNone/>
            </a:pPr>
            <a:r>
              <a:rPr lang="fr-FR" altLang="fr-FR" sz="3600">
                <a:latin typeface="Tw Cen MT" panose="020B0602020104020603" pitchFamily="34" charset="77"/>
                <a:ea typeface="ＭＳ Ｐゴシック" panose="020B0600070205080204" pitchFamily="34" charset="-128"/>
                <a:sym typeface="Tw Cen MT" panose="020B0602020104020603" pitchFamily="34" charset="77"/>
              </a:rPr>
              <a:t>Cependant, ce paradigme de la </a:t>
            </a:r>
            <a:r>
              <a:rPr lang="fr-FR" altLang="fr-FR" sz="3600">
                <a:solidFill>
                  <a:srgbClr val="E32400"/>
                </a:solidFill>
                <a:latin typeface="Tw Cen MT" panose="020B0602020104020603" pitchFamily="34" charset="77"/>
                <a:ea typeface="ＭＳ Ｐゴシック" panose="020B0600070205080204" pitchFamily="34" charset="-128"/>
                <a:sym typeface="Tw Cen MT" panose="020B0602020104020603" pitchFamily="34" charset="77"/>
              </a:rPr>
              <a:t>consolidation</a:t>
            </a:r>
            <a:r>
              <a:rPr lang="fr-FR" altLang="fr-FR" sz="3600">
                <a:latin typeface="Tw Cen MT" panose="020B0602020104020603" pitchFamily="34" charset="77"/>
                <a:ea typeface="ＭＳ Ｐゴシック" panose="020B0600070205080204" pitchFamily="34" charset="-128"/>
                <a:sym typeface="Tw Cen MT" panose="020B0602020104020603" pitchFamily="34" charset="77"/>
              </a:rPr>
              <a:t> est contesté, depuis que des chercheurs ont découvert l’existence de la </a:t>
            </a:r>
            <a:r>
              <a:rPr lang="fr-FR" altLang="fr-FR" sz="3600">
                <a:solidFill>
                  <a:srgbClr val="E32400"/>
                </a:solidFill>
                <a:latin typeface="Tw Cen MT" panose="020B0602020104020603" pitchFamily="34" charset="77"/>
                <a:ea typeface="ＭＳ Ｐゴシック" panose="020B0600070205080204" pitchFamily="34" charset="-128"/>
                <a:sym typeface="Tw Cen MT" panose="020B0602020104020603" pitchFamily="34" charset="77"/>
              </a:rPr>
              <a:t>reconsolidation</a:t>
            </a:r>
            <a:r>
              <a:rPr lang="fr-FR" altLang="fr-FR" sz="3600">
                <a:latin typeface="Tw Cen MT" panose="020B0602020104020603" pitchFamily="34" charset="77"/>
                <a:ea typeface="ＭＳ Ｐゴシック" panose="020B0600070205080204" pitchFamily="34" charset="-128"/>
                <a:sym typeface="Tw Cen MT" panose="020B0602020104020603" pitchFamily="34" charset="77"/>
              </a:rPr>
              <a:t> des souvenirs, tout d’abord chez les animaux (Nader, Schafe, &amp; Le Doux, 2000; Przybyslawski &amp; Sara,1997) et plus récemment chez les humains (Kindt, Soeter, &amp; Vervliet, 2009).</a:t>
            </a:r>
          </a:p>
        </p:txBody>
      </p:sp>
    </p:spTree>
  </p:cSld>
  <p:clrMapOvr>
    <a:masterClrMapping/>
  </p:clrMapOvr>
  <p:transition spd="slow"/>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hape 269">
            <a:extLst>
              <a:ext uri="{FF2B5EF4-FFF2-40B4-BE49-F238E27FC236}">
                <a16:creationId xmlns:a16="http://schemas.microsoft.com/office/drawing/2014/main" id="{E125EE20-D308-8D48-962A-77DA1F7E0719}"/>
              </a:ext>
            </a:extLst>
          </p:cNvPr>
          <p:cNvSpPr>
            <a:spLocks noGrp="1"/>
          </p:cNvSpPr>
          <p:nvPr>
            <p:ph type="body" idx="1"/>
          </p:nvPr>
        </p:nvSpPr>
        <p:spPr>
          <a:xfrm>
            <a:off x="-404949" y="2300017"/>
            <a:ext cx="12435840" cy="5518150"/>
          </a:xfrm>
        </p:spPr>
        <p:txBody>
          <a:bodyPr>
            <a:normAutofit/>
          </a:bodyPr>
          <a:lstStyle/>
          <a:p>
            <a:pPr marL="879475" indent="-344488" algn="just"/>
            <a:r>
              <a:rPr lang="fr-FR" altLang="fr-FR" sz="2400" dirty="0">
                <a:latin typeface="+mj-lt"/>
                <a:ea typeface="ＭＳ Ｐゴシック" panose="020B0600070205080204" pitchFamily="34" charset="-128"/>
                <a:sym typeface="Tw Cen MT" panose="020B0602020104020603" pitchFamily="34" charset="77"/>
              </a:rPr>
              <a:t>Selon cette théorie, un souvenir déjà consolidé qui est remémoré ne demeurera pas figé (comme dans la théorie de la consolidation).</a:t>
            </a:r>
          </a:p>
          <a:p>
            <a:pPr marL="879475" indent="-344488" algn="just"/>
            <a:r>
              <a:rPr lang="fr-FR" altLang="fr-FR" sz="2400" dirty="0">
                <a:latin typeface="+mj-lt"/>
                <a:ea typeface="ＭＳ Ｐゴシック" panose="020B0600070205080204" pitchFamily="34" charset="-128"/>
                <a:sym typeface="Tw Cen MT" panose="020B0602020104020603" pitchFamily="34" charset="77"/>
              </a:rPr>
              <a:t> Il pourra être </a:t>
            </a:r>
            <a:r>
              <a:rPr lang="fr-FR" altLang="fr-FR" sz="2400" dirty="0">
                <a:solidFill>
                  <a:srgbClr val="E32400"/>
                </a:solidFill>
                <a:latin typeface="+mj-lt"/>
                <a:ea typeface="ＭＳ Ｐゴシック" panose="020B0600070205080204" pitchFamily="34" charset="-128"/>
                <a:sym typeface="Tw Cen MT" panose="020B0602020104020603" pitchFamily="34" charset="77"/>
              </a:rPr>
              <a:t>ré-encodé</a:t>
            </a:r>
            <a:r>
              <a:rPr lang="fr-FR" altLang="fr-FR" sz="2400" dirty="0">
                <a:latin typeface="+mj-lt"/>
                <a:ea typeface="ＭＳ Ｐゴシック" panose="020B0600070205080204" pitchFamily="34" charset="-128"/>
                <a:sym typeface="Tw Cen MT" panose="020B0602020104020603" pitchFamily="34" charset="77"/>
              </a:rPr>
              <a:t> dans la mémoire à long terme, </a:t>
            </a:r>
            <a:r>
              <a:rPr lang="fr-FR" altLang="fr-FR" sz="2400" dirty="0">
                <a:solidFill>
                  <a:srgbClr val="E32400"/>
                </a:solidFill>
                <a:latin typeface="+mj-lt"/>
                <a:ea typeface="ＭＳ Ｐゴシック" panose="020B0600070205080204" pitchFamily="34" charset="-128"/>
                <a:sym typeface="Tw Cen MT" panose="020B0602020104020603" pitchFamily="34" charset="77"/>
              </a:rPr>
              <a:t>modifié,</a:t>
            </a:r>
            <a:r>
              <a:rPr lang="fr-FR" altLang="fr-FR" sz="2400" dirty="0">
                <a:latin typeface="+mj-lt"/>
                <a:ea typeface="ＭＳ Ｐゴシック" panose="020B0600070205080204" pitchFamily="34" charset="-128"/>
                <a:sym typeface="Tw Cen MT" panose="020B0602020104020603" pitchFamily="34" charset="77"/>
              </a:rPr>
              <a:t> ou encore </a:t>
            </a:r>
            <a:r>
              <a:rPr lang="fr-FR" altLang="fr-FR" sz="2400" dirty="0">
                <a:solidFill>
                  <a:srgbClr val="E32400"/>
                </a:solidFill>
                <a:latin typeface="+mj-lt"/>
                <a:ea typeface="ＭＳ Ｐゴシック" panose="020B0600070205080204" pitchFamily="34" charset="-128"/>
                <a:sym typeface="Tw Cen MT" panose="020B0602020104020603" pitchFamily="34" charset="77"/>
              </a:rPr>
              <a:t>atténué</a:t>
            </a:r>
            <a:r>
              <a:rPr lang="fr-FR" altLang="fr-FR" sz="2400" dirty="0">
                <a:latin typeface="+mj-lt"/>
                <a:ea typeface="ＭＳ Ｐゴシック" panose="020B0600070205080204" pitchFamily="34" charset="-128"/>
                <a:sym typeface="Tw Cen MT" panose="020B0602020104020603" pitchFamily="34" charset="77"/>
              </a:rPr>
              <a:t>. Mais il devra être </a:t>
            </a:r>
            <a:r>
              <a:rPr lang="fr-FR" altLang="fr-FR" sz="2400" u="sng" dirty="0">
                <a:solidFill>
                  <a:srgbClr val="0042AA"/>
                </a:solidFill>
                <a:latin typeface="+mj-lt"/>
                <a:ea typeface="ＭＳ Ｐゴシック" panose="020B0600070205080204" pitchFamily="34" charset="-128"/>
                <a:sym typeface="Tw Cen MT" panose="020B0602020104020603" pitchFamily="34" charset="77"/>
              </a:rPr>
              <a:t>reconsolidé (vs </a:t>
            </a:r>
            <a:r>
              <a:rPr lang="fr-FR" altLang="fr-FR" sz="2400" u="sng" dirty="0" err="1">
                <a:solidFill>
                  <a:srgbClr val="0042AA"/>
                </a:solidFill>
                <a:latin typeface="+mj-lt"/>
                <a:ea typeface="ＭＳ Ｐゴシック" panose="020B0600070205080204" pitchFamily="34" charset="-128"/>
                <a:sym typeface="Tw Cen MT" panose="020B0602020104020603" pitchFamily="34" charset="77"/>
              </a:rPr>
              <a:t>re-consolidé</a:t>
            </a:r>
            <a:r>
              <a:rPr lang="fr-FR" altLang="fr-FR" sz="2400" u="sng" dirty="0">
                <a:solidFill>
                  <a:srgbClr val="0042AA"/>
                </a:solidFill>
                <a:latin typeface="+mj-lt"/>
                <a:ea typeface="ＭＳ Ｐゴシック" panose="020B0600070205080204" pitchFamily="34" charset="-128"/>
                <a:sym typeface="Tw Cen MT" panose="020B0602020104020603" pitchFamily="34" charset="77"/>
              </a:rPr>
              <a:t>)</a:t>
            </a:r>
            <a:r>
              <a:rPr lang="fr-FR" altLang="fr-FR" sz="2400" u="sng" dirty="0">
                <a:latin typeface="+mj-lt"/>
                <a:ea typeface="ＭＳ Ｐゴシック" panose="020B0600070205080204" pitchFamily="34" charset="-128"/>
                <a:sym typeface="Tw Cen MT" panose="020B0602020104020603" pitchFamily="34" charset="77"/>
              </a:rPr>
              <a:t> </a:t>
            </a:r>
            <a:r>
              <a:rPr lang="fr-FR" altLang="fr-FR" sz="2400" dirty="0">
                <a:latin typeface="+mj-lt"/>
                <a:ea typeface="ＭＳ Ｐゴシック" panose="020B0600070205080204" pitchFamily="34" charset="-128"/>
                <a:sym typeface="Tw Cen MT" panose="020B0602020104020603" pitchFamily="34" charset="77"/>
              </a:rPr>
              <a:t>afin de persister dans la mémoire à long terme. </a:t>
            </a:r>
          </a:p>
          <a:p>
            <a:pPr marL="879475" indent="-344488" algn="just"/>
            <a:r>
              <a:rPr lang="fr-FR" altLang="fr-FR" sz="2400" dirty="0">
                <a:latin typeface="+mj-lt"/>
                <a:ea typeface="ＭＳ Ｐゴシック" panose="020B0600070205080204" pitchFamily="34" charset="-128"/>
                <a:sym typeface="Tw Cen MT" panose="020B0602020104020603" pitchFamily="34" charset="77"/>
              </a:rPr>
              <a:t>Il serait ainsi </a:t>
            </a:r>
            <a:r>
              <a:rPr lang="fr-FR" altLang="fr-FR" sz="2400" dirty="0">
                <a:solidFill>
                  <a:srgbClr val="E32400"/>
                </a:solidFill>
                <a:latin typeface="+mj-lt"/>
                <a:ea typeface="ＭＳ Ｐゴシック" panose="020B0600070205080204" pitchFamily="34" charset="-128"/>
                <a:sym typeface="Tw Cen MT" panose="020B0602020104020603" pitchFamily="34" charset="77"/>
              </a:rPr>
              <a:t>possible d’agir sur un ancien souvenir en atténuant son intensité</a:t>
            </a:r>
            <a:r>
              <a:rPr lang="fr-FR" altLang="fr-FR" sz="2400" dirty="0">
                <a:latin typeface="+mj-lt"/>
                <a:ea typeface="ＭＳ Ｐゴシック" panose="020B0600070205080204" pitchFamily="34" charset="-128"/>
                <a:sym typeface="Tw Cen MT" panose="020B0602020104020603" pitchFamily="34" charset="77"/>
              </a:rPr>
              <a:t> (théorie de la reconsolidation). </a:t>
            </a:r>
          </a:p>
          <a:p>
            <a:pPr marL="879475" indent="-344488" algn="just"/>
            <a:r>
              <a:rPr lang="fr-FR" altLang="fr-FR" sz="2400" dirty="0">
                <a:latin typeface="+mj-lt"/>
                <a:ea typeface="ＭＳ Ｐゴシック" panose="020B0600070205080204" pitchFamily="34" charset="-128"/>
                <a:sym typeface="Tw Cen MT" panose="020B0602020104020603" pitchFamily="34" charset="77"/>
              </a:rPr>
              <a:t>Ainsi, le blocage de la reconsolidation des souvenirs traumatiques pourrait être une voie intéressante dans le </a:t>
            </a:r>
            <a:r>
              <a:rPr lang="fr-FR" altLang="fr-FR" sz="2400" dirty="0">
                <a:solidFill>
                  <a:srgbClr val="E32400"/>
                </a:solidFill>
                <a:latin typeface="+mj-lt"/>
                <a:ea typeface="ＭＳ Ｐゴシック" panose="020B0600070205080204" pitchFamily="34" charset="-128"/>
                <a:sym typeface="Tw Cen MT" panose="020B0602020104020603" pitchFamily="34" charset="77"/>
              </a:rPr>
              <a:t>traitement de l’ESPT,</a:t>
            </a:r>
            <a:r>
              <a:rPr lang="fr-FR" altLang="fr-FR" sz="2400" dirty="0">
                <a:latin typeface="+mj-lt"/>
                <a:ea typeface="ＭＳ Ｐゴシック" panose="020B0600070205080204" pitchFamily="34" charset="-128"/>
                <a:sym typeface="Tw Cen MT" panose="020B0602020104020603" pitchFamily="34" charset="77"/>
              </a:rPr>
              <a:t> mais pas seulement...</a:t>
            </a:r>
          </a:p>
        </p:txBody>
      </p:sp>
    </p:spTree>
  </p:cSld>
  <p:clrMapOvr>
    <a:masterClrMapping/>
  </p:clrMapOvr>
  <p:transition spd="slow"/>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droppedImage.png">
            <a:extLst>
              <a:ext uri="{FF2B5EF4-FFF2-40B4-BE49-F238E27FC236}">
                <a16:creationId xmlns:a16="http://schemas.microsoft.com/office/drawing/2014/main" id="{EF36CB9B-6C6F-354E-A934-DD6AA69212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 y="1503363"/>
            <a:ext cx="11051177"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9394" name="Shape 274">
            <a:extLst>
              <a:ext uri="{FF2B5EF4-FFF2-40B4-BE49-F238E27FC236}">
                <a16:creationId xmlns:a16="http://schemas.microsoft.com/office/drawing/2014/main" id="{1DF4ABF0-C2AE-F340-A3B5-67F80C5FB8E6}"/>
              </a:ext>
            </a:extLst>
          </p:cNvPr>
          <p:cNvSpPr>
            <a:spLocks noChangeArrowheads="1"/>
          </p:cNvSpPr>
          <p:nvPr/>
        </p:nvSpPr>
        <p:spPr bwMode="auto">
          <a:xfrm>
            <a:off x="1604964" y="5104179"/>
            <a:ext cx="7750175" cy="318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algn="just">
              <a:spcBef>
                <a:spcPts val="850"/>
              </a:spcBef>
            </a:pPr>
            <a:endParaRPr lang="fr-FR" altLang="fr-FR" sz="1600">
              <a:solidFill>
                <a:srgbClr val="000000"/>
              </a:solidFill>
              <a:latin typeface="Tw Cen MT" panose="020B0602020104020603" pitchFamily="34" charset="77"/>
              <a:sym typeface="Tw Cen MT" panose="020B0602020104020603" pitchFamily="34" charset="77"/>
            </a:endParaRPr>
          </a:p>
        </p:txBody>
      </p:sp>
      <p:sp>
        <p:nvSpPr>
          <p:cNvPr id="275" name="Shape 275">
            <a:extLst>
              <a:ext uri="{FF2B5EF4-FFF2-40B4-BE49-F238E27FC236}">
                <a16:creationId xmlns:a16="http://schemas.microsoft.com/office/drawing/2014/main" id="{FCDB8EEA-9D74-F544-866C-90BC6D9483F3}"/>
              </a:ext>
            </a:extLst>
          </p:cNvPr>
          <p:cNvSpPr/>
          <p:nvPr/>
        </p:nvSpPr>
        <p:spPr>
          <a:xfrm flipH="1">
            <a:off x="3917090" y="4259655"/>
            <a:ext cx="1023937" cy="600075"/>
          </a:xfrm>
          <a:prstGeom prst="line">
            <a:avLst/>
          </a:prstGeom>
          <a:ln w="139700">
            <a:solidFill>
              <a:srgbClr val="FF2600"/>
            </a:solidFill>
            <a:miter lim="400000"/>
            <a:headEnd type="stealth"/>
          </a:ln>
        </p:spPr>
        <p:txBody>
          <a:bodyPr lIns="0" tIns="0" rIns="0" bIns="0"/>
          <a:lstStyle/>
          <a:p>
            <a:pPr defTabSz="321457">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
        <p:nvSpPr>
          <p:cNvPr id="276" name="Shape 276">
            <a:extLst>
              <a:ext uri="{FF2B5EF4-FFF2-40B4-BE49-F238E27FC236}">
                <a16:creationId xmlns:a16="http://schemas.microsoft.com/office/drawing/2014/main" id="{601C97CC-E57C-7244-9CD7-5EEC29FCC0B4}"/>
              </a:ext>
            </a:extLst>
          </p:cNvPr>
          <p:cNvSpPr>
            <a:spLocks/>
          </p:cNvSpPr>
          <p:nvPr/>
        </p:nvSpPr>
        <p:spPr bwMode="auto">
          <a:xfrm>
            <a:off x="5239455" y="2814638"/>
            <a:ext cx="204787" cy="1241425"/>
          </a:xfrm>
          <a:custGeom>
            <a:avLst/>
            <a:gdLst>
              <a:gd name="T0" fmla="*/ 87514956 w 21600"/>
              <a:gd name="T1" fmla="*/ 2147483646 h 21600"/>
              <a:gd name="T2" fmla="*/ 87514956 w 21600"/>
              <a:gd name="T3" fmla="*/ 2147483646 h 21600"/>
              <a:gd name="T4" fmla="*/ 87514956 w 21600"/>
              <a:gd name="T5" fmla="*/ 2147483646 h 21600"/>
              <a:gd name="T6" fmla="*/ 8751495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0"/>
                </a:moveTo>
                <a:lnTo>
                  <a:pt x="0" y="6464"/>
                </a:lnTo>
                <a:lnTo>
                  <a:pt x="0" y="12140"/>
                </a:lnTo>
                <a:lnTo>
                  <a:pt x="3600" y="16082"/>
                </a:lnTo>
                <a:lnTo>
                  <a:pt x="9600" y="19235"/>
                </a:lnTo>
                <a:lnTo>
                  <a:pt x="20400" y="21600"/>
                </a:lnTo>
              </a:path>
            </a:pathLst>
          </a:custGeom>
          <a:noFill/>
          <a:ln w="165100">
            <a:solidFill>
              <a:srgbClr val="FF2600"/>
            </a:solidFill>
            <a:miter lim="400000"/>
            <a:headEnd/>
            <a:tailEnd/>
          </a:ln>
          <a:extLst>
            <a:ext uri="{909E8E84-426E-40DD-AFC4-6F175D3DCCD1}">
              <a14:hiddenFill xmlns:a14="http://schemas.microsoft.com/office/drawing/2010/main">
                <a:solidFill>
                  <a:srgbClr val="FFFFFF"/>
                </a:solidFill>
              </a14:hiddenFill>
            </a:ext>
          </a:extLst>
        </p:spPr>
        <p:txBody>
          <a:bodyPr lIns="35719" tIns="35719" rIns="35719" bIns="35719" anchor="ctr"/>
          <a:lstStyle/>
          <a:p>
            <a:endParaRPr lang="fr-FR"/>
          </a:p>
        </p:txBody>
      </p:sp>
      <p:sp>
        <p:nvSpPr>
          <p:cNvPr id="277" name="Shape 277">
            <a:extLst>
              <a:ext uri="{FF2B5EF4-FFF2-40B4-BE49-F238E27FC236}">
                <a16:creationId xmlns:a16="http://schemas.microsoft.com/office/drawing/2014/main" id="{AE83DA69-4E37-CF49-8D8F-78101F9C9013}"/>
              </a:ext>
            </a:extLst>
          </p:cNvPr>
          <p:cNvSpPr/>
          <p:nvPr/>
        </p:nvSpPr>
        <p:spPr>
          <a:xfrm flipH="1">
            <a:off x="5349673" y="2733676"/>
            <a:ext cx="160337" cy="276225"/>
          </a:xfrm>
          <a:prstGeom prst="line">
            <a:avLst/>
          </a:prstGeom>
          <a:ln w="139700">
            <a:solidFill>
              <a:srgbClr val="FF2600"/>
            </a:solidFill>
            <a:miter lim="400000"/>
            <a:headEnd type="stealth"/>
          </a:ln>
        </p:spPr>
        <p:txBody>
          <a:bodyPr lIns="0" tIns="0" rIns="0" bIns="0"/>
          <a:lstStyle/>
          <a:p>
            <a:pPr defTabSz="321457">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
        <p:nvSpPr>
          <p:cNvPr id="278" name="Shape 278">
            <a:extLst>
              <a:ext uri="{FF2B5EF4-FFF2-40B4-BE49-F238E27FC236}">
                <a16:creationId xmlns:a16="http://schemas.microsoft.com/office/drawing/2014/main" id="{EFAD53D6-E0DA-EE4E-87CC-1CC049F9B2C0}"/>
              </a:ext>
            </a:extLst>
          </p:cNvPr>
          <p:cNvSpPr>
            <a:spLocks noChangeArrowheads="1"/>
          </p:cNvSpPr>
          <p:nvPr/>
        </p:nvSpPr>
        <p:spPr bwMode="auto">
          <a:xfrm>
            <a:off x="156754" y="5503780"/>
            <a:ext cx="11142617" cy="851067"/>
          </a:xfrm>
          <a:prstGeom prst="rect">
            <a:avLst/>
          </a:prstGeom>
          <a:noFill/>
          <a:ln>
            <a:noFill/>
          </a:ln>
        </p:spPr>
        <p:txBody>
          <a:bodyPr wrap="square" lIns="35719" tIns="35719" rIns="35719" bIns="35719" anchor="ctr">
            <a:spAutoFit/>
          </a:bodyPr>
          <a:lstStyle/>
          <a:p>
            <a:pPr algn="ctr" defTabSz="321457">
              <a:spcBef>
                <a:spcPts val="844"/>
              </a:spcBef>
              <a:defRPr sz="3600">
                <a:solidFill>
                  <a:srgbClr val="000000"/>
                </a:solidFill>
                <a:latin typeface="Tw Cen MT"/>
                <a:ea typeface="Tw Cen MT"/>
                <a:cs typeface="Tw Cen MT"/>
                <a:sym typeface="Tw Cen MT"/>
              </a:defRPr>
            </a:pPr>
            <a:r>
              <a:rPr sz="2531" dirty="0">
                <a:solidFill>
                  <a:srgbClr val="000000"/>
                </a:solidFill>
                <a:latin typeface="+mj-lt"/>
                <a:ea typeface="Tw Cen MT"/>
                <a:cs typeface="Tw Cen MT"/>
                <a:sym typeface="Tw Cen MT"/>
              </a:rPr>
              <a:t>Nouvelle </a:t>
            </a:r>
            <a:r>
              <a:rPr sz="2531" dirty="0" err="1">
                <a:solidFill>
                  <a:srgbClr val="E32400"/>
                </a:solidFill>
                <a:latin typeface="+mj-lt"/>
                <a:ea typeface="Tw Cen MT"/>
                <a:cs typeface="Tw Cen MT"/>
                <a:sym typeface="Tw Cen MT"/>
              </a:rPr>
              <a:t>synthèse</a:t>
            </a:r>
            <a:r>
              <a:rPr sz="2531" dirty="0">
                <a:solidFill>
                  <a:srgbClr val="E32400"/>
                </a:solidFill>
                <a:latin typeface="+mj-lt"/>
                <a:ea typeface="Tw Cen MT"/>
                <a:cs typeface="Tw Cen MT"/>
                <a:sym typeface="Tw Cen MT"/>
              </a:rPr>
              <a:t> </a:t>
            </a:r>
            <a:r>
              <a:rPr sz="2531" dirty="0" err="1">
                <a:solidFill>
                  <a:srgbClr val="E32400"/>
                </a:solidFill>
                <a:latin typeface="+mj-lt"/>
                <a:ea typeface="Tw Cen MT"/>
                <a:cs typeface="Tw Cen MT"/>
                <a:sym typeface="Tw Cen MT"/>
              </a:rPr>
              <a:t>protéique</a:t>
            </a:r>
            <a:r>
              <a:rPr sz="2531" dirty="0">
                <a:solidFill>
                  <a:srgbClr val="000000"/>
                </a:solidFill>
                <a:latin typeface="+mj-lt"/>
                <a:ea typeface="Tw Cen MT"/>
                <a:cs typeface="Tw Cen MT"/>
                <a:sym typeface="Tw Cen MT"/>
              </a:rPr>
              <a:t>, </a:t>
            </a:r>
            <a:r>
              <a:rPr sz="2531" dirty="0" err="1">
                <a:solidFill>
                  <a:srgbClr val="000000"/>
                </a:solidFill>
                <a:latin typeface="+mj-lt"/>
                <a:ea typeface="Tw Cen MT"/>
                <a:cs typeface="Tw Cen MT"/>
                <a:sym typeface="Tw Cen MT"/>
              </a:rPr>
              <a:t>notamment</a:t>
            </a:r>
            <a:r>
              <a:rPr sz="2531" dirty="0">
                <a:solidFill>
                  <a:srgbClr val="000000"/>
                </a:solidFill>
                <a:latin typeface="+mj-lt"/>
                <a:ea typeface="Tw Cen MT"/>
                <a:cs typeface="Tw Cen MT"/>
                <a:sym typeface="Tw Cen MT"/>
              </a:rPr>
              <a:t> au </a:t>
            </a:r>
            <a:r>
              <a:rPr sz="2531" dirty="0" err="1">
                <a:solidFill>
                  <a:srgbClr val="000000"/>
                </a:solidFill>
                <a:latin typeface="+mj-lt"/>
                <a:ea typeface="Tw Cen MT"/>
                <a:cs typeface="Tw Cen MT"/>
                <a:sym typeface="Tw Cen MT"/>
              </a:rPr>
              <a:t>niveau</a:t>
            </a:r>
            <a:r>
              <a:rPr lang="fr-FR" sz="2531" dirty="0">
                <a:solidFill>
                  <a:srgbClr val="000000"/>
                </a:solidFill>
                <a:latin typeface="+mj-lt"/>
                <a:ea typeface="Tw Cen MT"/>
                <a:cs typeface="Tw Cen MT"/>
                <a:sym typeface="Tw Cen MT"/>
              </a:rPr>
              <a:t> </a:t>
            </a:r>
            <a:r>
              <a:rPr sz="2531" dirty="0" err="1">
                <a:solidFill>
                  <a:srgbClr val="000000"/>
                </a:solidFill>
                <a:latin typeface="+mj-lt"/>
                <a:ea typeface="Tw Cen MT"/>
                <a:cs typeface="Tw Cen MT"/>
                <a:sym typeface="Tw Cen MT"/>
              </a:rPr>
              <a:t>hippocampique</a:t>
            </a:r>
            <a:r>
              <a:rPr sz="2531" dirty="0">
                <a:solidFill>
                  <a:srgbClr val="000000"/>
                </a:solidFill>
                <a:latin typeface="+mj-lt"/>
                <a:ea typeface="Tw Cen MT"/>
                <a:cs typeface="Tw Cen MT"/>
                <a:sym typeface="Tw Cen MT"/>
              </a:rPr>
              <a:t> (Sara 2000; Nader 2003;</a:t>
            </a:r>
            <a:r>
              <a:rPr lang="fr-FR" sz="2531" dirty="0">
                <a:solidFill>
                  <a:srgbClr val="000000"/>
                </a:solidFill>
                <a:latin typeface="+mj-lt"/>
                <a:ea typeface="Tw Cen MT"/>
                <a:cs typeface="Tw Cen MT"/>
                <a:sym typeface="Tw Cen MT"/>
              </a:rPr>
              <a:t> </a:t>
            </a:r>
            <a:r>
              <a:rPr sz="2531" dirty="0">
                <a:solidFill>
                  <a:srgbClr val="000000"/>
                </a:solidFill>
                <a:latin typeface="+mj-lt"/>
                <a:ea typeface="Tw Cen MT"/>
                <a:cs typeface="Tw Cen MT"/>
                <a:sym typeface="Tw Cen MT"/>
              </a:rPr>
              <a:t>Artinian et al, 2007, 2008)</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iterate>
                                    <p:tmAbs val="0"/>
                                  </p:iterate>
                                  <p:childTnLst>
                                    <p:set>
                                      <p:cBhvr>
                                        <p:cTn id="6" fill="hold"/>
                                        <p:tgtEl>
                                          <p:spTgt spid="276"/>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iterate>
                                    <p:tmAbs val="0"/>
                                  </p:iterate>
                                  <p:childTnLst>
                                    <p:set>
                                      <p:cBhvr>
                                        <p:cTn id="9" fill="hold"/>
                                        <p:tgtEl>
                                          <p:spTgt spid="277"/>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iterate>
                                    <p:tmAbs val="0"/>
                                  </p:iterate>
                                  <p:childTnLst>
                                    <p:set>
                                      <p:cBhvr>
                                        <p:cTn id="12" fill="hold"/>
                                        <p:tgtEl>
                                          <p:spTgt spid="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droppedImage.png">
            <a:extLst>
              <a:ext uri="{FF2B5EF4-FFF2-40B4-BE49-F238E27FC236}">
                <a16:creationId xmlns:a16="http://schemas.microsoft.com/office/drawing/2014/main" id="{A1E28360-E463-2F4A-B905-87C9BFF8D0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0213" y="911226"/>
            <a:ext cx="6240462"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84" name="Shape 284">
            <a:extLst>
              <a:ext uri="{FF2B5EF4-FFF2-40B4-BE49-F238E27FC236}">
                <a16:creationId xmlns:a16="http://schemas.microsoft.com/office/drawing/2014/main" id="{CD0A0DBA-BC32-B049-99EE-939EB54CAB2D}"/>
              </a:ext>
            </a:extLst>
          </p:cNvPr>
          <p:cNvSpPr>
            <a:spLocks noChangeArrowheads="1"/>
          </p:cNvSpPr>
          <p:nvPr/>
        </p:nvSpPr>
        <p:spPr bwMode="auto">
          <a:xfrm>
            <a:off x="548640" y="5273675"/>
            <a:ext cx="10972799" cy="1239838"/>
          </a:xfrm>
          <a:prstGeom prst="rect">
            <a:avLst/>
          </a:prstGeom>
          <a:noFill/>
          <a:ln>
            <a:noFill/>
          </a:ln>
        </p:spPr>
        <p:txBody>
          <a:bodyPr wrap="square" lIns="35719" tIns="35719" rIns="35719" bIns="35719" anchor="ctr">
            <a:spAutoFit/>
          </a:bodyPr>
          <a:lstStyle/>
          <a:p>
            <a:pPr algn="just" defTabSz="321457">
              <a:defRPr sz="3600">
                <a:solidFill>
                  <a:srgbClr val="000000"/>
                </a:solidFill>
                <a:latin typeface="Tw Cen MT"/>
                <a:ea typeface="Tw Cen MT"/>
                <a:cs typeface="Tw Cen MT"/>
                <a:sym typeface="Tw Cen MT"/>
              </a:defRPr>
            </a:pPr>
            <a:r>
              <a:rPr sz="2531" dirty="0">
                <a:solidFill>
                  <a:srgbClr val="000000"/>
                </a:solidFill>
                <a:latin typeface="+mj-lt"/>
                <a:ea typeface="Tw Cen MT"/>
                <a:cs typeface="Tw Cen MT"/>
                <a:sym typeface="Tw Cen MT"/>
              </a:rPr>
              <a:t>La </a:t>
            </a:r>
            <a:r>
              <a:rPr sz="2531" dirty="0" err="1">
                <a:solidFill>
                  <a:srgbClr val="000000"/>
                </a:solidFill>
                <a:latin typeface="+mj-lt"/>
                <a:ea typeface="Tw Cen MT"/>
                <a:cs typeface="Tw Cen MT"/>
                <a:sym typeface="Tw Cen MT"/>
              </a:rPr>
              <a:t>stabilité</a:t>
            </a:r>
            <a:r>
              <a:rPr sz="2531" dirty="0">
                <a:solidFill>
                  <a:srgbClr val="000000"/>
                </a:solidFill>
                <a:latin typeface="+mj-lt"/>
                <a:ea typeface="Tw Cen MT"/>
                <a:cs typeface="Tw Cen MT"/>
                <a:sym typeface="Tw Cen MT"/>
              </a:rPr>
              <a:t> </a:t>
            </a:r>
            <a:r>
              <a:rPr sz="2531" dirty="0" err="1">
                <a:solidFill>
                  <a:srgbClr val="000000"/>
                </a:solidFill>
                <a:latin typeface="+mj-lt"/>
                <a:ea typeface="Tw Cen MT"/>
                <a:cs typeface="Tw Cen MT"/>
                <a:sym typeface="Tw Cen MT"/>
              </a:rPr>
              <a:t>à</a:t>
            </a:r>
            <a:r>
              <a:rPr sz="2531" dirty="0">
                <a:solidFill>
                  <a:srgbClr val="000000"/>
                </a:solidFill>
                <a:latin typeface="+mj-lt"/>
                <a:ea typeface="Tw Cen MT"/>
                <a:cs typeface="Tw Cen MT"/>
                <a:sym typeface="Tw Cen MT"/>
              </a:rPr>
              <a:t> long </a:t>
            </a:r>
            <a:r>
              <a:rPr sz="2531" dirty="0" err="1">
                <a:solidFill>
                  <a:srgbClr val="000000"/>
                </a:solidFill>
                <a:latin typeface="+mj-lt"/>
                <a:ea typeface="Tw Cen MT"/>
                <a:cs typeface="Tw Cen MT"/>
                <a:sym typeface="Tw Cen MT"/>
              </a:rPr>
              <a:t>terme</a:t>
            </a:r>
            <a:r>
              <a:rPr sz="2531" dirty="0">
                <a:solidFill>
                  <a:srgbClr val="000000"/>
                </a:solidFill>
                <a:latin typeface="+mj-lt"/>
                <a:ea typeface="Tw Cen MT"/>
                <a:cs typeface="Tw Cen MT"/>
                <a:sym typeface="Tw Cen MT"/>
              </a:rPr>
              <a:t> de la </a:t>
            </a:r>
            <a:r>
              <a:rPr sz="2531" dirty="0" err="1">
                <a:solidFill>
                  <a:srgbClr val="000000"/>
                </a:solidFill>
                <a:latin typeface="+mj-lt"/>
                <a:ea typeface="Tw Cen MT"/>
                <a:cs typeface="Tw Cen MT"/>
                <a:sym typeface="Tw Cen MT"/>
              </a:rPr>
              <a:t>mémorisation</a:t>
            </a:r>
            <a:r>
              <a:rPr sz="2531" dirty="0">
                <a:solidFill>
                  <a:srgbClr val="000000"/>
                </a:solidFill>
                <a:latin typeface="+mj-lt"/>
                <a:ea typeface="Tw Cen MT"/>
                <a:cs typeface="Tw Cen MT"/>
                <a:sym typeface="Tw Cen MT"/>
              </a:rPr>
              <a:t> </a:t>
            </a:r>
            <a:r>
              <a:rPr sz="2531" dirty="0" err="1">
                <a:solidFill>
                  <a:srgbClr val="000000"/>
                </a:solidFill>
                <a:latin typeface="+mj-lt"/>
                <a:ea typeface="Tw Cen MT"/>
                <a:cs typeface="Tw Cen MT"/>
                <a:sym typeface="Tw Cen MT"/>
              </a:rPr>
              <a:t>dépend</a:t>
            </a:r>
            <a:r>
              <a:rPr sz="2531" dirty="0">
                <a:solidFill>
                  <a:srgbClr val="000000"/>
                </a:solidFill>
                <a:latin typeface="+mj-lt"/>
                <a:ea typeface="Tw Cen MT"/>
                <a:cs typeface="Tw Cen MT"/>
                <a:sym typeface="Tw Cen MT"/>
              </a:rPr>
              <a:t> de la </a:t>
            </a:r>
            <a:r>
              <a:rPr sz="2531" dirty="0" err="1">
                <a:solidFill>
                  <a:srgbClr val="000000"/>
                </a:solidFill>
                <a:latin typeface="+mj-lt"/>
                <a:ea typeface="Tw Cen MT"/>
                <a:cs typeface="Tw Cen MT"/>
                <a:sym typeface="Tw Cen MT"/>
              </a:rPr>
              <a:t>synthèse</a:t>
            </a:r>
            <a:r>
              <a:rPr sz="2531" dirty="0">
                <a:solidFill>
                  <a:srgbClr val="000000"/>
                </a:solidFill>
                <a:latin typeface="+mj-lt"/>
                <a:ea typeface="Tw Cen MT"/>
                <a:cs typeface="Tw Cen MT"/>
                <a:sym typeface="Tw Cen MT"/>
              </a:rPr>
              <a:t> de </a:t>
            </a:r>
            <a:r>
              <a:rPr sz="2531" dirty="0" err="1">
                <a:solidFill>
                  <a:srgbClr val="000000"/>
                </a:solidFill>
                <a:latin typeface="+mj-lt"/>
                <a:ea typeface="Tw Cen MT"/>
                <a:cs typeface="Tw Cen MT"/>
                <a:sym typeface="Tw Cen MT"/>
              </a:rPr>
              <a:t>nouvelles</a:t>
            </a:r>
            <a:r>
              <a:rPr sz="2531" dirty="0">
                <a:solidFill>
                  <a:srgbClr val="000000"/>
                </a:solidFill>
                <a:latin typeface="+mj-lt"/>
                <a:ea typeface="Tw Cen MT"/>
                <a:cs typeface="Tw Cen MT"/>
                <a:sym typeface="Tw Cen MT"/>
              </a:rPr>
              <a:t> </a:t>
            </a:r>
            <a:r>
              <a:rPr sz="2531" dirty="0" err="1">
                <a:solidFill>
                  <a:srgbClr val="000000"/>
                </a:solidFill>
                <a:latin typeface="+mj-lt"/>
                <a:ea typeface="Tw Cen MT"/>
                <a:cs typeface="Tw Cen MT"/>
                <a:sym typeface="Tw Cen MT"/>
              </a:rPr>
              <a:t>protéines</a:t>
            </a:r>
            <a:r>
              <a:rPr sz="2531" dirty="0">
                <a:solidFill>
                  <a:srgbClr val="000000"/>
                </a:solidFill>
                <a:latin typeface="+mj-lt"/>
                <a:ea typeface="Tw Cen MT"/>
                <a:cs typeface="Tw Cen MT"/>
                <a:sym typeface="Tw Cen MT"/>
              </a:rPr>
              <a:t> pendant </a:t>
            </a:r>
            <a:r>
              <a:rPr sz="2531" dirty="0" err="1">
                <a:solidFill>
                  <a:srgbClr val="000000"/>
                </a:solidFill>
                <a:latin typeface="+mj-lt"/>
                <a:ea typeface="Tw Cen MT"/>
                <a:cs typeface="Tw Cen MT"/>
                <a:sym typeface="Tw Cen MT"/>
              </a:rPr>
              <a:t>ou</a:t>
            </a:r>
            <a:r>
              <a:rPr sz="2531" dirty="0">
                <a:solidFill>
                  <a:srgbClr val="000000"/>
                </a:solidFill>
                <a:latin typeface="+mj-lt"/>
                <a:ea typeface="Tw Cen MT"/>
                <a:cs typeface="Tw Cen MT"/>
                <a:sym typeface="Tw Cen MT"/>
              </a:rPr>
              <a:t> </a:t>
            </a:r>
            <a:r>
              <a:rPr sz="2531" dirty="0" err="1">
                <a:solidFill>
                  <a:srgbClr val="000000"/>
                </a:solidFill>
                <a:latin typeface="+mj-lt"/>
                <a:ea typeface="Tw Cen MT"/>
                <a:cs typeface="Tw Cen MT"/>
                <a:sym typeface="Tw Cen MT"/>
              </a:rPr>
              <a:t>peu</a:t>
            </a:r>
            <a:r>
              <a:rPr sz="2531" dirty="0">
                <a:solidFill>
                  <a:srgbClr val="000000"/>
                </a:solidFill>
                <a:latin typeface="+mj-lt"/>
                <a:ea typeface="Tw Cen MT"/>
                <a:cs typeface="Tw Cen MT"/>
                <a:sym typeface="Tw Cen MT"/>
              </a:rPr>
              <a:t> après la </a:t>
            </a:r>
            <a:r>
              <a:rPr sz="2531" dirty="0" err="1">
                <a:solidFill>
                  <a:srgbClr val="000000"/>
                </a:solidFill>
                <a:latin typeface="+mj-lt"/>
                <a:ea typeface="Tw Cen MT"/>
                <a:cs typeface="Tw Cen MT"/>
                <a:sym typeface="Tw Cen MT"/>
              </a:rPr>
              <a:t>période</a:t>
            </a:r>
            <a:r>
              <a:rPr sz="2531" dirty="0">
                <a:solidFill>
                  <a:srgbClr val="000000"/>
                </a:solidFill>
                <a:latin typeface="+mj-lt"/>
                <a:ea typeface="Tw Cen MT"/>
                <a:cs typeface="Tw Cen MT"/>
                <a:sym typeface="Tw Cen MT"/>
              </a:rPr>
              <a:t> </a:t>
            </a:r>
            <a:r>
              <a:rPr sz="2531" dirty="0" err="1">
                <a:solidFill>
                  <a:srgbClr val="000000"/>
                </a:solidFill>
                <a:latin typeface="+mj-lt"/>
                <a:ea typeface="Tw Cen MT"/>
                <a:cs typeface="Tw Cen MT"/>
                <a:sym typeface="Tw Cen MT"/>
              </a:rPr>
              <a:t>d’apprentissage</a:t>
            </a:r>
            <a:r>
              <a:rPr sz="2531" dirty="0">
                <a:solidFill>
                  <a:srgbClr val="000000"/>
                </a:solidFill>
                <a:latin typeface="+mj-lt"/>
                <a:ea typeface="Tw Cen MT"/>
                <a:cs typeface="Tw Cen MT"/>
                <a:sym typeface="Tw Cen MT"/>
              </a:rPr>
              <a:t>. </a:t>
            </a:r>
            <a:r>
              <a:rPr sz="2531" dirty="0" err="1">
                <a:solidFill>
                  <a:srgbClr val="B51A00"/>
                </a:solidFill>
                <a:latin typeface="+mj-lt"/>
                <a:ea typeface="Tw Cen MT"/>
                <a:cs typeface="Tw Cen MT"/>
                <a:sym typeface="Tw Cen MT"/>
              </a:rPr>
              <a:t>C’est</a:t>
            </a:r>
            <a:r>
              <a:rPr sz="2531" dirty="0">
                <a:solidFill>
                  <a:srgbClr val="B51A00"/>
                </a:solidFill>
                <a:latin typeface="+mj-lt"/>
                <a:ea typeface="Tw Cen MT"/>
                <a:cs typeface="Tw Cen MT"/>
                <a:sym typeface="Tw Cen MT"/>
              </a:rPr>
              <a:t> </a:t>
            </a:r>
            <a:r>
              <a:rPr sz="2531" dirty="0" err="1">
                <a:solidFill>
                  <a:srgbClr val="B51A00"/>
                </a:solidFill>
                <a:latin typeface="+mj-lt"/>
                <a:ea typeface="Tw Cen MT"/>
                <a:cs typeface="Tw Cen MT"/>
                <a:sym typeface="Tw Cen MT"/>
              </a:rPr>
              <a:t>cela</a:t>
            </a:r>
            <a:r>
              <a:rPr sz="2531" dirty="0">
                <a:solidFill>
                  <a:srgbClr val="B51A00"/>
                </a:solidFill>
                <a:latin typeface="+mj-lt"/>
                <a:ea typeface="Tw Cen MT"/>
                <a:cs typeface="Tw Cen MT"/>
                <a:sym typeface="Tw Cen MT"/>
              </a:rPr>
              <a:t> </a:t>
            </a:r>
            <a:r>
              <a:rPr sz="2531" dirty="0" err="1">
                <a:solidFill>
                  <a:srgbClr val="B51A00"/>
                </a:solidFill>
                <a:latin typeface="+mj-lt"/>
                <a:ea typeface="Tw Cen MT"/>
                <a:cs typeface="Tw Cen MT"/>
                <a:sym typeface="Tw Cen MT"/>
              </a:rPr>
              <a:t>qu’il</a:t>
            </a:r>
            <a:r>
              <a:rPr sz="2531" dirty="0">
                <a:solidFill>
                  <a:srgbClr val="B51A00"/>
                </a:solidFill>
                <a:latin typeface="+mj-lt"/>
                <a:ea typeface="Tw Cen MT"/>
                <a:cs typeface="Tw Cen MT"/>
                <a:sym typeface="Tw Cen MT"/>
              </a:rPr>
              <a:t> faut </a:t>
            </a:r>
            <a:r>
              <a:rPr sz="2531" dirty="0" err="1">
                <a:solidFill>
                  <a:srgbClr val="B51A00"/>
                </a:solidFill>
                <a:latin typeface="+mj-lt"/>
                <a:ea typeface="Tw Cen MT"/>
                <a:cs typeface="Tw Cen MT"/>
                <a:sym typeface="Tw Cen MT"/>
              </a:rPr>
              <a:t>bloquer</a:t>
            </a:r>
            <a:r>
              <a:rPr sz="2531" dirty="0">
                <a:solidFill>
                  <a:srgbClr val="B51A00"/>
                </a:solidFill>
                <a:latin typeface="+mj-lt"/>
                <a:ea typeface="Tw Cen MT"/>
                <a:cs typeface="Tw Cen MT"/>
                <a:sym typeface="Tw Cen MT"/>
              </a:rPr>
              <a:t>...</a:t>
            </a:r>
          </a:p>
        </p:txBody>
      </p:sp>
      <p:sp>
        <p:nvSpPr>
          <p:cNvPr id="61443" name="Shape 285">
            <a:extLst>
              <a:ext uri="{FF2B5EF4-FFF2-40B4-BE49-F238E27FC236}">
                <a16:creationId xmlns:a16="http://schemas.microsoft.com/office/drawing/2014/main" id="{B7A60CF6-4FB3-4542-B0D5-24EAF70ABE68}"/>
              </a:ext>
            </a:extLst>
          </p:cNvPr>
          <p:cNvSpPr>
            <a:spLocks noChangeArrowheads="1"/>
          </p:cNvSpPr>
          <p:nvPr/>
        </p:nvSpPr>
        <p:spPr bwMode="auto">
          <a:xfrm>
            <a:off x="5216525" y="338196"/>
            <a:ext cx="1168590" cy="34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a:solidFill>
                  <a:srgbClr val="E32400"/>
                </a:solidFill>
                <a:latin typeface="Tw Cen MT" panose="020B0602020104020603" pitchFamily="34" charset="77"/>
                <a:sym typeface="Tw Cen MT" panose="020B0602020104020603" pitchFamily="34" charset="77"/>
              </a:rPr>
              <a:t>Pour rappel</a:t>
            </a:r>
          </a:p>
        </p:txBody>
      </p:sp>
      <p:pic>
        <p:nvPicPr>
          <p:cNvPr id="286" name="droppedImage.png">
            <a:extLst>
              <a:ext uri="{FF2B5EF4-FFF2-40B4-BE49-F238E27FC236}">
                <a16:creationId xmlns:a16="http://schemas.microsoft.com/office/drawing/2014/main" id="{73B2F8F6-BD84-C14F-B251-665B879879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204914"/>
            <a:ext cx="3094038"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iterate>
                                    <p:tmAbs val="0"/>
                                  </p:iterate>
                                  <p:childTnLst>
                                    <p:set>
                                      <p:cBhvr>
                                        <p:cTn id="6" fill="hold"/>
                                        <p:tgtEl>
                                          <p:spTgt spid="286"/>
                                        </p:tgtEl>
                                        <p:attrNameLst>
                                          <p:attrName>style.visibility</p:attrName>
                                        </p:attrNameLst>
                                      </p:cBhvr>
                                      <p:to>
                                        <p:strVal val="visible"/>
                                      </p:to>
                                    </p:set>
                                    <p:anim calcmode="lin" valueType="num">
                                      <p:cBhvr>
                                        <p:cTn id="7" dur="2000" fill="hold"/>
                                        <p:tgtEl>
                                          <p:spTgt spid="286"/>
                                        </p:tgtEl>
                                        <p:attrNameLst>
                                          <p:attrName>ppt_w</p:attrName>
                                        </p:attrNameLst>
                                      </p:cBhvr>
                                      <p:tavLst>
                                        <p:tav tm="0">
                                          <p:val>
                                            <p:fltVal val="0"/>
                                          </p:val>
                                        </p:tav>
                                        <p:tav tm="100000">
                                          <p:val>
                                            <p:strVal val="#ppt_w"/>
                                          </p:val>
                                        </p:tav>
                                      </p:tavLst>
                                    </p:anim>
                                    <p:anim calcmode="lin" valueType="num">
                                      <p:cBhvr>
                                        <p:cTn id="8" dur="2000" fill="hold"/>
                                        <p:tgtEl>
                                          <p:spTgt spid="28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animBg="1" advAuto="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0" name="Group 290">
            <a:extLst>
              <a:ext uri="{FF2B5EF4-FFF2-40B4-BE49-F238E27FC236}">
                <a16:creationId xmlns:a16="http://schemas.microsoft.com/office/drawing/2014/main" id="{BF5DBB79-D20B-7840-ABCC-45FC64BD0C2B}"/>
              </a:ext>
            </a:extLst>
          </p:cNvPr>
          <p:cNvGrpSpPr>
            <a:grpSpLocks/>
          </p:cNvGrpSpPr>
          <p:nvPr/>
        </p:nvGrpSpPr>
        <p:grpSpPr bwMode="auto">
          <a:xfrm>
            <a:off x="4578350" y="968375"/>
            <a:ext cx="3035300" cy="2813050"/>
            <a:chOff x="0" y="0"/>
            <a:chExt cx="4318000" cy="4000500"/>
          </a:xfrm>
        </p:grpSpPr>
        <p:sp>
          <p:nvSpPr>
            <p:cNvPr id="62476" name="Shape 289">
              <a:extLst>
                <a:ext uri="{FF2B5EF4-FFF2-40B4-BE49-F238E27FC236}">
                  <a16:creationId xmlns:a16="http://schemas.microsoft.com/office/drawing/2014/main" id="{7313DA33-041A-8748-AD05-C49AC0689D2A}"/>
                </a:ext>
              </a:extLst>
            </p:cNvPr>
            <p:cNvSpPr>
              <a:spLocks noChangeArrowheads="1"/>
            </p:cNvSpPr>
            <p:nvPr/>
          </p:nvSpPr>
          <p:spPr bwMode="auto">
            <a:xfrm>
              <a:off x="203253" y="286718"/>
              <a:ext cx="3911494" cy="342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endParaRPr lang="fr-FR" altLang="fr-FR" sz="2500">
                <a:solidFill>
                  <a:srgbClr val="000000"/>
                </a:solidFill>
                <a:latin typeface="Tw Cen MT" panose="020B0602020104020603" pitchFamily="34" charset="77"/>
                <a:sym typeface="Tw Cen MT" panose="020B0602020104020603" pitchFamily="34" charset="77"/>
              </a:endParaRPr>
            </a:p>
            <a:p>
              <a:pPr eaLnBrk="1" hangingPunct="1"/>
              <a:r>
                <a:rPr lang="fr-FR" altLang="fr-FR" sz="2500">
                  <a:solidFill>
                    <a:srgbClr val="000000"/>
                  </a:solidFill>
                  <a:latin typeface="Tw Cen MT" panose="020B0602020104020603" pitchFamily="34" charset="77"/>
                  <a:sym typeface="Tw Cen MT" panose="020B0602020104020603" pitchFamily="34" charset="77"/>
                </a:rPr>
                <a:t>Conditionnement classique de peur</a:t>
              </a:r>
            </a:p>
            <a:p>
              <a:pPr eaLnBrk="1" hangingPunct="1"/>
              <a:r>
                <a:rPr lang="fr-FR" altLang="fr-FR" sz="2500">
                  <a:solidFill>
                    <a:srgbClr val="000000"/>
                  </a:solidFill>
                  <a:latin typeface="Tw Cen MT" panose="020B0602020104020603" pitchFamily="34" charset="77"/>
                  <a:sym typeface="Tw Cen MT" panose="020B0602020104020603" pitchFamily="34" charset="77"/>
                </a:rPr>
                <a:t>Nader &amp; al. (2000)</a:t>
              </a:r>
            </a:p>
            <a:p>
              <a:pPr algn="just" eaLnBrk="1" hangingPunct="1"/>
              <a:endParaRPr lang="fr-FR" altLang="fr-FR" sz="2500">
                <a:solidFill>
                  <a:srgbClr val="000000"/>
                </a:solidFill>
                <a:latin typeface="Tw Cen MT" panose="020B0602020104020603" pitchFamily="34" charset="77"/>
                <a:sym typeface="Tw Cen MT" panose="020B0602020104020603" pitchFamily="34" charset="77"/>
              </a:endParaRPr>
            </a:p>
            <a:p>
              <a:pPr algn="just" eaLnBrk="1" hangingPunct="1"/>
              <a:endParaRPr lang="fr-FR" altLang="fr-FR" sz="2500">
                <a:solidFill>
                  <a:srgbClr val="000000"/>
                </a:solidFill>
                <a:latin typeface="Tw Cen MT" panose="020B0602020104020603" pitchFamily="34" charset="77"/>
                <a:sym typeface="Tw Cen MT" panose="020B0602020104020603" pitchFamily="34" charset="77"/>
              </a:endParaRPr>
            </a:p>
          </p:txBody>
        </p:sp>
        <p:pic>
          <p:nvPicPr>
            <p:cNvPr id="62477" name="Image 287">
              <a:extLst>
                <a:ext uri="{FF2B5EF4-FFF2-40B4-BE49-F238E27FC236}">
                  <a16:creationId xmlns:a16="http://schemas.microsoft.com/office/drawing/2014/main" id="{8AE1BD12-F3DD-C549-BB9A-D1BF8D3EC607}"/>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18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2466" name="Shape 291">
            <a:extLst>
              <a:ext uri="{FF2B5EF4-FFF2-40B4-BE49-F238E27FC236}">
                <a16:creationId xmlns:a16="http://schemas.microsoft.com/office/drawing/2014/main" id="{56320F08-402A-FC48-A453-993746A78E80}"/>
              </a:ext>
            </a:extLst>
          </p:cNvPr>
          <p:cNvSpPr>
            <a:spLocks noChangeArrowheads="1"/>
          </p:cNvSpPr>
          <p:nvPr/>
        </p:nvSpPr>
        <p:spPr bwMode="auto">
          <a:xfrm>
            <a:off x="2854325" y="176214"/>
            <a:ext cx="6540500" cy="763587"/>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sz="4500">
                <a:solidFill>
                  <a:srgbClr val="0042AA"/>
                </a:solidFill>
                <a:latin typeface="Tw Cen MT" panose="020B0602020104020603" pitchFamily="34" charset="77"/>
                <a:sym typeface="Tw Cen MT" panose="020B0602020104020603" pitchFamily="34" charset="77"/>
              </a:rPr>
              <a:t>3 études majeurs sur les rats</a:t>
            </a:r>
          </a:p>
        </p:txBody>
      </p:sp>
      <p:grpSp>
        <p:nvGrpSpPr>
          <p:cNvPr id="294" name="Group 294">
            <a:extLst>
              <a:ext uri="{FF2B5EF4-FFF2-40B4-BE49-F238E27FC236}">
                <a16:creationId xmlns:a16="http://schemas.microsoft.com/office/drawing/2014/main" id="{6DE6B41C-1951-A144-B2C6-7ECBE8185EFD}"/>
              </a:ext>
            </a:extLst>
          </p:cNvPr>
          <p:cNvGrpSpPr>
            <a:grpSpLocks/>
          </p:cNvGrpSpPr>
          <p:nvPr/>
        </p:nvGrpSpPr>
        <p:grpSpPr bwMode="auto">
          <a:xfrm>
            <a:off x="1657350" y="3867151"/>
            <a:ext cx="2973388" cy="2811463"/>
            <a:chOff x="0" y="0"/>
            <a:chExt cx="4229100" cy="4000500"/>
          </a:xfrm>
        </p:grpSpPr>
        <p:sp>
          <p:nvSpPr>
            <p:cNvPr id="62474" name="Shape 293">
              <a:extLst>
                <a:ext uri="{FF2B5EF4-FFF2-40B4-BE49-F238E27FC236}">
                  <a16:creationId xmlns:a16="http://schemas.microsoft.com/office/drawing/2014/main" id="{614F3596-C074-834D-B3EA-CBFD05E944E9}"/>
                </a:ext>
              </a:extLst>
            </p:cNvPr>
            <p:cNvSpPr>
              <a:spLocks noChangeArrowheads="1"/>
            </p:cNvSpPr>
            <p:nvPr/>
          </p:nvSpPr>
          <p:spPr bwMode="auto">
            <a:xfrm>
              <a:off x="203214" y="286880"/>
              <a:ext cx="3822673" cy="342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endParaRPr lang="fr-FR" altLang="fr-FR" sz="2500">
                <a:solidFill>
                  <a:srgbClr val="000000"/>
                </a:solidFill>
                <a:latin typeface="Tw Cen MT" panose="020B0602020104020603" pitchFamily="34" charset="77"/>
                <a:sym typeface="Tw Cen MT" panose="020B0602020104020603" pitchFamily="34" charset="77"/>
              </a:endParaRPr>
            </a:p>
            <a:p>
              <a:pPr eaLnBrk="1" hangingPunct="1"/>
              <a:r>
                <a:rPr lang="fr-FR" altLang="fr-FR" sz="2500">
                  <a:solidFill>
                    <a:srgbClr val="000000"/>
                  </a:solidFill>
                  <a:latin typeface="Tw Cen MT" panose="020B0602020104020603" pitchFamily="34" charset="77"/>
                  <a:sym typeface="Tw Cen MT" panose="020B0602020104020603" pitchFamily="34" charset="77"/>
                </a:rPr>
                <a:t>Tâche appétitive dans un labyrinthe Przybyslawski &amp; Sara, 1997) </a:t>
              </a:r>
            </a:p>
            <a:p>
              <a:pPr algn="just" eaLnBrk="1" hangingPunct="1"/>
              <a:endParaRPr lang="fr-FR" altLang="fr-FR" sz="2500">
                <a:solidFill>
                  <a:srgbClr val="000000"/>
                </a:solidFill>
                <a:latin typeface="Tw Cen MT" panose="020B0602020104020603" pitchFamily="34" charset="77"/>
                <a:sym typeface="Tw Cen MT" panose="020B0602020104020603" pitchFamily="34" charset="77"/>
              </a:endParaRPr>
            </a:p>
          </p:txBody>
        </p:sp>
        <p:pic>
          <p:nvPicPr>
            <p:cNvPr id="62475" name="Image 291">
              <a:extLst>
                <a:ext uri="{FF2B5EF4-FFF2-40B4-BE49-F238E27FC236}">
                  <a16:creationId xmlns:a16="http://schemas.microsoft.com/office/drawing/2014/main" id="{E6202732-3E5A-F74B-8988-1FF65637E2F2}"/>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291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7" name="Group 297">
            <a:extLst>
              <a:ext uri="{FF2B5EF4-FFF2-40B4-BE49-F238E27FC236}">
                <a16:creationId xmlns:a16="http://schemas.microsoft.com/office/drawing/2014/main" id="{07F471B5-53EA-2248-ACB0-9AC028A735D5}"/>
              </a:ext>
            </a:extLst>
          </p:cNvPr>
          <p:cNvGrpSpPr>
            <a:grpSpLocks/>
          </p:cNvGrpSpPr>
          <p:nvPr/>
        </p:nvGrpSpPr>
        <p:grpSpPr bwMode="auto">
          <a:xfrm>
            <a:off x="7586664" y="3867151"/>
            <a:ext cx="3036887" cy="2811463"/>
            <a:chOff x="0" y="0"/>
            <a:chExt cx="4318000" cy="4000500"/>
          </a:xfrm>
        </p:grpSpPr>
        <p:sp>
          <p:nvSpPr>
            <p:cNvPr id="62472" name="Shape 296">
              <a:extLst>
                <a:ext uri="{FF2B5EF4-FFF2-40B4-BE49-F238E27FC236}">
                  <a16:creationId xmlns:a16="http://schemas.microsoft.com/office/drawing/2014/main" id="{1C56C708-BED7-8843-A84B-111475BA2327}"/>
                </a:ext>
              </a:extLst>
            </p:cNvPr>
            <p:cNvSpPr>
              <a:spLocks noChangeArrowheads="1"/>
            </p:cNvSpPr>
            <p:nvPr/>
          </p:nvSpPr>
          <p:spPr bwMode="auto">
            <a:xfrm>
              <a:off x="203147" y="286880"/>
              <a:ext cx="3911706" cy="342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endParaRPr lang="fr-FR" altLang="fr-FR" sz="2500">
                <a:solidFill>
                  <a:srgbClr val="000000"/>
                </a:solidFill>
                <a:latin typeface="Tw Cen MT" panose="020B0602020104020603" pitchFamily="34" charset="77"/>
                <a:sym typeface="Tw Cen MT" panose="020B0602020104020603" pitchFamily="34" charset="77"/>
              </a:endParaRPr>
            </a:p>
            <a:p>
              <a:pPr eaLnBrk="1" hangingPunct="1"/>
              <a:r>
                <a:rPr lang="fr-FR" altLang="fr-FR" sz="2500">
                  <a:solidFill>
                    <a:srgbClr val="000000"/>
                  </a:solidFill>
                  <a:latin typeface="Tw Cen MT" panose="020B0602020104020603" pitchFamily="34" charset="77"/>
                  <a:sym typeface="Tw Cen MT" panose="020B0602020104020603" pitchFamily="34" charset="77"/>
                </a:rPr>
                <a:t>Tâche d’évitement par inhibition Przybyslawski, et al., 1999) </a:t>
              </a:r>
            </a:p>
            <a:p>
              <a:pPr algn="just" eaLnBrk="1" hangingPunct="1"/>
              <a:endParaRPr lang="fr-FR" altLang="fr-FR" sz="2500">
                <a:solidFill>
                  <a:srgbClr val="000000"/>
                </a:solidFill>
                <a:latin typeface="Tw Cen MT" panose="020B0602020104020603" pitchFamily="34" charset="77"/>
                <a:sym typeface="Tw Cen MT" panose="020B0602020104020603" pitchFamily="34" charset="77"/>
              </a:endParaRPr>
            </a:p>
          </p:txBody>
        </p:sp>
        <p:pic>
          <p:nvPicPr>
            <p:cNvPr id="62473" name="Image 294">
              <a:extLst>
                <a:ext uri="{FF2B5EF4-FFF2-40B4-BE49-F238E27FC236}">
                  <a16:creationId xmlns:a16="http://schemas.microsoft.com/office/drawing/2014/main" id="{843F2152-CE9B-CF49-8211-B57EA5F3EE89}"/>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18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0" name="Group 300">
            <a:extLst>
              <a:ext uri="{FF2B5EF4-FFF2-40B4-BE49-F238E27FC236}">
                <a16:creationId xmlns:a16="http://schemas.microsoft.com/office/drawing/2014/main" id="{6EF4670D-3477-3F49-A2D6-FEE5D09A0682}"/>
              </a:ext>
            </a:extLst>
          </p:cNvPr>
          <p:cNvGrpSpPr>
            <a:grpSpLocks/>
          </p:cNvGrpSpPr>
          <p:nvPr/>
        </p:nvGrpSpPr>
        <p:grpSpPr bwMode="auto">
          <a:xfrm>
            <a:off x="4578350" y="968375"/>
            <a:ext cx="3035300" cy="2813050"/>
            <a:chOff x="0" y="0"/>
            <a:chExt cx="4318000" cy="4000500"/>
          </a:xfrm>
        </p:grpSpPr>
        <p:sp>
          <p:nvSpPr>
            <p:cNvPr id="62470" name="Shape 299">
              <a:extLst>
                <a:ext uri="{FF2B5EF4-FFF2-40B4-BE49-F238E27FC236}">
                  <a16:creationId xmlns:a16="http://schemas.microsoft.com/office/drawing/2014/main" id="{9200A5BB-32B3-BD4D-AD48-47CBF7AE937A}"/>
                </a:ext>
              </a:extLst>
            </p:cNvPr>
            <p:cNvSpPr>
              <a:spLocks noChangeArrowheads="1"/>
            </p:cNvSpPr>
            <p:nvPr/>
          </p:nvSpPr>
          <p:spPr bwMode="auto">
            <a:xfrm>
              <a:off x="203253" y="286718"/>
              <a:ext cx="3911494" cy="342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endParaRPr lang="fr-FR" altLang="fr-FR" sz="2500">
                <a:solidFill>
                  <a:srgbClr val="000000"/>
                </a:solidFill>
                <a:latin typeface="Tw Cen MT" panose="020B0602020104020603" pitchFamily="34" charset="77"/>
                <a:sym typeface="Tw Cen MT" panose="020B0602020104020603" pitchFamily="34" charset="77"/>
              </a:endParaRPr>
            </a:p>
            <a:p>
              <a:pPr eaLnBrk="1" hangingPunct="1"/>
              <a:r>
                <a:rPr lang="fr-FR" altLang="fr-FR" sz="2500">
                  <a:solidFill>
                    <a:srgbClr val="E32400"/>
                  </a:solidFill>
                  <a:latin typeface="Tw Cen MT" panose="020B0602020104020603" pitchFamily="34" charset="77"/>
                  <a:sym typeface="Tw Cen MT" panose="020B0602020104020603" pitchFamily="34" charset="77"/>
                </a:rPr>
                <a:t>Conditionnement classique de peur</a:t>
              </a:r>
            </a:p>
            <a:p>
              <a:pPr eaLnBrk="1" hangingPunct="1"/>
              <a:r>
                <a:rPr lang="fr-FR" altLang="fr-FR" sz="2500">
                  <a:solidFill>
                    <a:srgbClr val="E32400"/>
                  </a:solidFill>
                  <a:latin typeface="Tw Cen MT" panose="020B0602020104020603" pitchFamily="34" charset="77"/>
                  <a:sym typeface="Tw Cen MT" panose="020B0602020104020603" pitchFamily="34" charset="77"/>
                </a:rPr>
                <a:t>Nader &amp; al. (2000)</a:t>
              </a:r>
            </a:p>
            <a:p>
              <a:pPr algn="just" eaLnBrk="1" hangingPunct="1"/>
              <a:endParaRPr lang="fr-FR" altLang="fr-FR" sz="2500">
                <a:solidFill>
                  <a:srgbClr val="000000"/>
                </a:solidFill>
                <a:latin typeface="Tw Cen MT" panose="020B0602020104020603" pitchFamily="34" charset="77"/>
                <a:sym typeface="Tw Cen MT" panose="020B0602020104020603" pitchFamily="34" charset="77"/>
              </a:endParaRPr>
            </a:p>
            <a:p>
              <a:pPr algn="just" eaLnBrk="1" hangingPunct="1"/>
              <a:endParaRPr lang="fr-FR" altLang="fr-FR" sz="2500">
                <a:solidFill>
                  <a:srgbClr val="000000"/>
                </a:solidFill>
                <a:latin typeface="Tw Cen MT" panose="020B0602020104020603" pitchFamily="34" charset="77"/>
                <a:sym typeface="Tw Cen MT" panose="020B0602020104020603" pitchFamily="34" charset="77"/>
              </a:endParaRPr>
            </a:p>
          </p:txBody>
        </p:sp>
        <p:pic>
          <p:nvPicPr>
            <p:cNvPr id="62471" name="Image 297">
              <a:extLst>
                <a:ext uri="{FF2B5EF4-FFF2-40B4-BE49-F238E27FC236}">
                  <a16:creationId xmlns:a16="http://schemas.microsoft.com/office/drawing/2014/main" id="{47F4472D-A957-1D43-9AAD-94345AB29BF9}"/>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18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p:tmAbs val="0"/>
                                  </p:iterate>
                                  <p:childTnLst>
                                    <p:set>
                                      <p:cBhvr>
                                        <p:cTn id="6" fill="hold"/>
                                        <p:tgtEl>
                                          <p:spTgt spid="29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iterate>
                                    <p:tmAbs val="0"/>
                                  </p:iterate>
                                  <p:childTnLst>
                                    <p:set>
                                      <p:cBhvr>
                                        <p:cTn id="9" fill="hold"/>
                                        <p:tgtEl>
                                          <p:spTgt spid="294"/>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0"/>
                                  </p:stCondLst>
                                  <p:iterate>
                                    <p:tmAbs val="0"/>
                                  </p:iterate>
                                  <p:childTnLst>
                                    <p:set>
                                      <p:cBhvr>
                                        <p:cTn id="12" fill="hold"/>
                                        <p:tgtEl>
                                          <p:spTgt spid="297"/>
                                        </p:tgtEl>
                                        <p:attrNameLst>
                                          <p:attrName>style.visibility</p:attrName>
                                        </p:attrNameLst>
                                      </p:cBhvr>
                                      <p:to>
                                        <p:strVal val="visible"/>
                                      </p:to>
                                    </p:set>
                                  </p:childTnLst>
                                </p:cTn>
                              </p:par>
                            </p:childTnLst>
                          </p:cTn>
                        </p:par>
                        <p:par>
                          <p:cTn id="13" fill="hold" nodeType="afterGroup">
                            <p:stCondLst>
                              <p:cond delay="0"/>
                            </p:stCondLst>
                            <p:childTnLst>
                              <p:par>
                                <p:cTn id="14" presetID="9" presetClass="entr" fill="hold" grpId="0" nodeType="afterEffect">
                                  <p:stCondLst>
                                    <p:cond delay="0"/>
                                  </p:stCondLst>
                                  <p:iterate>
                                    <p:tmAbs val="0"/>
                                  </p:iterate>
                                  <p:childTnLst>
                                    <p:set>
                                      <p:cBhvr>
                                        <p:cTn id="15" fill="hold"/>
                                        <p:tgtEl>
                                          <p:spTgt spid="300"/>
                                        </p:tgtEl>
                                        <p:attrNameLst>
                                          <p:attrName>style.visibility</p:attrName>
                                        </p:attrNameLst>
                                      </p:cBhvr>
                                      <p:to>
                                        <p:strVal val="visible"/>
                                      </p:to>
                                    </p:set>
                                    <p:animEffect transition="in" filter="dissolve">
                                      <p:cBhvr>
                                        <p:cTn id="16" dur="2500"/>
                                        <p:tgtEl>
                                          <p:spTgt spid="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 grpId="0" animBg="1" advAuto="0"/>
      <p:bldP spid="294" grpId="0" animBg="1" advAuto="0"/>
      <p:bldP spid="297" grpId="0" animBg="1" advAuto="0"/>
      <p:bldP spid="300" grpId="0" animBg="1" advAuto="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droppedImage.png">
            <a:extLst>
              <a:ext uri="{FF2B5EF4-FFF2-40B4-BE49-F238E27FC236}">
                <a16:creationId xmlns:a16="http://schemas.microsoft.com/office/drawing/2014/main" id="{8E1E4D4E-62B3-554E-9584-6AFACAAA1F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2888" y="187326"/>
            <a:ext cx="6808602" cy="5259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3490" name="droppedImage.png">
            <a:extLst>
              <a:ext uri="{FF2B5EF4-FFF2-40B4-BE49-F238E27FC236}">
                <a16:creationId xmlns:a16="http://schemas.microsoft.com/office/drawing/2014/main" id="{2608FE9C-6A9D-1043-8DA3-B8C4DEEA7D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1640" y="5447211"/>
            <a:ext cx="64198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436494" y="2935287"/>
            <a:ext cx="11271802" cy="3922713"/>
          </a:xfrm>
        </p:spPr>
        <p:txBody>
          <a:bodyPr/>
          <a:lstStyle/>
          <a:p>
            <a:pPr marL="0" indent="0" algn="just">
              <a:buNone/>
            </a:pPr>
            <a:r>
              <a:rPr lang="fr-FR" altLang="x-none" sz="2800" dirty="0">
                <a:ea typeface="ＭＳ Ｐゴシック" charset="-128"/>
              </a:rPr>
              <a:t>C</a:t>
            </a:r>
            <a:r>
              <a:rPr lang="fr-FR" altLang="fr-FR" sz="2800" dirty="0">
                <a:ea typeface="ＭＳ Ｐゴシック" charset="-128"/>
              </a:rPr>
              <a:t>’</a:t>
            </a:r>
            <a:r>
              <a:rPr lang="fr-FR" altLang="x-none" sz="2800" dirty="0">
                <a:ea typeface="ＭＳ Ｐゴシック" charset="-128"/>
              </a:rPr>
              <a:t>est là une idée proche de celle de </a:t>
            </a:r>
            <a:r>
              <a:rPr lang="fr-FR" altLang="x-none" sz="2800" b="1" dirty="0">
                <a:solidFill>
                  <a:srgbClr val="FF0000"/>
                </a:solidFill>
                <a:ea typeface="ＭＳ Ｐゴシック" charset="-128"/>
              </a:rPr>
              <a:t>dissociation</a:t>
            </a:r>
            <a:r>
              <a:rPr lang="fr-FR" altLang="x-none" sz="2800" dirty="0">
                <a:ea typeface="ＭＳ Ｐゴシック" charset="-128"/>
              </a:rPr>
              <a:t> qui tient une place importante aujourd</a:t>
            </a:r>
            <a:r>
              <a:rPr lang="fr-FR" altLang="fr-FR" sz="2800" dirty="0">
                <a:ea typeface="ＭＳ Ｐゴシック" charset="-128"/>
              </a:rPr>
              <a:t>’</a:t>
            </a:r>
            <a:r>
              <a:rPr lang="fr-FR" altLang="x-none" sz="2800" dirty="0">
                <a:ea typeface="ＭＳ Ｐゴシック" charset="-128"/>
              </a:rPr>
              <a:t>hui dans l</a:t>
            </a:r>
            <a:r>
              <a:rPr lang="fr-FR" altLang="fr-FR" sz="2800" dirty="0">
                <a:ea typeface="ＭＳ Ｐゴシック" charset="-128"/>
              </a:rPr>
              <a:t>’</a:t>
            </a:r>
            <a:r>
              <a:rPr lang="fr-FR" altLang="x-none" sz="2800" dirty="0">
                <a:ea typeface="ＭＳ Ｐゴシック" charset="-128"/>
              </a:rPr>
              <a:t>étude du </a:t>
            </a:r>
            <a:r>
              <a:rPr lang="fr-FR" altLang="x-none" sz="2800" dirty="0" err="1">
                <a:ea typeface="ＭＳ Ｐゴシック" charset="-128"/>
              </a:rPr>
              <a:t>psychotrauma</a:t>
            </a:r>
            <a:r>
              <a:rPr lang="fr-FR" altLang="x-none" sz="2800" dirty="0">
                <a:ea typeface="ＭＳ Ｐゴシック" charset="-128"/>
              </a:rPr>
              <a:t> notamment avec les théories sur la </a:t>
            </a:r>
            <a:r>
              <a:rPr lang="fr-FR" altLang="x-none" sz="2800" b="1" dirty="0">
                <a:solidFill>
                  <a:srgbClr val="FF0000"/>
                </a:solidFill>
                <a:ea typeface="ＭＳ Ｐゴシック" charset="-128"/>
              </a:rPr>
              <a:t>dissociation structurelle </a:t>
            </a:r>
            <a:r>
              <a:rPr lang="fr-FR" altLang="x-none" sz="2800" dirty="0">
                <a:ea typeface="ＭＳ Ｐゴシック" charset="-128"/>
              </a:rPr>
              <a:t>(Van Der Hart </a:t>
            </a:r>
            <a:r>
              <a:rPr lang="fr-FR" altLang="x-none" sz="2800" i="1" dirty="0">
                <a:ea typeface="ＭＳ Ｐゴシック" charset="-128"/>
              </a:rPr>
              <a:t>et al.,</a:t>
            </a:r>
            <a:r>
              <a:rPr lang="fr-FR" altLang="x-none" sz="2800" dirty="0">
                <a:ea typeface="ＭＳ Ｐゴシック" charset="-128"/>
              </a:rPr>
              <a:t> 2010), </a:t>
            </a:r>
            <a:endParaRPr lang="fr-FR" altLang="x-none" sz="2800" dirty="0">
              <a:solidFill>
                <a:srgbClr val="FF0000"/>
              </a:solidFill>
              <a:ea typeface="ＭＳ Ｐゴシック" charset="-128"/>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a:extLst>
              <a:ext uri="{FF2B5EF4-FFF2-40B4-BE49-F238E27FC236}">
                <a16:creationId xmlns:a16="http://schemas.microsoft.com/office/drawing/2014/main" id="{0F3C5A6D-FF9D-E64C-B08A-48F059E08837}"/>
              </a:ext>
            </a:extLst>
          </p:cNvPr>
          <p:cNvSpPr>
            <a:spLocks noChangeArrowheads="1"/>
          </p:cNvSpPr>
          <p:nvPr/>
        </p:nvSpPr>
        <p:spPr bwMode="auto">
          <a:xfrm>
            <a:off x="3606771" y="1064714"/>
            <a:ext cx="5116512" cy="850900"/>
          </a:xfrm>
          <a:prstGeom prst="rect">
            <a:avLst/>
          </a:prstGeom>
          <a:noFill/>
          <a:ln>
            <a:noFill/>
          </a:ln>
        </p:spPr>
        <p:txBody>
          <a:bodyPr lIns="35719" tIns="35719" rIns="35719" bIns="35719" anchor="ctr">
            <a:spAutoFit/>
          </a:bodyPr>
          <a:lstStyle>
            <a:lvl1pPr>
              <a:defRPr sz="3600">
                <a:latin typeface="Tw Cen MT"/>
                <a:ea typeface="Tw Cen MT"/>
                <a:cs typeface="Tw Cen MT"/>
                <a:sym typeface="Tw Cen MT"/>
              </a:defRPr>
            </a:lvl1pPr>
          </a:lstStyle>
          <a:p>
            <a:pPr eaLnBrk="1" hangingPunct="1">
              <a:defRPr/>
            </a:pPr>
            <a:r>
              <a:rPr sz="2531" dirty="0">
                <a:solidFill>
                  <a:schemeClr val="bg1"/>
                </a:solidFill>
              </a:rPr>
              <a:t>Après 24h on </a:t>
            </a:r>
            <a:r>
              <a:rPr sz="2531" dirty="0" err="1">
                <a:solidFill>
                  <a:schemeClr val="bg1"/>
                </a:solidFill>
              </a:rPr>
              <a:t>représente</a:t>
            </a:r>
            <a:r>
              <a:rPr sz="2531" dirty="0">
                <a:solidFill>
                  <a:schemeClr val="bg1"/>
                </a:solidFill>
              </a:rPr>
              <a:t> le SC pour </a:t>
            </a:r>
            <a:r>
              <a:rPr sz="2531" dirty="0" err="1">
                <a:solidFill>
                  <a:schemeClr val="bg1"/>
                </a:solidFill>
              </a:rPr>
              <a:t>réactiver</a:t>
            </a:r>
            <a:r>
              <a:rPr sz="2531" dirty="0">
                <a:solidFill>
                  <a:schemeClr val="bg1"/>
                </a:solidFill>
              </a:rPr>
              <a:t> le souvenir de </a:t>
            </a:r>
            <a:r>
              <a:rPr sz="2531" dirty="0" err="1">
                <a:solidFill>
                  <a:schemeClr val="bg1"/>
                </a:solidFill>
              </a:rPr>
              <a:t>peur</a:t>
            </a:r>
            <a:endParaRPr sz="2531" dirty="0">
              <a:solidFill>
                <a:schemeClr val="bg1"/>
              </a:solidFill>
            </a:endParaRPr>
          </a:p>
        </p:txBody>
      </p:sp>
      <p:pic>
        <p:nvPicPr>
          <p:cNvPr id="64527" name="droppedImage.png">
            <a:extLst>
              <a:ext uri="{FF2B5EF4-FFF2-40B4-BE49-F238E27FC236}">
                <a16:creationId xmlns:a16="http://schemas.microsoft.com/office/drawing/2014/main" id="{C69ADC88-5E02-354C-B070-C9E8CF90B3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4929188"/>
            <a:ext cx="2089150"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2" name="Groupe 1">
            <a:extLst>
              <a:ext uri="{FF2B5EF4-FFF2-40B4-BE49-F238E27FC236}">
                <a16:creationId xmlns:a16="http://schemas.microsoft.com/office/drawing/2014/main" id="{AEF9614B-09F5-AF42-B546-12526A45791E}"/>
              </a:ext>
            </a:extLst>
          </p:cNvPr>
          <p:cNvGrpSpPr/>
          <p:nvPr/>
        </p:nvGrpSpPr>
        <p:grpSpPr>
          <a:xfrm>
            <a:off x="1809750" y="2183901"/>
            <a:ext cx="8664210" cy="4510087"/>
            <a:chOff x="1524000" y="1230313"/>
            <a:chExt cx="8664210" cy="4510087"/>
          </a:xfrm>
        </p:grpSpPr>
        <p:pic>
          <p:nvPicPr>
            <p:cNvPr id="306" name="droppedImage.png">
              <a:extLst>
                <a:ext uri="{FF2B5EF4-FFF2-40B4-BE49-F238E27FC236}">
                  <a16:creationId xmlns:a16="http://schemas.microsoft.com/office/drawing/2014/main" id="{93A0970D-635E-E548-B4B0-FCEDA17EB98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869573">
              <a:off x="7277148" y="3492341"/>
              <a:ext cx="1077292"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7" name="droppedImage.png">
              <a:extLst>
                <a:ext uri="{FF2B5EF4-FFF2-40B4-BE49-F238E27FC236}">
                  <a16:creationId xmlns:a16="http://schemas.microsoft.com/office/drawing/2014/main" id="{BC7C914A-0C41-8144-8E3A-4802B1FB70D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869573">
              <a:off x="7256511" y="2104866"/>
              <a:ext cx="1077292"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09" name="Shape 309">
              <a:extLst>
                <a:ext uri="{FF2B5EF4-FFF2-40B4-BE49-F238E27FC236}">
                  <a16:creationId xmlns:a16="http://schemas.microsoft.com/office/drawing/2014/main" id="{64E8160C-C20C-CB41-A7C1-55092036C3F3}"/>
                </a:ext>
              </a:extLst>
            </p:cNvPr>
            <p:cNvSpPr>
              <a:spLocks noChangeArrowheads="1"/>
            </p:cNvSpPr>
            <p:nvPr/>
          </p:nvSpPr>
          <p:spPr bwMode="auto">
            <a:xfrm>
              <a:off x="1524000" y="3249613"/>
              <a:ext cx="21780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a:latin typeface="Tw Cen MT" panose="020B0602020104020603" pitchFamily="34" charset="77"/>
                  <a:sym typeface="Tw Cen MT" panose="020B0602020104020603" pitchFamily="34" charset="77"/>
                </a:rPr>
                <a:t>SN (son)+SI </a:t>
              </a:r>
            </a:p>
          </p:txBody>
        </p:sp>
        <p:pic>
          <p:nvPicPr>
            <p:cNvPr id="310" name="droppedImage.png">
              <a:extLst>
                <a:ext uri="{FF2B5EF4-FFF2-40B4-BE49-F238E27FC236}">
                  <a16:creationId xmlns:a16="http://schemas.microsoft.com/office/drawing/2014/main" id="{1954F9E9-0398-7441-9C90-70D080AEFA6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51239" y="3133725"/>
              <a:ext cx="611187" cy="647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313" name="Group 313">
              <a:extLst>
                <a:ext uri="{FF2B5EF4-FFF2-40B4-BE49-F238E27FC236}">
                  <a16:creationId xmlns:a16="http://schemas.microsoft.com/office/drawing/2014/main" id="{8D0D3F74-62CD-D847-BC2F-49EF06FF1CFA}"/>
                </a:ext>
              </a:extLst>
            </p:cNvPr>
            <p:cNvGrpSpPr>
              <a:grpSpLocks/>
            </p:cNvGrpSpPr>
            <p:nvPr/>
          </p:nvGrpSpPr>
          <p:grpSpPr bwMode="auto">
            <a:xfrm rot="10798839" flipH="1">
              <a:off x="4179895" y="3244850"/>
              <a:ext cx="1119187" cy="402027"/>
              <a:chOff x="0" y="0"/>
              <a:chExt cx="1590881" cy="522061"/>
            </a:xfrm>
          </p:grpSpPr>
          <p:sp>
            <p:nvSpPr>
              <p:cNvPr id="312" name="Shape 312">
                <a:extLst>
                  <a:ext uri="{FF2B5EF4-FFF2-40B4-BE49-F238E27FC236}">
                    <a16:creationId xmlns:a16="http://schemas.microsoft.com/office/drawing/2014/main" id="{A7EE17B9-AFD5-8640-9212-7C7B2EF84ED6}"/>
                  </a:ext>
                </a:extLst>
              </p:cNvPr>
              <p:cNvSpPr/>
              <p:nvPr/>
            </p:nvSpPr>
            <p:spPr>
              <a:xfrm>
                <a:off x="47387" y="51993"/>
                <a:ext cx="1421639" cy="418100"/>
              </a:xfrm>
              <a:prstGeom prst="rightArrow">
                <a:avLst>
                  <a:gd name="adj1" fmla="val 56000"/>
                  <a:gd name="adj2" fmla="val 163636"/>
                </a:avLst>
              </a:prstGeom>
              <a:solidFill>
                <a:srgbClr val="FF2600"/>
              </a:solidFill>
              <a:ln>
                <a:noFill/>
              </a:ln>
              <a:effectLst/>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pic>
            <p:nvPicPr>
              <p:cNvPr id="64534" name="Image 310">
                <a:extLst>
                  <a:ext uri="{FF2B5EF4-FFF2-40B4-BE49-F238E27FC236}">
                    <a16:creationId xmlns:a16="http://schemas.microsoft.com/office/drawing/2014/main" id="{EC78D215-5DDE-E345-A537-A4B8737860D4}"/>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0" y="-1"/>
                <a:ext cx="1590882" cy="52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4" name="Shape 314">
              <a:extLst>
                <a:ext uri="{FF2B5EF4-FFF2-40B4-BE49-F238E27FC236}">
                  <a16:creationId xmlns:a16="http://schemas.microsoft.com/office/drawing/2014/main" id="{FA0B8E52-7AD2-3743-82B9-551A57D5B33D}"/>
                </a:ext>
              </a:extLst>
            </p:cNvPr>
            <p:cNvSpPr>
              <a:spLocks noChangeArrowheads="1"/>
            </p:cNvSpPr>
            <p:nvPr/>
          </p:nvSpPr>
          <p:spPr bwMode="auto">
            <a:xfrm>
              <a:off x="6046788" y="2397126"/>
              <a:ext cx="12827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a:latin typeface="Tw Cen MT" panose="020B0602020104020603" pitchFamily="34" charset="77"/>
                  <a:sym typeface="Tw Cen MT" panose="020B0602020104020603" pitchFamily="34" charset="77"/>
                </a:rPr>
                <a:t>G1 </a:t>
              </a:r>
            </a:p>
            <a:p>
              <a:pPr eaLnBrk="1" hangingPunct="1"/>
              <a:r>
                <a:rPr lang="fr-FR" altLang="fr-FR">
                  <a:latin typeface="Tw Cen MT" panose="020B0602020104020603" pitchFamily="34" charset="77"/>
                  <a:sym typeface="Tw Cen MT" panose="020B0602020104020603" pitchFamily="34" charset="77"/>
                </a:rPr>
                <a:t>(anisomycine)</a:t>
              </a:r>
            </a:p>
          </p:txBody>
        </p:sp>
        <p:sp>
          <p:nvSpPr>
            <p:cNvPr id="315" name="Shape 315">
              <a:extLst>
                <a:ext uri="{FF2B5EF4-FFF2-40B4-BE49-F238E27FC236}">
                  <a16:creationId xmlns:a16="http://schemas.microsoft.com/office/drawing/2014/main" id="{515BBB66-44E5-1341-9BE2-3254A5B7D8F0}"/>
                </a:ext>
              </a:extLst>
            </p:cNvPr>
            <p:cNvSpPr>
              <a:spLocks noChangeArrowheads="1"/>
            </p:cNvSpPr>
            <p:nvPr/>
          </p:nvSpPr>
          <p:spPr bwMode="auto">
            <a:xfrm>
              <a:off x="4422775" y="3767138"/>
              <a:ext cx="4254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a:latin typeface="Tw Cen MT" panose="020B0602020104020603" pitchFamily="34" charset="77"/>
                  <a:sym typeface="Tw Cen MT" panose="020B0602020104020603" pitchFamily="34" charset="77"/>
                </a:rPr>
                <a:t>24h</a:t>
              </a:r>
            </a:p>
          </p:txBody>
        </p:sp>
        <p:grpSp>
          <p:nvGrpSpPr>
            <p:cNvPr id="319" name="Group 319">
              <a:extLst>
                <a:ext uri="{FF2B5EF4-FFF2-40B4-BE49-F238E27FC236}">
                  <a16:creationId xmlns:a16="http://schemas.microsoft.com/office/drawing/2014/main" id="{01A9D305-AEE4-E24C-8E15-D286B69E4729}"/>
                </a:ext>
              </a:extLst>
            </p:cNvPr>
            <p:cNvGrpSpPr>
              <a:grpSpLocks/>
            </p:cNvGrpSpPr>
            <p:nvPr/>
          </p:nvGrpSpPr>
          <p:grpSpPr bwMode="auto">
            <a:xfrm rot="10798839" flipH="1">
              <a:off x="8355019" y="3205163"/>
              <a:ext cx="1270000" cy="402026"/>
              <a:chOff x="0" y="0"/>
              <a:chExt cx="1806781" cy="522061"/>
            </a:xfrm>
          </p:grpSpPr>
          <p:sp>
            <p:nvSpPr>
              <p:cNvPr id="318" name="Shape 318">
                <a:extLst>
                  <a:ext uri="{FF2B5EF4-FFF2-40B4-BE49-F238E27FC236}">
                    <a16:creationId xmlns:a16="http://schemas.microsoft.com/office/drawing/2014/main" id="{9FDF6FDD-4394-9449-A1A0-B6C1789BE2A3}"/>
                  </a:ext>
                </a:extLst>
              </p:cNvPr>
              <p:cNvSpPr/>
              <p:nvPr/>
            </p:nvSpPr>
            <p:spPr>
              <a:xfrm>
                <a:off x="29359" y="51998"/>
                <a:ext cx="1637396" cy="418102"/>
              </a:xfrm>
              <a:prstGeom prst="rightArrow">
                <a:avLst>
                  <a:gd name="adj1" fmla="val 56000"/>
                  <a:gd name="adj2" fmla="val 163636"/>
                </a:avLst>
              </a:prstGeom>
              <a:solidFill>
                <a:srgbClr val="FF2600"/>
              </a:solidFill>
              <a:ln>
                <a:noFill/>
              </a:ln>
              <a:effectLst/>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pic>
            <p:nvPicPr>
              <p:cNvPr id="64532" name="Image 316">
                <a:extLst>
                  <a:ext uri="{FF2B5EF4-FFF2-40B4-BE49-F238E27FC236}">
                    <a16:creationId xmlns:a16="http://schemas.microsoft.com/office/drawing/2014/main" id="{FA924FE2-3623-8C4C-9F4E-4C6E23011777}"/>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1" y="-1"/>
                <a:ext cx="1806783" cy="52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0" name="Shape 320">
              <a:extLst>
                <a:ext uri="{FF2B5EF4-FFF2-40B4-BE49-F238E27FC236}">
                  <a16:creationId xmlns:a16="http://schemas.microsoft.com/office/drawing/2014/main" id="{F187F3FB-8543-0B4D-B0EE-3008ACAD2FB6}"/>
                </a:ext>
              </a:extLst>
            </p:cNvPr>
            <p:cNvSpPr>
              <a:spLocks noChangeArrowheads="1"/>
            </p:cNvSpPr>
            <p:nvPr/>
          </p:nvSpPr>
          <p:spPr bwMode="auto">
            <a:xfrm>
              <a:off x="5227638" y="3232150"/>
              <a:ext cx="48101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a:solidFill>
                    <a:srgbClr val="0056D6"/>
                  </a:solidFill>
                  <a:latin typeface="Tw Cen MT" panose="020B0602020104020603" pitchFamily="34" charset="77"/>
                  <a:sym typeface="Tw Cen MT" panose="020B0602020104020603" pitchFamily="34" charset="77"/>
                </a:rPr>
                <a:t>SC</a:t>
              </a:r>
              <a:r>
                <a:rPr lang="fr-FR" altLang="fr-FR">
                  <a:solidFill>
                    <a:srgbClr val="E32400"/>
                  </a:solidFill>
                  <a:latin typeface="Tw Cen MT" panose="020B0602020104020603" pitchFamily="34" charset="77"/>
                  <a:sym typeface="Tw Cen MT" panose="020B0602020104020603" pitchFamily="34" charset="77"/>
                </a:rPr>
                <a:t>+</a:t>
              </a:r>
            </a:p>
          </p:txBody>
        </p:sp>
        <p:sp>
          <p:nvSpPr>
            <p:cNvPr id="321" name="Shape 321">
              <a:extLst>
                <a:ext uri="{FF2B5EF4-FFF2-40B4-BE49-F238E27FC236}">
                  <a16:creationId xmlns:a16="http://schemas.microsoft.com/office/drawing/2014/main" id="{2500D057-141B-FE4D-9DC1-695344D67E92}"/>
                </a:ext>
              </a:extLst>
            </p:cNvPr>
            <p:cNvSpPr>
              <a:spLocks noChangeArrowheads="1"/>
            </p:cNvSpPr>
            <p:nvPr/>
          </p:nvSpPr>
          <p:spPr bwMode="auto">
            <a:xfrm>
              <a:off x="8747125" y="3695700"/>
              <a:ext cx="4254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a:latin typeface="Tw Cen MT" panose="020B0602020104020603" pitchFamily="34" charset="77"/>
                  <a:sym typeface="Tw Cen MT" panose="020B0602020104020603" pitchFamily="34" charset="77"/>
                </a:rPr>
                <a:t>24h</a:t>
              </a:r>
            </a:p>
          </p:txBody>
        </p:sp>
        <p:sp>
          <p:nvSpPr>
            <p:cNvPr id="322" name="Shape 322">
              <a:extLst>
                <a:ext uri="{FF2B5EF4-FFF2-40B4-BE49-F238E27FC236}">
                  <a16:creationId xmlns:a16="http://schemas.microsoft.com/office/drawing/2014/main" id="{2D8F870D-D177-DB41-BBE5-13C15576D6AC}"/>
                </a:ext>
              </a:extLst>
            </p:cNvPr>
            <p:cNvSpPr>
              <a:spLocks noChangeArrowheads="1"/>
            </p:cNvSpPr>
            <p:nvPr/>
          </p:nvSpPr>
          <p:spPr bwMode="auto">
            <a:xfrm>
              <a:off x="9656764" y="3214688"/>
              <a:ext cx="3270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a:solidFill>
                    <a:srgbClr val="0056D6"/>
                  </a:solidFill>
                  <a:latin typeface="Tw Cen MT" panose="020B0602020104020603" pitchFamily="34" charset="77"/>
                  <a:sym typeface="Tw Cen MT" panose="020B0602020104020603" pitchFamily="34" charset="77"/>
                </a:rPr>
                <a:t>SC</a:t>
              </a:r>
            </a:p>
          </p:txBody>
        </p:sp>
        <p:sp>
          <p:nvSpPr>
            <p:cNvPr id="323" name="Shape 323">
              <a:extLst>
                <a:ext uri="{FF2B5EF4-FFF2-40B4-BE49-F238E27FC236}">
                  <a16:creationId xmlns:a16="http://schemas.microsoft.com/office/drawing/2014/main" id="{12EF7B10-6414-E94B-B391-EF60E403DFB5}"/>
                </a:ext>
              </a:extLst>
            </p:cNvPr>
            <p:cNvSpPr>
              <a:spLocks noChangeArrowheads="1"/>
            </p:cNvSpPr>
            <p:nvPr/>
          </p:nvSpPr>
          <p:spPr bwMode="auto">
            <a:xfrm>
              <a:off x="6124576" y="3736976"/>
              <a:ext cx="116522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a:latin typeface="Tw Cen MT" panose="020B0602020104020603" pitchFamily="34" charset="77"/>
                  <a:sym typeface="Tw Cen MT" panose="020B0602020104020603" pitchFamily="34" charset="77"/>
                </a:rPr>
                <a:t>G2  </a:t>
              </a:r>
            </a:p>
            <a:p>
              <a:pPr eaLnBrk="1" hangingPunct="1"/>
              <a:r>
                <a:rPr lang="fr-FR" altLang="fr-FR">
                  <a:latin typeface="Tw Cen MT" panose="020B0602020104020603" pitchFamily="34" charset="77"/>
                  <a:sym typeface="Tw Cen MT" panose="020B0602020104020603" pitchFamily="34" charset="77"/>
                </a:rPr>
                <a:t>(solu.neutre)</a:t>
              </a:r>
            </a:p>
          </p:txBody>
        </p:sp>
        <p:sp>
          <p:nvSpPr>
            <p:cNvPr id="324" name="Shape 324">
              <a:extLst>
                <a:ext uri="{FF2B5EF4-FFF2-40B4-BE49-F238E27FC236}">
                  <a16:creationId xmlns:a16="http://schemas.microsoft.com/office/drawing/2014/main" id="{8197A42A-A040-4942-8C0A-B1ADECFCD2A5}"/>
                </a:ext>
              </a:extLst>
            </p:cNvPr>
            <p:cNvSpPr/>
            <p:nvPr/>
          </p:nvSpPr>
          <p:spPr>
            <a:xfrm flipH="1" flipV="1">
              <a:off x="5446713" y="1230313"/>
              <a:ext cx="9525" cy="2069306"/>
            </a:xfrm>
            <a:prstGeom prst="line">
              <a:avLst/>
            </a:prstGeom>
            <a:ln w="63500">
              <a:solidFill>
                <a:srgbClr val="515151"/>
              </a:solidFill>
              <a:miter lim="400000"/>
              <a:headEnd type="stealth"/>
            </a:ln>
          </p:spPr>
          <p:txBody>
            <a:bodyPr lIns="0" tIns="0" rIns="0" bIns="0"/>
            <a:lstStyle/>
            <a:p>
              <a:pPr defTabSz="321457">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
          <p:nvSpPr>
            <p:cNvPr id="326" name="Shape 326">
              <a:extLst>
                <a:ext uri="{FF2B5EF4-FFF2-40B4-BE49-F238E27FC236}">
                  <a16:creationId xmlns:a16="http://schemas.microsoft.com/office/drawing/2014/main" id="{EDBD32B4-53D8-6D49-9B78-94DBB1A01C14}"/>
                </a:ext>
              </a:extLst>
            </p:cNvPr>
            <p:cNvSpPr>
              <a:spLocks noChangeArrowheads="1"/>
            </p:cNvSpPr>
            <p:nvPr/>
          </p:nvSpPr>
          <p:spPr bwMode="auto">
            <a:xfrm>
              <a:off x="4994276" y="1892357"/>
              <a:ext cx="618760" cy="349135"/>
            </a:xfrm>
            <a:prstGeom prst="rect">
              <a:avLst/>
            </a:prstGeom>
            <a:noFill/>
            <a:ln w="12700">
              <a:solidFill>
                <a:srgbClr val="000000"/>
              </a:solidFill>
              <a:miter lim="400000"/>
              <a:headEnd/>
              <a:tailEnd/>
            </a:ln>
            <a:extLst>
              <a:ext uri="{909E8E84-426E-40DD-AFC4-6F175D3DCCD1}">
                <a14:hiddenFill xmlns:a14="http://schemas.microsoft.com/office/drawing/2010/main">
                  <a:solidFill>
                    <a:srgbClr val="FFFFFF"/>
                  </a:solidFill>
                </a14:hiddenFill>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a:solidFill>
                    <a:srgbClr val="2C1376"/>
                  </a:solidFill>
                  <a:latin typeface="Tw Cen MT" panose="020B0602020104020603" pitchFamily="34" charset="77"/>
                  <a:sym typeface="Tw Cen MT" panose="020B0602020104020603" pitchFamily="34" charset="77"/>
                </a:rPr>
                <a:t>Test 1</a:t>
              </a:r>
            </a:p>
          </p:txBody>
        </p:sp>
        <p:sp>
          <p:nvSpPr>
            <p:cNvPr id="327" name="Shape 327">
              <a:extLst>
                <a:ext uri="{FF2B5EF4-FFF2-40B4-BE49-F238E27FC236}">
                  <a16:creationId xmlns:a16="http://schemas.microsoft.com/office/drawing/2014/main" id="{FA5EC98C-937B-4E49-B34F-8F4509521976}"/>
                </a:ext>
              </a:extLst>
            </p:cNvPr>
            <p:cNvSpPr>
              <a:spLocks noChangeArrowheads="1"/>
            </p:cNvSpPr>
            <p:nvPr/>
          </p:nvSpPr>
          <p:spPr bwMode="auto">
            <a:xfrm>
              <a:off x="9569450" y="2000308"/>
              <a:ext cx="618760" cy="349135"/>
            </a:xfrm>
            <a:prstGeom prst="rect">
              <a:avLst/>
            </a:prstGeom>
            <a:noFill/>
            <a:ln w="12700">
              <a:solidFill>
                <a:srgbClr val="000000"/>
              </a:solidFill>
              <a:miter lim="400000"/>
              <a:headEnd/>
              <a:tailEnd/>
            </a:ln>
            <a:extLst>
              <a:ext uri="{909E8E84-426E-40DD-AFC4-6F175D3DCCD1}">
                <a14:hiddenFill xmlns:a14="http://schemas.microsoft.com/office/drawing/2010/main">
                  <a:solidFill>
                    <a:srgbClr val="FFFFFF"/>
                  </a:solidFill>
                </a14:hiddenFill>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a:solidFill>
                    <a:srgbClr val="2C1376"/>
                  </a:solidFill>
                  <a:latin typeface="Tw Cen MT" panose="020B0602020104020603" pitchFamily="34" charset="77"/>
                  <a:sym typeface="Tw Cen MT" panose="020B0602020104020603" pitchFamily="34" charset="77"/>
                </a:rPr>
                <a:t>Test 2</a:t>
              </a:r>
            </a:p>
          </p:txBody>
        </p:sp>
        <p:sp>
          <p:nvSpPr>
            <p:cNvPr id="328" name="Shape 328">
              <a:extLst>
                <a:ext uri="{FF2B5EF4-FFF2-40B4-BE49-F238E27FC236}">
                  <a16:creationId xmlns:a16="http://schemas.microsoft.com/office/drawing/2014/main" id="{B7B1EA3D-93AC-A641-B083-542DB1C0D382}"/>
                </a:ext>
              </a:extLst>
            </p:cNvPr>
            <p:cNvSpPr>
              <a:spLocks noChangeArrowheads="1"/>
            </p:cNvSpPr>
            <p:nvPr/>
          </p:nvSpPr>
          <p:spPr bwMode="auto">
            <a:xfrm>
              <a:off x="4694239" y="5278438"/>
              <a:ext cx="3952875" cy="461962"/>
            </a:xfrm>
            <a:prstGeom prst="rect">
              <a:avLst/>
            </a:prstGeom>
            <a:noFill/>
            <a:ln>
              <a:noFill/>
            </a:ln>
          </p:spPr>
          <p:txBody>
            <a:bodyPr wrap="none" lIns="35719" tIns="35719" rIns="35719" bIns="35719" anchor="ctr">
              <a:spAutoFit/>
            </a:bodyPr>
            <a:lstStyle>
              <a:lvl1pPr algn="l" defTabSz="457200">
                <a:defRPr sz="3600">
                  <a:solidFill>
                    <a:srgbClr val="000000"/>
                  </a:solidFill>
                  <a:latin typeface="Helvetica"/>
                  <a:ea typeface="Helvetica"/>
                  <a:cs typeface="Helvetica"/>
                  <a:sym typeface="Helvetica"/>
                </a:defRPr>
              </a:lvl1pPr>
            </a:lstStyle>
            <a:p>
              <a:pPr eaLnBrk="1" hangingPunct="1">
                <a:defRPr/>
              </a:pPr>
              <a:r>
                <a:rPr sz="2531"/>
                <a:t>VD: immobilité ou freezing </a:t>
              </a:r>
            </a:p>
          </p:txBody>
        </p:sp>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iterate>
                                    <p:tmAbs val="0"/>
                                  </p:iterate>
                                  <p:childTnLst>
                                    <p:set>
                                      <p:cBhvr>
                                        <p:cTn id="6" fill="hold"/>
                                        <p:tgtEl>
                                          <p:spTgt spid="316"/>
                                        </p:tgtEl>
                                        <p:attrNameLst>
                                          <p:attrName>style.visibility</p:attrName>
                                        </p:attrNameLst>
                                      </p:cBhvr>
                                      <p:to>
                                        <p:strVal val="visible"/>
                                      </p:to>
                                    </p:set>
                                  </p:childTnLst>
                                </p:cTn>
                              </p:par>
                            </p:childTnLst>
                          </p:cTn>
                        </p:par>
                        <p:par>
                          <p:cTn id="7" fill="hold" nodeType="afterGroup">
                            <p:stCondLst>
                              <p:cond delay="0"/>
                            </p:stCondLst>
                            <p:childTnLst>
                              <p:par>
                                <p:cTn id="8" presetID="1" presetClass="exit" presetSubtype="0" fill="hold" grpId="1" nodeType="afterEffect">
                                  <p:stCondLst>
                                    <p:cond delay="0"/>
                                  </p:stCondLst>
                                  <p:iterate>
                                    <p:tmAbs val="0"/>
                                  </p:iterate>
                                  <p:childTnLst>
                                    <p:set>
                                      <p:cBhvr>
                                        <p:cTn id="9" fill="hold">
                                          <p:stCondLst>
                                            <p:cond delay="0"/>
                                          </p:stCondLst>
                                        </p:cTn>
                                        <p:tgtEl>
                                          <p:spTgt spid="3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0" advAuto="0"/>
      <p:bldP spid="316" grpId="1" advAuto="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droppedImage.png">
            <a:extLst>
              <a:ext uri="{FF2B5EF4-FFF2-40B4-BE49-F238E27FC236}">
                <a16:creationId xmlns:a16="http://schemas.microsoft.com/office/drawing/2014/main" id="{EF3CABBD-B2EE-304E-A91D-529D618E06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86982" y="142082"/>
            <a:ext cx="3706813" cy="656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2" name="Groupe 1">
            <a:extLst>
              <a:ext uri="{FF2B5EF4-FFF2-40B4-BE49-F238E27FC236}">
                <a16:creationId xmlns:a16="http://schemas.microsoft.com/office/drawing/2014/main" id="{9E58401E-657D-F844-B0AE-00FB2880870E}"/>
              </a:ext>
            </a:extLst>
          </p:cNvPr>
          <p:cNvGrpSpPr/>
          <p:nvPr/>
        </p:nvGrpSpPr>
        <p:grpSpPr>
          <a:xfrm>
            <a:off x="1592264" y="1108076"/>
            <a:ext cx="7841071" cy="4760913"/>
            <a:chOff x="1592264" y="1108076"/>
            <a:chExt cx="7841071" cy="4760913"/>
          </a:xfrm>
        </p:grpSpPr>
        <p:sp>
          <p:nvSpPr>
            <p:cNvPr id="334" name="Shape 334">
              <a:extLst>
                <a:ext uri="{FF2B5EF4-FFF2-40B4-BE49-F238E27FC236}">
                  <a16:creationId xmlns:a16="http://schemas.microsoft.com/office/drawing/2014/main" id="{1D2CD0C6-A932-724E-A1D5-586AEBC7D7F4}"/>
                </a:ext>
              </a:extLst>
            </p:cNvPr>
            <p:cNvSpPr/>
            <p:nvPr/>
          </p:nvSpPr>
          <p:spPr>
            <a:xfrm>
              <a:off x="5105400" y="5608639"/>
              <a:ext cx="558800" cy="217487"/>
            </a:xfrm>
            <a:prstGeom prst="line">
              <a:avLst/>
            </a:prstGeom>
            <a:ln w="50800">
              <a:solidFill>
                <a:srgbClr val="FF2600"/>
              </a:solidFill>
              <a:miter lim="400000"/>
            </a:ln>
          </p:spPr>
          <p:txBody>
            <a:bodyPr lIns="0" tIns="0" rIns="0" bIns="0"/>
            <a:lstStyle/>
            <a:p>
              <a:pPr defTabSz="321457">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
          <p:nvSpPr>
            <p:cNvPr id="335" name="Shape 335">
              <a:extLst>
                <a:ext uri="{FF2B5EF4-FFF2-40B4-BE49-F238E27FC236}">
                  <a16:creationId xmlns:a16="http://schemas.microsoft.com/office/drawing/2014/main" id="{D9C855AA-39B1-B94B-BE35-19CA08AD01F7}"/>
                </a:ext>
              </a:extLst>
            </p:cNvPr>
            <p:cNvSpPr/>
            <p:nvPr/>
          </p:nvSpPr>
          <p:spPr>
            <a:xfrm>
              <a:off x="5640389" y="5840414"/>
              <a:ext cx="566737" cy="28575"/>
            </a:xfrm>
            <a:prstGeom prst="line">
              <a:avLst/>
            </a:prstGeom>
            <a:ln w="50800">
              <a:solidFill>
                <a:srgbClr val="FF2600"/>
              </a:solidFill>
              <a:miter lim="400000"/>
            </a:ln>
          </p:spPr>
          <p:txBody>
            <a:bodyPr lIns="0" tIns="0" rIns="0" bIns="0"/>
            <a:lstStyle/>
            <a:p>
              <a:pPr defTabSz="321457">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
          <p:nvSpPr>
            <p:cNvPr id="336" name="Shape 336">
              <a:extLst>
                <a:ext uri="{FF2B5EF4-FFF2-40B4-BE49-F238E27FC236}">
                  <a16:creationId xmlns:a16="http://schemas.microsoft.com/office/drawing/2014/main" id="{30064067-3711-D24F-BF09-574BA7C1FBD4}"/>
                </a:ext>
              </a:extLst>
            </p:cNvPr>
            <p:cNvSpPr>
              <a:spLocks noChangeArrowheads="1"/>
            </p:cNvSpPr>
            <p:nvPr/>
          </p:nvSpPr>
          <p:spPr bwMode="auto">
            <a:xfrm>
              <a:off x="7593422" y="1108076"/>
              <a:ext cx="1839913" cy="461963"/>
            </a:xfrm>
            <a:prstGeom prst="rect">
              <a:avLst/>
            </a:prstGeom>
            <a:noFill/>
            <a:ln>
              <a:noFill/>
            </a:ln>
          </p:spPr>
          <p:txBody>
            <a:bodyPr lIns="35719" tIns="35719" rIns="35719" bIns="35719" anchor="ctr">
              <a:spAutoFit/>
            </a:bodyPr>
            <a:lstStyle>
              <a:lvl1pPr>
                <a:defRPr sz="3600">
                  <a:solidFill>
                    <a:srgbClr val="0056D6"/>
                  </a:solidFill>
                  <a:latin typeface="Tw Cen MT"/>
                  <a:ea typeface="Tw Cen MT"/>
                  <a:cs typeface="Tw Cen MT"/>
                  <a:sym typeface="Tw Cen MT"/>
                </a:defRPr>
              </a:lvl1pPr>
            </a:lstStyle>
            <a:p>
              <a:pPr eaLnBrk="1" hangingPunct="1">
                <a:defRPr/>
              </a:pPr>
              <a:r>
                <a:rPr sz="2531" dirty="0" err="1">
                  <a:solidFill>
                    <a:schemeClr val="bg1"/>
                  </a:solidFill>
                </a:rPr>
                <a:t>Befor</a:t>
              </a:r>
              <a:endParaRPr sz="2531" dirty="0">
                <a:solidFill>
                  <a:schemeClr val="bg1"/>
                </a:solidFill>
              </a:endParaRPr>
            </a:p>
          </p:txBody>
        </p:sp>
        <p:sp>
          <p:nvSpPr>
            <p:cNvPr id="337" name="Shape 337">
              <a:extLst>
                <a:ext uri="{FF2B5EF4-FFF2-40B4-BE49-F238E27FC236}">
                  <a16:creationId xmlns:a16="http://schemas.microsoft.com/office/drawing/2014/main" id="{6FED7FC4-4292-F543-B35D-CBCDD77E0ECE}"/>
                </a:ext>
              </a:extLst>
            </p:cNvPr>
            <p:cNvSpPr/>
            <p:nvPr/>
          </p:nvSpPr>
          <p:spPr>
            <a:xfrm>
              <a:off x="6091238" y="4679950"/>
              <a:ext cx="438150" cy="19050"/>
            </a:xfrm>
            <a:prstGeom prst="line">
              <a:avLst/>
            </a:prstGeom>
            <a:ln w="50800">
              <a:solidFill>
                <a:srgbClr val="FF2600"/>
              </a:solidFill>
              <a:miter lim="400000"/>
            </a:ln>
          </p:spPr>
          <p:txBody>
            <a:bodyPr lIns="0" tIns="0" rIns="0" bIns="0"/>
            <a:lstStyle/>
            <a:p>
              <a:pPr defTabSz="321457">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
          <p:nvSpPr>
            <p:cNvPr id="338" name="Shape 338">
              <a:extLst>
                <a:ext uri="{FF2B5EF4-FFF2-40B4-BE49-F238E27FC236}">
                  <a16:creationId xmlns:a16="http://schemas.microsoft.com/office/drawing/2014/main" id="{08CCC8FE-8C94-C142-B693-7251B4657938}"/>
                </a:ext>
              </a:extLst>
            </p:cNvPr>
            <p:cNvSpPr>
              <a:spLocks noChangeArrowheads="1"/>
            </p:cNvSpPr>
            <p:nvPr/>
          </p:nvSpPr>
          <p:spPr bwMode="auto">
            <a:xfrm>
              <a:off x="7583399" y="4237037"/>
              <a:ext cx="1839913" cy="461963"/>
            </a:xfrm>
            <a:prstGeom prst="rect">
              <a:avLst/>
            </a:prstGeom>
            <a:noFill/>
            <a:ln>
              <a:noFill/>
            </a:ln>
          </p:spPr>
          <p:txBody>
            <a:bodyPr lIns="35719" tIns="35719" rIns="35719" bIns="35719" anchor="ctr">
              <a:spAutoFit/>
            </a:bodyPr>
            <a:lstStyle>
              <a:lvl1pPr>
                <a:defRPr sz="3600">
                  <a:solidFill>
                    <a:srgbClr val="0056D6"/>
                  </a:solidFill>
                  <a:latin typeface="Tw Cen MT"/>
                  <a:ea typeface="Tw Cen MT"/>
                  <a:cs typeface="Tw Cen MT"/>
                  <a:sym typeface="Tw Cen MT"/>
                </a:defRPr>
              </a:lvl1pPr>
            </a:lstStyle>
            <a:p>
              <a:pPr eaLnBrk="1" hangingPunct="1">
                <a:defRPr/>
              </a:pPr>
              <a:r>
                <a:rPr sz="2531" dirty="0"/>
                <a:t>After</a:t>
              </a:r>
            </a:p>
          </p:txBody>
        </p:sp>
        <p:sp>
          <p:nvSpPr>
            <p:cNvPr id="339" name="Shape 339">
              <a:extLst>
                <a:ext uri="{FF2B5EF4-FFF2-40B4-BE49-F238E27FC236}">
                  <a16:creationId xmlns:a16="http://schemas.microsoft.com/office/drawing/2014/main" id="{516F2AA8-CD5F-A04C-B83C-60F4249A1D79}"/>
                </a:ext>
              </a:extLst>
            </p:cNvPr>
            <p:cNvSpPr>
              <a:spLocks noChangeArrowheads="1"/>
            </p:cNvSpPr>
            <p:nvPr/>
          </p:nvSpPr>
          <p:spPr bwMode="auto">
            <a:xfrm>
              <a:off x="1592264" y="2998788"/>
              <a:ext cx="1965325" cy="850900"/>
            </a:xfrm>
            <a:prstGeom prst="rect">
              <a:avLst/>
            </a:prstGeom>
            <a:noFill/>
            <a:ln>
              <a:noFill/>
            </a:ln>
          </p:spPr>
          <p:txBody>
            <a:bodyPr lIns="35719" tIns="35719" rIns="35719" bIns="35719" anchor="ctr">
              <a:spAutoFit/>
            </a:bodyPr>
            <a:lstStyle/>
            <a:p>
              <a:pPr defTabSz="321457">
                <a:defRPr sz="2400">
                  <a:solidFill>
                    <a:srgbClr val="1A0A53"/>
                  </a:solidFill>
                  <a:latin typeface="Helvetica"/>
                  <a:ea typeface="Helvetica"/>
                  <a:cs typeface="Helvetica"/>
                  <a:sym typeface="Helvetica"/>
                </a:defRPr>
              </a:pPr>
              <a:r>
                <a:rPr sz="1687">
                  <a:solidFill>
                    <a:srgbClr val="1A0A53"/>
                  </a:solidFill>
                  <a:latin typeface="Helvetica"/>
                  <a:ea typeface="Helvetica"/>
                  <a:cs typeface="Helvetica"/>
                  <a:sym typeface="Helvetica"/>
                </a:rPr>
                <a:t>Artificial cerebrospinal fluid</a:t>
              </a:r>
            </a:p>
            <a:p>
              <a:pPr defTabSz="321457">
                <a:defRPr sz="2400">
                  <a:solidFill>
                    <a:srgbClr val="1A0A53"/>
                  </a:solidFill>
                  <a:latin typeface="Helvetica"/>
                  <a:ea typeface="Helvetica"/>
                  <a:cs typeface="Helvetica"/>
                  <a:sym typeface="Helvetica"/>
                </a:defRPr>
              </a:pPr>
              <a:r>
                <a:rPr sz="1687">
                  <a:solidFill>
                    <a:srgbClr val="1A0A53"/>
                  </a:solidFill>
                  <a:latin typeface="Helvetica"/>
                  <a:ea typeface="Helvetica"/>
                  <a:cs typeface="Helvetica"/>
                  <a:sym typeface="Helvetica"/>
                </a:rPr>
                <a:t>( ACSF)</a:t>
              </a:r>
            </a:p>
          </p:txBody>
        </p:sp>
        <p:sp>
          <p:nvSpPr>
            <p:cNvPr id="340" name="Shape 340">
              <a:extLst>
                <a:ext uri="{FF2B5EF4-FFF2-40B4-BE49-F238E27FC236}">
                  <a16:creationId xmlns:a16="http://schemas.microsoft.com/office/drawing/2014/main" id="{C7A7B5C7-C7DB-6C48-8C2F-3E672E56BB01}"/>
                </a:ext>
              </a:extLst>
            </p:cNvPr>
            <p:cNvSpPr/>
            <p:nvPr/>
          </p:nvSpPr>
          <p:spPr>
            <a:xfrm flipH="1" flipV="1">
              <a:off x="3549651" y="3513138"/>
              <a:ext cx="1287463" cy="4762"/>
            </a:xfrm>
            <a:prstGeom prst="line">
              <a:avLst/>
            </a:prstGeom>
            <a:ln w="88900">
              <a:solidFill>
                <a:srgbClr val="515151"/>
              </a:solidFill>
              <a:miter lim="400000"/>
              <a:headEnd type="stealth"/>
            </a:ln>
          </p:spPr>
          <p:txBody>
            <a:bodyPr lIns="0" tIns="0" rIns="0" bIns="0"/>
            <a:lstStyle/>
            <a:p>
              <a:pPr defTabSz="321457">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grpSp>
    </p:spTree>
  </p:cSld>
  <p:clrMapOvr>
    <a:masterClrMapping/>
  </p:clrMapOvr>
  <p:transition spd="slow"/>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hape 344">
            <a:extLst>
              <a:ext uri="{FF2B5EF4-FFF2-40B4-BE49-F238E27FC236}">
                <a16:creationId xmlns:a16="http://schemas.microsoft.com/office/drawing/2014/main" id="{FD08E1BA-CB1D-614F-9D2D-EB515235A768}"/>
              </a:ext>
            </a:extLst>
          </p:cNvPr>
          <p:cNvSpPr>
            <a:spLocks noGrp="1"/>
          </p:cNvSpPr>
          <p:nvPr>
            <p:ph type="body" idx="1"/>
          </p:nvPr>
        </p:nvSpPr>
        <p:spPr>
          <a:xfrm>
            <a:off x="-600891" y="1807166"/>
            <a:ext cx="12618720" cy="6167437"/>
          </a:xfrm>
        </p:spPr>
        <p:txBody>
          <a:bodyPr>
            <a:normAutofit/>
          </a:bodyPr>
          <a:lstStyle/>
          <a:p>
            <a:pPr marL="879475" indent="-344488"/>
            <a:endParaRPr lang="fr-FR" altLang="fr-FR" sz="2800" dirty="0">
              <a:latin typeface="+mj-lt"/>
              <a:ea typeface="ＭＳ Ｐゴシック" panose="020B0600070205080204" pitchFamily="34" charset="-128"/>
              <a:sym typeface="Tw Cen MT" panose="020B0602020104020603" pitchFamily="34" charset="77"/>
            </a:endParaRPr>
          </a:p>
          <a:p>
            <a:pPr marL="879475" indent="-344488"/>
            <a:r>
              <a:rPr lang="fr-FR" altLang="fr-FR" sz="2800" dirty="0">
                <a:latin typeface="+mj-lt"/>
                <a:ea typeface="ＭＳ Ｐゴシック" panose="020B0600070205080204" pitchFamily="34" charset="-128"/>
                <a:sym typeface="Tw Cen MT" panose="020B0602020104020603" pitchFamily="34" charset="77"/>
              </a:rPr>
              <a:t>(1) un souvenir déjà consolidé redevient labile et sensible à la dégradation lorsque réactivé ; </a:t>
            </a:r>
          </a:p>
          <a:p>
            <a:pPr marL="879475" indent="-344488"/>
            <a:r>
              <a:rPr lang="fr-FR" altLang="fr-FR" sz="2800" dirty="0">
                <a:latin typeface="+mj-lt"/>
                <a:ea typeface="ＭＳ Ｐゴシック" panose="020B0600070205080204" pitchFamily="34" charset="-128"/>
                <a:sym typeface="Tw Cen MT" panose="020B0602020104020603" pitchFamily="34" charset="77"/>
              </a:rPr>
              <a:t>(2) pour être conservé, il doit être reconsolidé à l’aide d’une </a:t>
            </a:r>
            <a:r>
              <a:rPr lang="fr-FR" altLang="fr-FR" sz="2800" dirty="0">
                <a:solidFill>
                  <a:srgbClr val="E32400"/>
                </a:solidFill>
                <a:latin typeface="+mj-lt"/>
                <a:ea typeface="ＭＳ Ｐゴシック" panose="020B0600070205080204" pitchFamily="34" charset="-128"/>
                <a:sym typeface="Tw Cen MT" panose="020B0602020104020603" pitchFamily="34" charset="77"/>
              </a:rPr>
              <a:t>synthèse de protéines</a:t>
            </a:r>
            <a:r>
              <a:rPr lang="fr-FR" altLang="fr-FR" sz="2800" dirty="0">
                <a:latin typeface="+mj-lt"/>
                <a:ea typeface="ＭＳ Ｐゴシック" panose="020B0600070205080204" pitchFamily="34" charset="-128"/>
                <a:sym typeface="Tw Cen MT" panose="020B0602020104020603" pitchFamily="34" charset="77"/>
              </a:rPr>
              <a:t>; </a:t>
            </a:r>
          </a:p>
          <a:p>
            <a:pPr marL="879475" indent="-344488"/>
            <a:r>
              <a:rPr lang="fr-FR" altLang="fr-FR" sz="2800" dirty="0">
                <a:latin typeface="+mj-lt"/>
                <a:ea typeface="ＭＳ Ｐゴシック" panose="020B0600070205080204" pitchFamily="34" charset="-128"/>
                <a:sym typeface="Tw Cen MT" panose="020B0602020104020603" pitchFamily="34" charset="77"/>
              </a:rPr>
              <a:t>(3) le blocage de la reconsolidation par des </a:t>
            </a:r>
            <a:r>
              <a:rPr lang="fr-FR" altLang="fr-FR" sz="2800" b="1" i="1" u="sng" dirty="0">
                <a:solidFill>
                  <a:srgbClr val="B51A00"/>
                </a:solidFill>
                <a:latin typeface="+mj-lt"/>
                <a:ea typeface="ＭＳ Ｐゴシック" panose="020B0600070205080204" pitchFamily="34" charset="-128"/>
                <a:sym typeface="Tw Cen MT" panose="020B0602020104020603" pitchFamily="34" charset="77"/>
              </a:rPr>
              <a:t>agents amnésiques ou de l’interférence</a:t>
            </a:r>
            <a:r>
              <a:rPr lang="fr-FR" altLang="fr-FR" sz="2800" dirty="0">
                <a:solidFill>
                  <a:srgbClr val="B51A00"/>
                </a:solidFill>
                <a:latin typeface="+mj-lt"/>
                <a:ea typeface="ＭＳ Ｐゴシック" panose="020B0600070205080204" pitchFamily="34" charset="-128"/>
                <a:sym typeface="Tw Cen MT" panose="020B0602020104020603" pitchFamily="34" charset="77"/>
              </a:rPr>
              <a:t> </a:t>
            </a:r>
            <a:r>
              <a:rPr lang="fr-FR" altLang="fr-FR" sz="2800" dirty="0">
                <a:latin typeface="+mj-lt"/>
                <a:ea typeface="ＭＳ Ｐゴシック" panose="020B0600070205080204" pitchFamily="34" charset="-128"/>
                <a:sym typeface="Tw Cen MT" panose="020B0602020104020603" pitchFamily="34" charset="77"/>
              </a:rPr>
              <a:t>bloque la synthèse de protéines; </a:t>
            </a:r>
          </a:p>
        </p:txBody>
      </p:sp>
      <p:sp>
        <p:nvSpPr>
          <p:cNvPr id="68610" name="Shape 346">
            <a:extLst>
              <a:ext uri="{FF2B5EF4-FFF2-40B4-BE49-F238E27FC236}">
                <a16:creationId xmlns:a16="http://schemas.microsoft.com/office/drawing/2014/main" id="{B2721A18-C7C6-C84C-8009-ABE2965860F3}"/>
              </a:ext>
            </a:extLst>
          </p:cNvPr>
          <p:cNvSpPr>
            <a:spLocks noChangeArrowheads="1"/>
          </p:cNvSpPr>
          <p:nvPr/>
        </p:nvSpPr>
        <p:spPr bwMode="auto">
          <a:xfrm>
            <a:off x="2525713" y="176214"/>
            <a:ext cx="7205662" cy="763587"/>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sz="4500">
                <a:solidFill>
                  <a:srgbClr val="0042AA"/>
                </a:solidFill>
                <a:latin typeface="Tw Cen MT" panose="020B0602020104020603" pitchFamily="34" charset="77"/>
                <a:sym typeface="Tw Cen MT" panose="020B0602020104020603" pitchFamily="34" charset="77"/>
              </a:rPr>
              <a:t>Définition de la reconsolidation</a:t>
            </a:r>
          </a:p>
        </p:txBody>
      </p:sp>
    </p:spTree>
  </p:cSld>
  <p:clrMapOvr>
    <a:masterClrMapping/>
  </p:clrMapOvr>
  <p:transition spd="slow"/>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hape 344">
            <a:extLst>
              <a:ext uri="{FF2B5EF4-FFF2-40B4-BE49-F238E27FC236}">
                <a16:creationId xmlns:a16="http://schemas.microsoft.com/office/drawing/2014/main" id="{E8983F67-1B58-9843-8A8E-1A16D21A949A}"/>
              </a:ext>
            </a:extLst>
          </p:cNvPr>
          <p:cNvSpPr>
            <a:spLocks noGrp="1"/>
          </p:cNvSpPr>
          <p:nvPr>
            <p:ph type="body" idx="1"/>
          </p:nvPr>
        </p:nvSpPr>
        <p:spPr>
          <a:xfrm>
            <a:off x="-117567" y="2229642"/>
            <a:ext cx="12083143" cy="8904287"/>
          </a:xfrm>
        </p:spPr>
        <p:txBody>
          <a:bodyPr>
            <a:normAutofit/>
          </a:bodyPr>
          <a:lstStyle/>
          <a:p>
            <a:pPr marL="879475" indent="-344488"/>
            <a:endParaRPr lang="fr-FR" altLang="fr-FR" sz="2800" dirty="0">
              <a:latin typeface="+mj-lt"/>
              <a:ea typeface="ＭＳ Ｐゴシック" panose="020B0600070205080204" pitchFamily="34" charset="-128"/>
              <a:sym typeface="Tw Cen MT" panose="020B0602020104020603" pitchFamily="34" charset="77"/>
            </a:endParaRPr>
          </a:p>
          <a:p>
            <a:pPr marL="879475" indent="-344488"/>
            <a:r>
              <a:rPr lang="fr-FR" altLang="fr-FR" sz="2800" dirty="0">
                <a:latin typeface="+mj-lt"/>
                <a:ea typeface="ＭＳ Ｐゴシック" panose="020B0600070205080204" pitchFamily="34" charset="-128"/>
                <a:sym typeface="Tw Cen MT" panose="020B0602020104020603" pitchFamily="34" charset="77"/>
              </a:rPr>
              <a:t>(4) le </a:t>
            </a:r>
            <a:r>
              <a:rPr lang="fr-FR" altLang="fr-FR" sz="2800" dirty="0">
                <a:solidFill>
                  <a:srgbClr val="E32400"/>
                </a:solidFill>
                <a:latin typeface="+mj-lt"/>
                <a:ea typeface="ＭＳ Ｐゴシック" panose="020B0600070205080204" pitchFamily="34" charset="-128"/>
                <a:sym typeface="Tw Cen MT" panose="020B0602020104020603" pitchFamily="34" charset="77"/>
              </a:rPr>
              <a:t>blocage de la reconsolidation</a:t>
            </a:r>
            <a:r>
              <a:rPr lang="fr-FR" altLang="fr-FR" sz="2800" dirty="0">
                <a:latin typeface="+mj-lt"/>
                <a:ea typeface="ＭＳ Ｐゴシック" panose="020B0600070205080204" pitchFamily="34" charset="-128"/>
                <a:sym typeface="Tw Cen MT" panose="020B0602020104020603" pitchFamily="34" charset="77"/>
              </a:rPr>
              <a:t> empêche les souvenirs de passer de la MCT vers la MLT (i.e., la MCT est </a:t>
            </a:r>
            <a:r>
              <a:rPr lang="fr-FR" altLang="fr-FR" sz="2800" dirty="0" err="1">
                <a:latin typeface="+mj-lt"/>
                <a:ea typeface="ＭＳ Ｐゴシック" panose="020B0600070205080204" pitchFamily="34" charset="-128"/>
                <a:sym typeface="Tw Cen MT" panose="020B0602020104020603" pitchFamily="34" charset="77"/>
              </a:rPr>
              <a:t>intacte,le</a:t>
            </a:r>
            <a:r>
              <a:rPr lang="fr-FR" altLang="fr-FR" sz="2800" dirty="0">
                <a:latin typeface="+mj-lt"/>
                <a:ea typeface="ＭＳ Ｐゴシック" panose="020B0600070205080204" pitchFamily="34" charset="-128"/>
                <a:sym typeface="Tw Cen MT" panose="020B0602020104020603" pitchFamily="34" charset="77"/>
              </a:rPr>
              <a:t> déficit mnésique ne touche qu’à la MLT) ; </a:t>
            </a:r>
          </a:p>
          <a:p>
            <a:pPr marL="879475" indent="-344488"/>
            <a:r>
              <a:rPr lang="fr-FR" altLang="fr-FR" sz="2800" dirty="0">
                <a:latin typeface="+mj-lt"/>
                <a:ea typeface="ＭＳ Ｐゴシック" panose="020B0600070205080204" pitchFamily="34" charset="-128"/>
                <a:sym typeface="Tw Cen MT" panose="020B0602020104020603" pitchFamily="34" charset="77"/>
              </a:rPr>
              <a:t>(5) il existe une fenêtre temporelle post-réactivation de </a:t>
            </a:r>
            <a:r>
              <a:rPr lang="fr-FR" altLang="fr-FR" sz="2800" dirty="0">
                <a:solidFill>
                  <a:srgbClr val="B51A00"/>
                </a:solidFill>
                <a:latin typeface="+mj-lt"/>
                <a:ea typeface="ＭＳ Ｐゴシック" panose="020B0600070205080204" pitchFamily="34" charset="-128"/>
                <a:sym typeface="Tw Cen MT" panose="020B0602020104020603" pitchFamily="34" charset="77"/>
              </a:rPr>
              <a:t>quelques heures (6h) </a:t>
            </a:r>
            <a:r>
              <a:rPr lang="fr-FR" altLang="fr-FR" sz="2800" dirty="0">
                <a:solidFill>
                  <a:srgbClr val="444444"/>
                </a:solidFill>
                <a:latin typeface="+mj-lt"/>
                <a:ea typeface="ＭＳ Ｐゴシック" panose="020B0600070205080204" pitchFamily="34" charset="-128"/>
                <a:sym typeface="Tw Cen MT" panose="020B0602020104020603" pitchFamily="34" charset="77"/>
              </a:rPr>
              <a:t>à l’intérieur de laquelle le souvenir réactivé est labile et peut être dégradé</a:t>
            </a:r>
            <a:r>
              <a:rPr lang="fr-FR" altLang="fr-FR" sz="2800" dirty="0">
                <a:latin typeface="+mj-lt"/>
                <a:ea typeface="ＭＳ Ｐゴシック" panose="020B0600070205080204" pitchFamily="34" charset="-128"/>
                <a:sym typeface="Tw Cen MT" panose="020B0602020104020603" pitchFamily="34" charset="77"/>
              </a:rPr>
              <a:t> (Nader, 2003; Nader, et al., 2000).</a:t>
            </a:r>
          </a:p>
        </p:txBody>
      </p:sp>
      <p:sp>
        <p:nvSpPr>
          <p:cNvPr id="70658" name="Shape 346">
            <a:extLst>
              <a:ext uri="{FF2B5EF4-FFF2-40B4-BE49-F238E27FC236}">
                <a16:creationId xmlns:a16="http://schemas.microsoft.com/office/drawing/2014/main" id="{4EEE9A9C-D12B-AA49-A548-8C25FEEB4B35}"/>
              </a:ext>
            </a:extLst>
          </p:cNvPr>
          <p:cNvSpPr>
            <a:spLocks noChangeArrowheads="1"/>
          </p:cNvSpPr>
          <p:nvPr/>
        </p:nvSpPr>
        <p:spPr bwMode="auto">
          <a:xfrm>
            <a:off x="2525713" y="176214"/>
            <a:ext cx="7205662" cy="763587"/>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sz="4500">
                <a:solidFill>
                  <a:srgbClr val="0042AA"/>
                </a:solidFill>
                <a:latin typeface="Tw Cen MT" panose="020B0602020104020603" pitchFamily="34" charset="77"/>
                <a:sym typeface="Tw Cen MT" panose="020B0602020104020603" pitchFamily="34" charset="77"/>
              </a:rPr>
              <a:t>Définition de la reconsolidation</a:t>
            </a:r>
          </a:p>
        </p:txBody>
      </p:sp>
    </p:spTree>
  </p:cSld>
  <p:clrMapOvr>
    <a:masterClrMapping/>
  </p:clrMapOvr>
  <p:transition spd="slow"/>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hape 350">
            <a:extLst>
              <a:ext uri="{FF2B5EF4-FFF2-40B4-BE49-F238E27FC236}">
                <a16:creationId xmlns:a16="http://schemas.microsoft.com/office/drawing/2014/main" id="{D85B09C9-8771-B94B-B88B-0951D764F0E6}"/>
              </a:ext>
            </a:extLst>
          </p:cNvPr>
          <p:cNvSpPr>
            <a:spLocks noGrp="1"/>
          </p:cNvSpPr>
          <p:nvPr>
            <p:ph type="body" idx="1"/>
          </p:nvPr>
        </p:nvSpPr>
        <p:spPr>
          <a:xfrm>
            <a:off x="235131" y="2397987"/>
            <a:ext cx="11338559" cy="5035550"/>
          </a:xfrm>
        </p:spPr>
        <p:txBody>
          <a:bodyPr>
            <a:normAutofit/>
          </a:bodyPr>
          <a:lstStyle/>
          <a:p>
            <a:pPr marL="534988" indent="0" algn="just">
              <a:buNone/>
            </a:pPr>
            <a:r>
              <a:rPr lang="fr-FR" altLang="fr-FR" sz="2800" dirty="0">
                <a:ea typeface="ＭＳ Ｐゴシック" panose="020B0600070205080204" pitchFamily="34" charset="-128"/>
                <a:sym typeface="Tw Cen MT" panose="020B0602020104020603" pitchFamily="34" charset="77"/>
              </a:rPr>
              <a:t>Des chercheurs ont noté que la consolidation et la reconsolidation possèdent certaines </a:t>
            </a:r>
            <a:r>
              <a:rPr lang="fr-FR" altLang="fr-FR" sz="2800" dirty="0">
                <a:solidFill>
                  <a:srgbClr val="E32400"/>
                </a:solidFill>
                <a:ea typeface="ＭＳ Ｐゴシック" panose="020B0600070205080204" pitchFamily="34" charset="-128"/>
                <a:sym typeface="Tw Cen MT" panose="020B0602020104020603" pitchFamily="34" charset="77"/>
              </a:rPr>
              <a:t>différences au niveau des mécanismes moléculaires</a:t>
            </a:r>
            <a:r>
              <a:rPr lang="fr-FR" altLang="fr-FR" sz="2800" dirty="0">
                <a:ea typeface="ＭＳ Ｐゴシック" panose="020B0600070205080204" pitchFamily="34" charset="-128"/>
                <a:sym typeface="Tw Cen MT" panose="020B0602020104020603" pitchFamily="34" charset="77"/>
              </a:rPr>
              <a:t>, circuits neuronaux et régions du cerveau impliqués (</a:t>
            </a:r>
            <a:r>
              <a:rPr lang="fr-FR" altLang="fr-FR" sz="2800" dirty="0" err="1">
                <a:ea typeface="ＭＳ Ｐゴシック" panose="020B0600070205080204" pitchFamily="34" charset="-128"/>
                <a:sym typeface="Tw Cen MT" panose="020B0602020104020603" pitchFamily="34" charset="77"/>
              </a:rPr>
              <a:t>Alberini</a:t>
            </a:r>
            <a:r>
              <a:rPr lang="fr-FR" altLang="fr-FR" sz="2800" dirty="0">
                <a:ea typeface="ＭＳ Ｐゴシック" panose="020B0600070205080204" pitchFamily="34" charset="-128"/>
                <a:sym typeface="Tw Cen MT" panose="020B0602020104020603" pitchFamily="34" charset="77"/>
              </a:rPr>
              <a:t>, 2005; </a:t>
            </a:r>
            <a:r>
              <a:rPr lang="fr-FR" altLang="fr-FR" sz="2800" dirty="0" err="1">
                <a:ea typeface="ＭＳ Ｐゴシック" panose="020B0600070205080204" pitchFamily="34" charset="-128"/>
                <a:sym typeface="Tw Cen MT" panose="020B0602020104020603" pitchFamily="34" charset="77"/>
              </a:rPr>
              <a:t>Dudai</a:t>
            </a:r>
            <a:r>
              <a:rPr lang="fr-FR" altLang="fr-FR" sz="2800" dirty="0">
                <a:ea typeface="ＭＳ Ｐゴシック" panose="020B0600070205080204" pitchFamily="34" charset="-128"/>
                <a:sym typeface="Tw Cen MT" panose="020B0602020104020603" pitchFamily="34" charset="77"/>
              </a:rPr>
              <a:t> &amp; </a:t>
            </a:r>
            <a:r>
              <a:rPr lang="fr-FR" altLang="fr-FR" sz="2800" dirty="0" err="1">
                <a:ea typeface="ＭＳ Ｐゴシック" panose="020B0600070205080204" pitchFamily="34" charset="-128"/>
                <a:sym typeface="Tw Cen MT" panose="020B0602020104020603" pitchFamily="34" charset="77"/>
              </a:rPr>
              <a:t>Eisenberg</a:t>
            </a:r>
            <a:r>
              <a:rPr lang="fr-FR" altLang="fr-FR" sz="2800" dirty="0">
                <a:ea typeface="ＭＳ Ｐゴシック" panose="020B0600070205080204" pitchFamily="34" charset="-128"/>
                <a:sym typeface="Tw Cen MT" panose="020B0602020104020603" pitchFamily="34" charset="77"/>
              </a:rPr>
              <a:t>, 2004; Hernandez &amp; Kelley, 2004). </a:t>
            </a:r>
          </a:p>
        </p:txBody>
      </p:sp>
    </p:spTree>
  </p:cSld>
  <p:clrMapOvr>
    <a:masterClrMapping/>
  </p:clrMapOvr>
  <p:transition spd="slow">
    <p:circle/>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hape 350">
            <a:extLst>
              <a:ext uri="{FF2B5EF4-FFF2-40B4-BE49-F238E27FC236}">
                <a16:creationId xmlns:a16="http://schemas.microsoft.com/office/drawing/2014/main" id="{C8BA87A8-191D-DE40-8AB5-EF33D9478019}"/>
              </a:ext>
            </a:extLst>
          </p:cNvPr>
          <p:cNvSpPr>
            <a:spLocks noGrp="1"/>
          </p:cNvSpPr>
          <p:nvPr>
            <p:ph type="body" idx="1"/>
          </p:nvPr>
        </p:nvSpPr>
        <p:spPr>
          <a:xfrm>
            <a:off x="1657351" y="482601"/>
            <a:ext cx="8867775" cy="5249863"/>
          </a:xfrm>
        </p:spPr>
        <p:txBody>
          <a:bodyPr/>
          <a:lstStyle/>
          <a:p>
            <a:pPr marL="534988" indent="0" algn="just">
              <a:buNone/>
            </a:pPr>
            <a:r>
              <a:rPr lang="fr-FR" altLang="fr-FR" sz="3600">
                <a:latin typeface="Tw Cen MT" panose="020B0602020104020603" pitchFamily="34" charset="77"/>
                <a:ea typeface="ＭＳ Ｐゴシック" panose="020B0600070205080204" pitchFamily="34" charset="-128"/>
                <a:sym typeface="Tw Cen MT" panose="020B0602020104020603" pitchFamily="34" charset="77"/>
              </a:rPr>
              <a:t>Il est même possible de double-dissocier ces </a:t>
            </a:r>
            <a:r>
              <a:rPr lang="fr-FR" altLang="fr-FR" sz="3600">
                <a:solidFill>
                  <a:srgbClr val="E32400"/>
                </a:solidFill>
                <a:latin typeface="Tw Cen MT" panose="020B0602020104020603" pitchFamily="34" charset="77"/>
                <a:ea typeface="ＭＳ Ｐゴシック" panose="020B0600070205080204" pitchFamily="34" charset="-128"/>
                <a:sym typeface="Tw Cen MT" panose="020B0602020104020603" pitchFamily="34" charset="77"/>
              </a:rPr>
              <a:t>deux processus au niveau moléculaire</a:t>
            </a:r>
            <a:r>
              <a:rPr lang="fr-FR" altLang="fr-FR" sz="3600">
                <a:latin typeface="Tw Cen MT" panose="020B0602020104020603" pitchFamily="34" charset="77"/>
                <a:ea typeface="ＭＳ Ｐゴシック" panose="020B0600070205080204" pitchFamily="34" charset="-128"/>
                <a:sym typeface="Tw Cen MT" panose="020B0602020104020603" pitchFamily="34" charset="77"/>
              </a:rPr>
              <a:t>, où on retrouve des </a:t>
            </a:r>
            <a:r>
              <a:rPr lang="fr-FR" altLang="fr-FR" sz="3600">
                <a:solidFill>
                  <a:srgbClr val="E32400"/>
                </a:solidFill>
                <a:latin typeface="Tw Cen MT" panose="020B0602020104020603" pitchFamily="34" charset="77"/>
                <a:ea typeface="ＭＳ Ｐゴシック" panose="020B0600070205080204" pitchFamily="34" charset="-128"/>
                <a:sym typeface="Tw Cen MT" panose="020B0602020104020603" pitchFamily="34" charset="77"/>
              </a:rPr>
              <a:t>facteurs de transcription ou des gènes impliqués uniquement dans la consolidation, et d’autres uniquement dans la reconsolidation</a:t>
            </a:r>
            <a:r>
              <a:rPr lang="fr-FR" altLang="fr-FR" sz="3600">
                <a:latin typeface="Tw Cen MT" panose="020B0602020104020603" pitchFamily="34" charset="77"/>
                <a:ea typeface="ＭＳ Ｐゴシック" panose="020B0600070205080204" pitchFamily="34" charset="-128"/>
                <a:sym typeface="Tw Cen MT" panose="020B0602020104020603" pitchFamily="34" charset="77"/>
              </a:rPr>
              <a:t> (Lee, Everitt, &amp; Thomas, 2004; Tronel, et al., 2005).</a:t>
            </a:r>
          </a:p>
        </p:txBody>
      </p:sp>
    </p:spTree>
  </p:cSld>
  <p:clrMapOvr>
    <a:masterClrMapping/>
  </p:clrMapOvr>
  <p:transition spd="slow">
    <p:circle/>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5" name="Group 355">
            <a:extLst>
              <a:ext uri="{FF2B5EF4-FFF2-40B4-BE49-F238E27FC236}">
                <a16:creationId xmlns:a16="http://schemas.microsoft.com/office/drawing/2014/main" id="{8F55A77E-EEC9-6947-A3F6-10889B547549}"/>
              </a:ext>
            </a:extLst>
          </p:cNvPr>
          <p:cNvGrpSpPr>
            <a:grpSpLocks/>
          </p:cNvGrpSpPr>
          <p:nvPr/>
        </p:nvGrpSpPr>
        <p:grpSpPr bwMode="auto">
          <a:xfrm>
            <a:off x="2354264" y="1152525"/>
            <a:ext cx="3411537" cy="2463800"/>
            <a:chOff x="0" y="0"/>
            <a:chExt cx="4851400" cy="3505200"/>
          </a:xfrm>
        </p:grpSpPr>
        <p:sp>
          <p:nvSpPr>
            <p:cNvPr id="74767" name="Shape 354">
              <a:extLst>
                <a:ext uri="{FF2B5EF4-FFF2-40B4-BE49-F238E27FC236}">
                  <a16:creationId xmlns:a16="http://schemas.microsoft.com/office/drawing/2014/main" id="{D9078FCB-D4DB-6B43-8998-21507878337C}"/>
                </a:ext>
              </a:extLst>
            </p:cNvPr>
            <p:cNvSpPr>
              <a:spLocks noChangeArrowheads="1"/>
            </p:cNvSpPr>
            <p:nvPr/>
          </p:nvSpPr>
          <p:spPr bwMode="auto">
            <a:xfrm>
              <a:off x="203176" y="316191"/>
              <a:ext cx="4445047" cy="287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endParaRPr lang="fr-FR" altLang="fr-FR" sz="2500">
                <a:solidFill>
                  <a:srgbClr val="000000"/>
                </a:solidFill>
                <a:latin typeface="Tw Cen MT" panose="020B0602020104020603" pitchFamily="34" charset="77"/>
                <a:sym typeface="Tw Cen MT" panose="020B0602020104020603" pitchFamily="34" charset="77"/>
              </a:endParaRPr>
            </a:p>
            <a:p>
              <a:pPr eaLnBrk="1" hangingPunct="1"/>
              <a:r>
                <a:rPr lang="fr-FR" altLang="fr-FR" sz="2500">
                  <a:solidFill>
                    <a:srgbClr val="000000"/>
                  </a:solidFill>
                  <a:latin typeface="Tw Cen MT" panose="020B0602020104020603" pitchFamily="34" charset="77"/>
                  <a:sym typeface="Tw Cen MT" panose="020B0602020104020603" pitchFamily="34" charset="77"/>
                </a:rPr>
                <a:t>Mémoire émotionnelle (souvenir de peur) </a:t>
              </a:r>
            </a:p>
            <a:p>
              <a:pPr eaLnBrk="1" hangingPunct="1"/>
              <a:r>
                <a:rPr lang="fr-FR" altLang="fr-FR" sz="2500">
                  <a:solidFill>
                    <a:srgbClr val="000000"/>
                  </a:solidFill>
                  <a:latin typeface="Tw Cen MT" panose="020B0602020104020603" pitchFamily="34" charset="77"/>
                  <a:sym typeface="Tw Cen MT" panose="020B0602020104020603" pitchFamily="34" charset="77"/>
                </a:rPr>
                <a:t>Soeter &amp; Kindt,2010)</a:t>
              </a:r>
            </a:p>
            <a:p>
              <a:pPr algn="just" eaLnBrk="1" hangingPunct="1"/>
              <a:endParaRPr lang="fr-FR" altLang="fr-FR" sz="2500">
                <a:solidFill>
                  <a:srgbClr val="000000"/>
                </a:solidFill>
                <a:latin typeface="Tw Cen MT" panose="020B0602020104020603" pitchFamily="34" charset="77"/>
                <a:sym typeface="Tw Cen MT" panose="020B0602020104020603" pitchFamily="34" charset="77"/>
              </a:endParaRPr>
            </a:p>
          </p:txBody>
        </p:sp>
        <p:pic>
          <p:nvPicPr>
            <p:cNvPr id="74768" name="Image 352">
              <a:extLst>
                <a:ext uri="{FF2B5EF4-FFF2-40B4-BE49-F238E27FC236}">
                  <a16:creationId xmlns:a16="http://schemas.microsoft.com/office/drawing/2014/main" id="{473CAD2A-38F8-EA47-8C3E-7D449254642B}"/>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51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4754" name="Shape 356">
            <a:extLst>
              <a:ext uri="{FF2B5EF4-FFF2-40B4-BE49-F238E27FC236}">
                <a16:creationId xmlns:a16="http://schemas.microsoft.com/office/drawing/2014/main" id="{FBFD6B43-968A-EF43-BE14-6CF129FC835B}"/>
              </a:ext>
            </a:extLst>
          </p:cNvPr>
          <p:cNvSpPr>
            <a:spLocks noChangeArrowheads="1"/>
          </p:cNvSpPr>
          <p:nvPr/>
        </p:nvSpPr>
        <p:spPr bwMode="auto">
          <a:xfrm>
            <a:off x="4149726" y="176214"/>
            <a:ext cx="3922713" cy="763587"/>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sz="4500">
                <a:solidFill>
                  <a:srgbClr val="0042AA"/>
                </a:solidFill>
                <a:latin typeface="Tw Cen MT" panose="020B0602020104020603" pitchFamily="34" charset="77"/>
                <a:sym typeface="Tw Cen MT" panose="020B0602020104020603" pitchFamily="34" charset="77"/>
              </a:rPr>
              <a:t>Chez les humains</a:t>
            </a:r>
          </a:p>
        </p:txBody>
      </p:sp>
      <p:grpSp>
        <p:nvGrpSpPr>
          <p:cNvPr id="359" name="Group 359">
            <a:extLst>
              <a:ext uri="{FF2B5EF4-FFF2-40B4-BE49-F238E27FC236}">
                <a16:creationId xmlns:a16="http://schemas.microsoft.com/office/drawing/2014/main" id="{4CC65233-4893-A14C-A824-207A3B487A7B}"/>
              </a:ext>
            </a:extLst>
          </p:cNvPr>
          <p:cNvGrpSpPr>
            <a:grpSpLocks/>
          </p:cNvGrpSpPr>
          <p:nvPr/>
        </p:nvGrpSpPr>
        <p:grpSpPr bwMode="auto">
          <a:xfrm>
            <a:off x="1657350" y="3867151"/>
            <a:ext cx="2973388" cy="2811463"/>
            <a:chOff x="0" y="0"/>
            <a:chExt cx="4229100" cy="4000500"/>
          </a:xfrm>
        </p:grpSpPr>
        <p:sp>
          <p:nvSpPr>
            <p:cNvPr id="74765" name="Shape 358">
              <a:extLst>
                <a:ext uri="{FF2B5EF4-FFF2-40B4-BE49-F238E27FC236}">
                  <a16:creationId xmlns:a16="http://schemas.microsoft.com/office/drawing/2014/main" id="{00403096-B6D0-784F-B724-E76DC53C9A4D}"/>
                </a:ext>
              </a:extLst>
            </p:cNvPr>
            <p:cNvSpPr>
              <a:spLocks noChangeArrowheads="1"/>
            </p:cNvSpPr>
            <p:nvPr/>
          </p:nvSpPr>
          <p:spPr bwMode="auto">
            <a:xfrm>
              <a:off x="203214" y="286880"/>
              <a:ext cx="3822673" cy="342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endParaRPr lang="fr-FR" altLang="fr-FR" sz="2500">
                <a:solidFill>
                  <a:srgbClr val="000000"/>
                </a:solidFill>
                <a:latin typeface="Tw Cen MT" panose="020B0602020104020603" pitchFamily="34" charset="77"/>
                <a:sym typeface="Tw Cen MT" panose="020B0602020104020603" pitchFamily="34" charset="77"/>
              </a:endParaRPr>
            </a:p>
            <a:p>
              <a:pPr eaLnBrk="1" hangingPunct="1"/>
              <a:r>
                <a:rPr lang="fr-FR" altLang="fr-FR" sz="2500">
                  <a:solidFill>
                    <a:srgbClr val="000000"/>
                  </a:solidFill>
                  <a:latin typeface="Tw Cen MT" panose="020B0602020104020603" pitchFamily="34" charset="77"/>
                  <a:sym typeface="Tw Cen MT" panose="020B0602020104020603" pitchFamily="34" charset="77"/>
                </a:rPr>
                <a:t>Mémoire déclarative Coccoz &amp; al., 2011) </a:t>
              </a:r>
            </a:p>
            <a:p>
              <a:pPr eaLnBrk="1" hangingPunct="1"/>
              <a:endParaRPr lang="fr-FR" altLang="fr-FR" sz="2500">
                <a:solidFill>
                  <a:srgbClr val="000000"/>
                </a:solidFill>
                <a:latin typeface="Tw Cen MT" panose="020B0602020104020603" pitchFamily="34" charset="77"/>
                <a:sym typeface="Tw Cen MT" panose="020B0602020104020603" pitchFamily="34" charset="77"/>
              </a:endParaRPr>
            </a:p>
            <a:p>
              <a:pPr algn="just" eaLnBrk="1" hangingPunct="1"/>
              <a:endParaRPr lang="fr-FR" altLang="fr-FR" sz="2500">
                <a:solidFill>
                  <a:srgbClr val="000000"/>
                </a:solidFill>
                <a:latin typeface="Tw Cen MT" panose="020B0602020104020603" pitchFamily="34" charset="77"/>
                <a:sym typeface="Tw Cen MT" panose="020B0602020104020603" pitchFamily="34" charset="77"/>
              </a:endParaRPr>
            </a:p>
          </p:txBody>
        </p:sp>
        <p:pic>
          <p:nvPicPr>
            <p:cNvPr id="74766" name="Image 356">
              <a:extLst>
                <a:ext uri="{FF2B5EF4-FFF2-40B4-BE49-F238E27FC236}">
                  <a16:creationId xmlns:a16="http://schemas.microsoft.com/office/drawing/2014/main" id="{DA4E50FE-C967-EF4C-95C3-1D2068E2F8DC}"/>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291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2" name="Group 362">
            <a:extLst>
              <a:ext uri="{FF2B5EF4-FFF2-40B4-BE49-F238E27FC236}">
                <a16:creationId xmlns:a16="http://schemas.microsoft.com/office/drawing/2014/main" id="{3B201FE3-9FBA-B34A-9C5A-8BA89A04D745}"/>
              </a:ext>
            </a:extLst>
          </p:cNvPr>
          <p:cNvGrpSpPr>
            <a:grpSpLocks/>
          </p:cNvGrpSpPr>
          <p:nvPr/>
        </p:nvGrpSpPr>
        <p:grpSpPr bwMode="auto">
          <a:xfrm>
            <a:off x="7586664" y="3867151"/>
            <a:ext cx="3036887" cy="2811463"/>
            <a:chOff x="0" y="0"/>
            <a:chExt cx="4318000" cy="4000500"/>
          </a:xfrm>
        </p:grpSpPr>
        <p:sp>
          <p:nvSpPr>
            <p:cNvPr id="74763" name="Shape 361">
              <a:extLst>
                <a:ext uri="{FF2B5EF4-FFF2-40B4-BE49-F238E27FC236}">
                  <a16:creationId xmlns:a16="http://schemas.microsoft.com/office/drawing/2014/main" id="{9F3BB43A-D1C3-4D45-BAA1-DC4BF6A5B313}"/>
                </a:ext>
              </a:extLst>
            </p:cNvPr>
            <p:cNvSpPr>
              <a:spLocks noChangeArrowheads="1"/>
            </p:cNvSpPr>
            <p:nvPr/>
          </p:nvSpPr>
          <p:spPr bwMode="auto">
            <a:xfrm>
              <a:off x="203147" y="286880"/>
              <a:ext cx="3911706" cy="342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endParaRPr lang="fr-FR" altLang="fr-FR" sz="2500">
                <a:solidFill>
                  <a:srgbClr val="000000"/>
                </a:solidFill>
                <a:latin typeface="Tw Cen MT" panose="020B0602020104020603" pitchFamily="34" charset="77"/>
                <a:sym typeface="Tw Cen MT" panose="020B0602020104020603" pitchFamily="34" charset="77"/>
              </a:endParaRPr>
            </a:p>
            <a:p>
              <a:pPr eaLnBrk="1" hangingPunct="1"/>
              <a:r>
                <a:rPr lang="fr-FR" altLang="fr-FR" sz="2500">
                  <a:solidFill>
                    <a:srgbClr val="000000"/>
                  </a:solidFill>
                  <a:latin typeface="Tw Cen MT" panose="020B0602020104020603" pitchFamily="34" charset="77"/>
                  <a:sym typeface="Tw Cen MT" panose="020B0602020104020603" pitchFamily="34" charset="77"/>
                </a:rPr>
                <a:t>Mémoire autobiographique Schwabe &amp; Wolf, 2010)</a:t>
              </a:r>
            </a:p>
            <a:p>
              <a:pPr algn="just" eaLnBrk="1" hangingPunct="1"/>
              <a:endParaRPr lang="fr-FR" altLang="fr-FR" sz="2500">
                <a:solidFill>
                  <a:srgbClr val="000000"/>
                </a:solidFill>
                <a:latin typeface="Tw Cen MT" panose="020B0602020104020603" pitchFamily="34" charset="77"/>
                <a:sym typeface="Tw Cen MT" panose="020B0602020104020603" pitchFamily="34" charset="77"/>
              </a:endParaRPr>
            </a:p>
          </p:txBody>
        </p:sp>
        <p:pic>
          <p:nvPicPr>
            <p:cNvPr id="74764" name="Image 359">
              <a:extLst>
                <a:ext uri="{FF2B5EF4-FFF2-40B4-BE49-F238E27FC236}">
                  <a16:creationId xmlns:a16="http://schemas.microsoft.com/office/drawing/2014/main" id="{8D847BB8-539F-3847-A557-A7DBBAD6128E}"/>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318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5" name="Group 365">
            <a:extLst>
              <a:ext uri="{FF2B5EF4-FFF2-40B4-BE49-F238E27FC236}">
                <a16:creationId xmlns:a16="http://schemas.microsoft.com/office/drawing/2014/main" id="{306307A0-9B47-5749-9972-1FF90544033C}"/>
              </a:ext>
            </a:extLst>
          </p:cNvPr>
          <p:cNvGrpSpPr>
            <a:grpSpLocks/>
          </p:cNvGrpSpPr>
          <p:nvPr/>
        </p:nvGrpSpPr>
        <p:grpSpPr bwMode="auto">
          <a:xfrm>
            <a:off x="5837239" y="1143000"/>
            <a:ext cx="3724275" cy="2465388"/>
            <a:chOff x="0" y="0"/>
            <a:chExt cx="5295900" cy="3505201"/>
          </a:xfrm>
        </p:grpSpPr>
        <p:sp>
          <p:nvSpPr>
            <p:cNvPr id="74761" name="Shape 364">
              <a:extLst>
                <a:ext uri="{FF2B5EF4-FFF2-40B4-BE49-F238E27FC236}">
                  <a16:creationId xmlns:a16="http://schemas.microsoft.com/office/drawing/2014/main" id="{F43DFE17-20F0-E54C-B470-19C44A9778F3}"/>
                </a:ext>
              </a:extLst>
            </p:cNvPr>
            <p:cNvSpPr>
              <a:spLocks noChangeArrowheads="1"/>
            </p:cNvSpPr>
            <p:nvPr/>
          </p:nvSpPr>
          <p:spPr bwMode="auto">
            <a:xfrm>
              <a:off x="203168" y="315987"/>
              <a:ext cx="4889565" cy="287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endParaRPr lang="fr-FR" altLang="fr-FR" sz="2500">
                <a:solidFill>
                  <a:srgbClr val="000000"/>
                </a:solidFill>
                <a:latin typeface="Tw Cen MT" panose="020B0602020104020603" pitchFamily="34" charset="77"/>
                <a:sym typeface="Tw Cen MT" panose="020B0602020104020603" pitchFamily="34" charset="77"/>
              </a:endParaRPr>
            </a:p>
            <a:p>
              <a:pPr eaLnBrk="1" hangingPunct="1"/>
              <a:r>
                <a:rPr lang="fr-FR" altLang="fr-FR" sz="2500">
                  <a:solidFill>
                    <a:srgbClr val="000000"/>
                  </a:solidFill>
                  <a:latin typeface="Tw Cen MT" panose="020B0602020104020603" pitchFamily="34" charset="77"/>
                  <a:sym typeface="Tw Cen MT" panose="020B0602020104020603" pitchFamily="34" charset="77"/>
                </a:rPr>
                <a:t>Patients souffrant d’ESPT (Brunet, et al., 2008; Brunet, et al., 2011)</a:t>
              </a:r>
            </a:p>
            <a:p>
              <a:pPr algn="just" eaLnBrk="1" hangingPunct="1"/>
              <a:endParaRPr lang="fr-FR" altLang="fr-FR" sz="2500">
                <a:solidFill>
                  <a:srgbClr val="000000"/>
                </a:solidFill>
                <a:latin typeface="Tw Cen MT" panose="020B0602020104020603" pitchFamily="34" charset="77"/>
                <a:sym typeface="Tw Cen MT" panose="020B0602020104020603" pitchFamily="34" charset="77"/>
              </a:endParaRPr>
            </a:p>
          </p:txBody>
        </p:sp>
        <p:pic>
          <p:nvPicPr>
            <p:cNvPr id="74762" name="Image 362">
              <a:extLst>
                <a:ext uri="{FF2B5EF4-FFF2-40B4-BE49-F238E27FC236}">
                  <a16:creationId xmlns:a16="http://schemas.microsoft.com/office/drawing/2014/main" id="{3DD78F68-2372-D941-8E9F-B9911A546B0D}"/>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295900" cy="350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8" name="Group 368">
            <a:extLst>
              <a:ext uri="{FF2B5EF4-FFF2-40B4-BE49-F238E27FC236}">
                <a16:creationId xmlns:a16="http://schemas.microsoft.com/office/drawing/2014/main" id="{B1E1FCB1-65AB-E143-A086-327F9E40069F}"/>
              </a:ext>
            </a:extLst>
          </p:cNvPr>
          <p:cNvGrpSpPr>
            <a:grpSpLocks/>
          </p:cNvGrpSpPr>
          <p:nvPr/>
        </p:nvGrpSpPr>
        <p:grpSpPr bwMode="auto">
          <a:xfrm>
            <a:off x="2354264" y="1152525"/>
            <a:ext cx="3411537" cy="2463800"/>
            <a:chOff x="0" y="0"/>
            <a:chExt cx="4851400" cy="3505200"/>
          </a:xfrm>
        </p:grpSpPr>
        <p:sp>
          <p:nvSpPr>
            <p:cNvPr id="74759" name="Shape 367">
              <a:extLst>
                <a:ext uri="{FF2B5EF4-FFF2-40B4-BE49-F238E27FC236}">
                  <a16:creationId xmlns:a16="http://schemas.microsoft.com/office/drawing/2014/main" id="{0FF1ED1A-969E-C846-A226-E4C671DEF1B8}"/>
                </a:ext>
              </a:extLst>
            </p:cNvPr>
            <p:cNvSpPr>
              <a:spLocks noChangeArrowheads="1"/>
            </p:cNvSpPr>
            <p:nvPr/>
          </p:nvSpPr>
          <p:spPr bwMode="auto">
            <a:xfrm>
              <a:off x="203176" y="316191"/>
              <a:ext cx="4445047" cy="287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endParaRPr lang="fr-FR" altLang="fr-FR" sz="2500">
                <a:solidFill>
                  <a:srgbClr val="000000"/>
                </a:solidFill>
                <a:latin typeface="Tw Cen MT" panose="020B0602020104020603" pitchFamily="34" charset="77"/>
                <a:sym typeface="Tw Cen MT" panose="020B0602020104020603" pitchFamily="34" charset="77"/>
              </a:endParaRPr>
            </a:p>
            <a:p>
              <a:pPr eaLnBrk="1" hangingPunct="1"/>
              <a:r>
                <a:rPr lang="fr-FR" altLang="fr-FR" sz="2500">
                  <a:solidFill>
                    <a:srgbClr val="E32400"/>
                  </a:solidFill>
                  <a:latin typeface="Tw Cen MT" panose="020B0602020104020603" pitchFamily="34" charset="77"/>
                  <a:sym typeface="Tw Cen MT" panose="020B0602020104020603" pitchFamily="34" charset="77"/>
                </a:rPr>
                <a:t>Mémoire émotionnelle (souvenir de peur) </a:t>
              </a:r>
            </a:p>
            <a:p>
              <a:pPr eaLnBrk="1" hangingPunct="1"/>
              <a:r>
                <a:rPr lang="fr-FR" altLang="fr-FR" sz="2500">
                  <a:solidFill>
                    <a:srgbClr val="E32400"/>
                  </a:solidFill>
                  <a:latin typeface="Tw Cen MT" panose="020B0602020104020603" pitchFamily="34" charset="77"/>
                  <a:sym typeface="Tw Cen MT" panose="020B0602020104020603" pitchFamily="34" charset="77"/>
                </a:rPr>
                <a:t>Soeter &amp; Kindt,2010)</a:t>
              </a:r>
            </a:p>
            <a:p>
              <a:pPr algn="just" eaLnBrk="1" hangingPunct="1"/>
              <a:endParaRPr lang="fr-FR" altLang="fr-FR" sz="2500">
                <a:solidFill>
                  <a:srgbClr val="000000"/>
                </a:solidFill>
                <a:latin typeface="Tw Cen MT" panose="020B0602020104020603" pitchFamily="34" charset="77"/>
                <a:sym typeface="Tw Cen MT" panose="020B0602020104020603" pitchFamily="34" charset="77"/>
              </a:endParaRPr>
            </a:p>
          </p:txBody>
        </p:sp>
        <p:pic>
          <p:nvPicPr>
            <p:cNvPr id="74760" name="Image 365">
              <a:extLst>
                <a:ext uri="{FF2B5EF4-FFF2-40B4-BE49-F238E27FC236}">
                  <a16:creationId xmlns:a16="http://schemas.microsoft.com/office/drawing/2014/main" id="{D29D47C5-E175-2145-A9AA-361594F0DEBC}"/>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51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p:tmAbs val="0"/>
                                  </p:iterate>
                                  <p:childTnLst>
                                    <p:set>
                                      <p:cBhvr>
                                        <p:cTn id="6" fill="hold"/>
                                        <p:tgtEl>
                                          <p:spTgt spid="35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iterate>
                                    <p:tmAbs val="0"/>
                                  </p:iterate>
                                  <p:childTnLst>
                                    <p:set>
                                      <p:cBhvr>
                                        <p:cTn id="9" fill="hold"/>
                                        <p:tgtEl>
                                          <p:spTgt spid="359"/>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0"/>
                                  </p:stCondLst>
                                  <p:iterate>
                                    <p:tmAbs val="0"/>
                                  </p:iterate>
                                  <p:childTnLst>
                                    <p:set>
                                      <p:cBhvr>
                                        <p:cTn id="12" fill="hold"/>
                                        <p:tgtEl>
                                          <p:spTgt spid="362"/>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grpId="0" nodeType="afterEffect">
                                  <p:stCondLst>
                                    <p:cond delay="0"/>
                                  </p:stCondLst>
                                  <p:iterate>
                                    <p:tmAbs val="0"/>
                                  </p:iterate>
                                  <p:childTnLst>
                                    <p:set>
                                      <p:cBhvr>
                                        <p:cTn id="15" fill="hold"/>
                                        <p:tgtEl>
                                          <p:spTgt spid="365"/>
                                        </p:tgtEl>
                                        <p:attrNameLst>
                                          <p:attrName>style.visibility</p:attrName>
                                        </p:attrNameLst>
                                      </p:cBhvr>
                                      <p:to>
                                        <p:strVal val="visible"/>
                                      </p:to>
                                    </p:set>
                                  </p:childTnLst>
                                </p:cTn>
                              </p:par>
                            </p:childTnLst>
                          </p:cTn>
                        </p:par>
                        <p:par>
                          <p:cTn id="16" fill="hold" nodeType="afterGroup">
                            <p:stCondLst>
                              <p:cond delay="0"/>
                            </p:stCondLst>
                            <p:childTnLst>
                              <p:par>
                                <p:cTn id="17" presetID="9" presetClass="entr" fill="hold" grpId="0" nodeType="afterEffect">
                                  <p:stCondLst>
                                    <p:cond delay="0"/>
                                  </p:stCondLst>
                                  <p:iterate>
                                    <p:tmAbs val="0"/>
                                  </p:iterate>
                                  <p:childTnLst>
                                    <p:set>
                                      <p:cBhvr>
                                        <p:cTn id="18" fill="hold"/>
                                        <p:tgtEl>
                                          <p:spTgt spid="368"/>
                                        </p:tgtEl>
                                        <p:attrNameLst>
                                          <p:attrName>style.visibility</p:attrName>
                                        </p:attrNameLst>
                                      </p:cBhvr>
                                      <p:to>
                                        <p:strVal val="visible"/>
                                      </p:to>
                                    </p:set>
                                    <p:animEffect transition="in" filter="dissolve">
                                      <p:cBhvr>
                                        <p:cTn id="19" dur="300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animBg="1" advAuto="0"/>
      <p:bldP spid="359" grpId="0" animBg="1" advAuto="0"/>
      <p:bldP spid="362" grpId="0" animBg="1" advAuto="0"/>
      <p:bldP spid="365" grpId="0" animBg="1" advAuto="0"/>
      <p:bldP spid="368" grpId="0" animBg="1" advAuto="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droppedImage.png">
            <a:extLst>
              <a:ext uri="{FF2B5EF4-FFF2-40B4-BE49-F238E27FC236}">
                <a16:creationId xmlns:a16="http://schemas.microsoft.com/office/drawing/2014/main" id="{8412E216-C07C-124D-A34F-7DEEFE13B2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2151" y="963613"/>
            <a:ext cx="8501063"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circl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droppedImage.png">
            <a:extLst>
              <a:ext uri="{FF2B5EF4-FFF2-40B4-BE49-F238E27FC236}">
                <a16:creationId xmlns:a16="http://schemas.microsoft.com/office/drawing/2014/main" id="{2F1EC75D-4096-9843-B813-CB4920F0AC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4951" y="2536826"/>
            <a:ext cx="6392863"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28" name="Shape 428">
            <a:extLst>
              <a:ext uri="{FF2B5EF4-FFF2-40B4-BE49-F238E27FC236}">
                <a16:creationId xmlns:a16="http://schemas.microsoft.com/office/drawing/2014/main" id="{B79A6CFD-6541-9948-B2BE-8E997E4B5555}"/>
              </a:ext>
            </a:extLst>
          </p:cNvPr>
          <p:cNvSpPr>
            <a:spLocks noChangeArrowheads="1"/>
          </p:cNvSpPr>
          <p:nvPr/>
        </p:nvSpPr>
        <p:spPr bwMode="auto">
          <a:xfrm>
            <a:off x="3783013" y="437206"/>
            <a:ext cx="6634162" cy="687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sz="2000" dirty="0">
                <a:solidFill>
                  <a:schemeClr val="bg1"/>
                </a:solidFill>
                <a:latin typeface="Tw Cen MT" panose="020B0602020104020603" pitchFamily="34" charset="77"/>
                <a:sym typeface="Tw Cen MT" panose="020B0602020104020603" pitchFamily="34" charset="77"/>
              </a:rPr>
              <a:t>Attention, ici l’extinction est l’élément qui va perturber la reconsolidation</a:t>
            </a:r>
          </a:p>
        </p:txBody>
      </p:sp>
      <p:sp>
        <p:nvSpPr>
          <p:cNvPr id="429" name="Shape 429">
            <a:extLst>
              <a:ext uri="{FF2B5EF4-FFF2-40B4-BE49-F238E27FC236}">
                <a16:creationId xmlns:a16="http://schemas.microsoft.com/office/drawing/2014/main" id="{EA576C17-6869-9149-8C0D-30423B304660}"/>
              </a:ext>
            </a:extLst>
          </p:cNvPr>
          <p:cNvSpPr/>
          <p:nvPr/>
        </p:nvSpPr>
        <p:spPr>
          <a:xfrm>
            <a:off x="7175500" y="1219201"/>
            <a:ext cx="25400" cy="1846263"/>
          </a:xfrm>
          <a:prstGeom prst="line">
            <a:avLst/>
          </a:prstGeom>
          <a:ln w="88900">
            <a:solidFill>
              <a:srgbClr val="FF2600"/>
            </a:solidFill>
            <a:miter lim="400000"/>
            <a:headEnd type="stealth"/>
            <a:tailEnd type="stealth"/>
          </a:ln>
        </p:spPr>
        <p:txBody>
          <a:bodyPr lIns="0" tIns="0" rIns="0" bIns="0"/>
          <a:lstStyle/>
          <a:p>
            <a:pPr defTabSz="321457">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
        <p:nvSpPr>
          <p:cNvPr id="430" name="Shape 430">
            <a:extLst>
              <a:ext uri="{FF2B5EF4-FFF2-40B4-BE49-F238E27FC236}">
                <a16:creationId xmlns:a16="http://schemas.microsoft.com/office/drawing/2014/main" id="{983A1449-01B6-F745-A51D-17B26D58DAB2}"/>
              </a:ext>
            </a:extLst>
          </p:cNvPr>
          <p:cNvSpPr/>
          <p:nvPr/>
        </p:nvSpPr>
        <p:spPr>
          <a:xfrm>
            <a:off x="5792789" y="3330575"/>
            <a:ext cx="892175" cy="706438"/>
          </a:xfrm>
          <a:prstGeom prst="rect">
            <a:avLst/>
          </a:prstGeom>
          <a:ln w="25400">
            <a:solidFill>
              <a:srgbClr val="FF2600"/>
            </a:solidFill>
            <a:miter lim="400000"/>
          </a:ln>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sp>
        <p:nvSpPr>
          <p:cNvPr id="431" name="Shape 431">
            <a:extLst>
              <a:ext uri="{FF2B5EF4-FFF2-40B4-BE49-F238E27FC236}">
                <a16:creationId xmlns:a16="http://schemas.microsoft.com/office/drawing/2014/main" id="{16509B71-477E-F34C-88FE-1C742DB6B638}"/>
              </a:ext>
            </a:extLst>
          </p:cNvPr>
          <p:cNvSpPr>
            <a:spLocks noChangeArrowheads="1"/>
          </p:cNvSpPr>
          <p:nvPr/>
        </p:nvSpPr>
        <p:spPr bwMode="auto">
          <a:xfrm>
            <a:off x="4914901" y="5599113"/>
            <a:ext cx="22272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a:solidFill>
                  <a:srgbClr val="371A94"/>
                </a:solidFill>
                <a:latin typeface="Tw Cen MT" panose="020B0602020104020603" pitchFamily="34" charset="77"/>
                <a:sym typeface="Tw Cen MT" panose="020B0602020104020603" pitchFamily="34" charset="77"/>
              </a:rPr>
              <a:t>En dehors de la fenêtre</a:t>
            </a:r>
          </a:p>
        </p:txBody>
      </p:sp>
      <p:sp>
        <p:nvSpPr>
          <p:cNvPr id="432" name="Shape 432">
            <a:extLst>
              <a:ext uri="{FF2B5EF4-FFF2-40B4-BE49-F238E27FC236}">
                <a16:creationId xmlns:a16="http://schemas.microsoft.com/office/drawing/2014/main" id="{231BEC75-F879-0F47-82A6-98D56393643D}"/>
              </a:ext>
            </a:extLst>
          </p:cNvPr>
          <p:cNvSpPr/>
          <p:nvPr/>
        </p:nvSpPr>
        <p:spPr>
          <a:xfrm>
            <a:off x="6211889" y="4075114"/>
            <a:ext cx="34925" cy="1601787"/>
          </a:xfrm>
          <a:prstGeom prst="line">
            <a:avLst/>
          </a:prstGeom>
          <a:ln w="88900">
            <a:solidFill>
              <a:srgbClr val="7B4FD6"/>
            </a:solidFill>
            <a:miter lim="400000"/>
            <a:headEnd type="stealth"/>
            <a:tailEnd type="stealth"/>
          </a:ln>
        </p:spPr>
        <p:txBody>
          <a:bodyPr lIns="0" tIns="0" rIns="0" bIns="0"/>
          <a:lstStyle/>
          <a:p>
            <a:pPr defTabSz="321457">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
        <p:nvSpPr>
          <p:cNvPr id="433" name="Shape 433">
            <a:extLst>
              <a:ext uri="{FF2B5EF4-FFF2-40B4-BE49-F238E27FC236}">
                <a16:creationId xmlns:a16="http://schemas.microsoft.com/office/drawing/2014/main" id="{53290FD4-6527-1344-899A-E07FBE18733D}"/>
              </a:ext>
            </a:extLst>
          </p:cNvPr>
          <p:cNvSpPr/>
          <p:nvPr/>
        </p:nvSpPr>
        <p:spPr>
          <a:xfrm>
            <a:off x="2819401" y="2589214"/>
            <a:ext cx="1954213" cy="1830387"/>
          </a:xfrm>
          <a:prstGeom prst="rect">
            <a:avLst/>
          </a:prstGeom>
          <a:ln w="50800">
            <a:solidFill>
              <a:srgbClr val="0433FF"/>
            </a:solidFill>
            <a:miter lim="400000"/>
          </a:ln>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sp>
        <p:nvSpPr>
          <p:cNvPr id="434" name="Shape 434">
            <a:extLst>
              <a:ext uri="{FF2B5EF4-FFF2-40B4-BE49-F238E27FC236}">
                <a16:creationId xmlns:a16="http://schemas.microsoft.com/office/drawing/2014/main" id="{8738C126-9A45-F349-9005-B8454DE69E51}"/>
              </a:ext>
            </a:extLst>
          </p:cNvPr>
          <p:cNvSpPr/>
          <p:nvPr/>
        </p:nvSpPr>
        <p:spPr>
          <a:xfrm>
            <a:off x="4854576" y="2554289"/>
            <a:ext cx="2822575" cy="1857375"/>
          </a:xfrm>
          <a:prstGeom prst="rect">
            <a:avLst/>
          </a:prstGeom>
          <a:ln w="50800">
            <a:solidFill>
              <a:srgbClr val="0433FF"/>
            </a:solidFill>
            <a:miter lim="400000"/>
          </a:ln>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sp>
        <p:nvSpPr>
          <p:cNvPr id="435" name="Shape 435">
            <a:extLst>
              <a:ext uri="{FF2B5EF4-FFF2-40B4-BE49-F238E27FC236}">
                <a16:creationId xmlns:a16="http://schemas.microsoft.com/office/drawing/2014/main" id="{77C134D6-B494-7E4F-B920-3F7472858470}"/>
              </a:ext>
            </a:extLst>
          </p:cNvPr>
          <p:cNvSpPr>
            <a:spLocks noChangeArrowheads="1"/>
          </p:cNvSpPr>
          <p:nvPr/>
        </p:nvSpPr>
        <p:spPr bwMode="auto">
          <a:xfrm>
            <a:off x="8040688" y="1695508"/>
            <a:ext cx="698910" cy="34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a:solidFill>
                  <a:srgbClr val="002E7A"/>
                </a:solidFill>
                <a:latin typeface="Tw Cen MT" panose="020B0602020104020603" pitchFamily="34" charset="77"/>
                <a:sym typeface="Tw Cen MT" panose="020B0602020104020603" pitchFamily="34" charset="77"/>
              </a:rPr>
              <a:t>Re -RC</a:t>
            </a:r>
          </a:p>
        </p:txBody>
      </p:sp>
      <p:sp>
        <p:nvSpPr>
          <p:cNvPr id="436" name="Shape 436">
            <a:extLst>
              <a:ext uri="{FF2B5EF4-FFF2-40B4-BE49-F238E27FC236}">
                <a16:creationId xmlns:a16="http://schemas.microsoft.com/office/drawing/2014/main" id="{4F03E3B1-30C4-F745-A6CA-E474C4C9D677}"/>
              </a:ext>
            </a:extLst>
          </p:cNvPr>
          <p:cNvSpPr/>
          <p:nvPr/>
        </p:nvSpPr>
        <p:spPr>
          <a:xfrm flipV="1">
            <a:off x="7912101" y="2117725"/>
            <a:ext cx="333375" cy="998538"/>
          </a:xfrm>
          <a:prstGeom prst="line">
            <a:avLst/>
          </a:prstGeom>
          <a:ln w="114300">
            <a:solidFill>
              <a:srgbClr val="0433FF"/>
            </a:solidFill>
            <a:miter lim="400000"/>
            <a:headEnd type="stealth"/>
          </a:ln>
        </p:spPr>
        <p:txBody>
          <a:bodyPr lIns="0" tIns="0" rIns="0" bIns="0"/>
          <a:lstStyle/>
          <a:p>
            <a:pPr defTabSz="321457">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4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xit" presetSubtype="8" fill="hold" grpId="1" nodeType="clickEffect">
                                  <p:stCondLst>
                                    <p:cond delay="0"/>
                                  </p:stCondLst>
                                  <p:iterate>
                                    <p:tmAbs val="0"/>
                                  </p:iterate>
                                  <p:childTnLst>
                                    <p:animEffect transition="out" filter="wipe(left)">
                                      <p:cBhvr>
                                        <p:cTn id="10" dur="1000" fill="hold"/>
                                        <p:tgtEl>
                                          <p:spTgt spid="433"/>
                                        </p:tgtEl>
                                      </p:cBhvr>
                                    </p:animEffect>
                                    <p:set>
                                      <p:cBhvr>
                                        <p:cTn id="11" fill="hold">
                                          <p:stCondLst>
                                            <p:cond delay="999"/>
                                          </p:stCondLst>
                                        </p:cTn>
                                        <p:tgtEl>
                                          <p:spTgt spid="433"/>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iterate>
                                    <p:tmAbs val="0"/>
                                  </p:iterate>
                                  <p:childTnLst>
                                    <p:set>
                                      <p:cBhvr>
                                        <p:cTn id="15" fill="hold"/>
                                        <p:tgtEl>
                                          <p:spTgt spid="428"/>
                                        </p:tgtEl>
                                        <p:attrNameLst>
                                          <p:attrName>style.visibility</p:attrName>
                                        </p:attrNameLst>
                                      </p:cBhvr>
                                      <p:to>
                                        <p:strVal val="visible"/>
                                      </p:to>
                                    </p:set>
                                  </p:childTnLst>
                                </p:cTn>
                              </p:par>
                            </p:childTnLst>
                          </p:cTn>
                        </p:par>
                        <p:par>
                          <p:cTn id="16" fill="hold" nodeType="afterGroup">
                            <p:stCondLst>
                              <p:cond delay="0"/>
                            </p:stCondLst>
                            <p:childTnLst>
                              <p:par>
                                <p:cTn id="17" presetID="22" presetClass="entr" presetSubtype="1" fill="hold" nodeType="afterEffect">
                                  <p:stCondLst>
                                    <p:cond delay="0"/>
                                  </p:stCondLst>
                                  <p:iterate>
                                    <p:tmAbs val="0"/>
                                  </p:iterate>
                                  <p:childTnLst>
                                    <p:set>
                                      <p:cBhvr>
                                        <p:cTn id="18" fill="hold"/>
                                        <p:tgtEl>
                                          <p:spTgt spid="429"/>
                                        </p:tgtEl>
                                        <p:attrNameLst>
                                          <p:attrName>style.visibility</p:attrName>
                                        </p:attrNameLst>
                                      </p:cBhvr>
                                      <p:to>
                                        <p:strVal val="visible"/>
                                      </p:to>
                                    </p:set>
                                    <p:animEffect transition="in" filter="wipe(up)">
                                      <p:cBhvr>
                                        <p:cTn id="19" dur="1000"/>
                                        <p:tgtEl>
                                          <p:spTgt spid="42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iterate>
                                    <p:tmAbs val="0"/>
                                  </p:iterate>
                                  <p:childTnLst>
                                    <p:set>
                                      <p:cBhvr>
                                        <p:cTn id="23" fill="hold"/>
                                        <p:tgtEl>
                                          <p:spTgt spid="431"/>
                                        </p:tgtEl>
                                        <p:attrNameLst>
                                          <p:attrName>style.visibility</p:attrName>
                                        </p:attrNameLst>
                                      </p:cBhvr>
                                      <p:to>
                                        <p:strVal val="visible"/>
                                      </p:to>
                                    </p:set>
                                  </p:childTnLst>
                                </p:cTn>
                              </p:par>
                            </p:childTnLst>
                          </p:cTn>
                        </p:par>
                        <p:par>
                          <p:cTn id="24" fill="hold" nodeType="afterGroup">
                            <p:stCondLst>
                              <p:cond delay="0"/>
                            </p:stCondLst>
                            <p:childTnLst>
                              <p:par>
                                <p:cTn id="25" presetID="22" presetClass="entr" presetSubtype="4" fill="hold" nodeType="afterEffect">
                                  <p:stCondLst>
                                    <p:cond delay="0"/>
                                  </p:stCondLst>
                                  <p:iterate>
                                    <p:tmAbs val="0"/>
                                  </p:iterate>
                                  <p:childTnLst>
                                    <p:set>
                                      <p:cBhvr>
                                        <p:cTn id="26" fill="hold"/>
                                        <p:tgtEl>
                                          <p:spTgt spid="432"/>
                                        </p:tgtEl>
                                        <p:attrNameLst>
                                          <p:attrName>style.visibility</p:attrName>
                                        </p:attrNameLst>
                                      </p:cBhvr>
                                      <p:to>
                                        <p:strVal val="visible"/>
                                      </p:to>
                                    </p:set>
                                    <p:animEffect transition="in" filter="wipe(down)">
                                      <p:cBhvr>
                                        <p:cTn id="27" dur="1000"/>
                                        <p:tgtEl>
                                          <p:spTgt spid="432"/>
                                        </p:tgtEl>
                                      </p:cBhvr>
                                    </p:animEffect>
                                  </p:childTnLst>
                                </p:cTn>
                              </p:par>
                            </p:childTnLst>
                          </p:cTn>
                        </p:par>
                        <p:par>
                          <p:cTn id="28" fill="hold" nodeType="afterGroup">
                            <p:stCondLst>
                              <p:cond delay="1000"/>
                            </p:stCondLst>
                            <p:childTnLst>
                              <p:par>
                                <p:cTn id="29" presetID="22" presetClass="entr" presetSubtype="8" fill="hold" grpId="0" nodeType="afterEffect">
                                  <p:stCondLst>
                                    <p:cond delay="0"/>
                                  </p:stCondLst>
                                  <p:iterate>
                                    <p:tmAbs val="0"/>
                                  </p:iterate>
                                  <p:childTnLst>
                                    <p:set>
                                      <p:cBhvr>
                                        <p:cTn id="30" fill="hold"/>
                                        <p:tgtEl>
                                          <p:spTgt spid="434"/>
                                        </p:tgtEl>
                                        <p:attrNameLst>
                                          <p:attrName>style.visibility</p:attrName>
                                        </p:attrNameLst>
                                      </p:cBhvr>
                                      <p:to>
                                        <p:strVal val="visible"/>
                                      </p:to>
                                    </p:set>
                                    <p:animEffect transition="in" filter="wipe(left)">
                                      <p:cBhvr>
                                        <p:cTn id="31" dur="1000"/>
                                        <p:tgtEl>
                                          <p:spTgt spid="43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iterate>
                                    <p:tmAbs val="0"/>
                                  </p:iterate>
                                  <p:childTnLst>
                                    <p:set>
                                      <p:cBhvr>
                                        <p:cTn id="35" fill="hold"/>
                                        <p:tgtEl>
                                          <p:spTgt spid="436"/>
                                        </p:tgtEl>
                                        <p:attrNameLst>
                                          <p:attrName>style.visibility</p:attrName>
                                        </p:attrNameLst>
                                      </p:cBhvr>
                                      <p:to>
                                        <p:strVal val="visible"/>
                                      </p:to>
                                    </p:set>
                                  </p:childTnLst>
                                </p:cTn>
                              </p:par>
                            </p:childTnLst>
                          </p:cTn>
                        </p:par>
                        <p:par>
                          <p:cTn id="36" fill="hold" nodeType="afterGroup">
                            <p:stCondLst>
                              <p:cond delay="0"/>
                            </p:stCondLst>
                            <p:childTnLst>
                              <p:par>
                                <p:cTn id="37" presetID="1" presetClass="entr" presetSubtype="0" fill="hold" grpId="0" nodeType="afterEffect">
                                  <p:stCondLst>
                                    <p:cond delay="0"/>
                                  </p:stCondLst>
                                  <p:iterate>
                                    <p:tmAbs val="0"/>
                                  </p:iterate>
                                  <p:childTnLst>
                                    <p:set>
                                      <p:cBhvr>
                                        <p:cTn id="38" fill="hold"/>
                                        <p:tgtEl>
                                          <p:spTgt spid="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 grpId="0" advAuto="0"/>
      <p:bldP spid="431" grpId="0" animBg="1" advAuto="0"/>
      <p:bldP spid="433" grpId="0" animBg="1" advAuto="0"/>
      <p:bldP spid="433" grpId="1" animBg="1" advAuto="0"/>
      <p:bldP spid="434" grpId="0" animBg="1" advAuto="0"/>
      <p:bldP spid="435" grpId="0" animBg="1" advAuto="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droppedImage.png">
            <a:extLst>
              <a:ext uri="{FF2B5EF4-FFF2-40B4-BE49-F238E27FC236}">
                <a16:creationId xmlns:a16="http://schemas.microsoft.com/office/drawing/2014/main" id="{6D7F88B9-1993-F846-A1FB-E88EAE6707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554164"/>
            <a:ext cx="4340225"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79874" name="droppedImage.png">
            <a:extLst>
              <a:ext uri="{FF2B5EF4-FFF2-40B4-BE49-F238E27FC236}">
                <a16:creationId xmlns:a16="http://schemas.microsoft.com/office/drawing/2014/main" id="{6767CE21-0926-144F-AC6D-455164CB2BA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84926" y="1490663"/>
            <a:ext cx="419417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43" name="Shape 443">
            <a:extLst>
              <a:ext uri="{FF2B5EF4-FFF2-40B4-BE49-F238E27FC236}">
                <a16:creationId xmlns:a16="http://schemas.microsoft.com/office/drawing/2014/main" id="{D1320CAE-72ED-024E-90E9-52363D475F74}"/>
              </a:ext>
            </a:extLst>
          </p:cNvPr>
          <p:cNvSpPr/>
          <p:nvPr/>
        </p:nvSpPr>
        <p:spPr>
          <a:xfrm>
            <a:off x="4684714" y="2241550"/>
            <a:ext cx="973137" cy="2446338"/>
          </a:xfrm>
          <a:prstGeom prst="rect">
            <a:avLst/>
          </a:prstGeom>
          <a:ln w="50800">
            <a:solidFill>
              <a:srgbClr val="0433FF"/>
            </a:solidFill>
            <a:miter lim="400000"/>
          </a:ln>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sp>
        <p:nvSpPr>
          <p:cNvPr id="444" name="Shape 444">
            <a:extLst>
              <a:ext uri="{FF2B5EF4-FFF2-40B4-BE49-F238E27FC236}">
                <a16:creationId xmlns:a16="http://schemas.microsoft.com/office/drawing/2014/main" id="{72DA64BE-3644-2144-AEE1-EBE6A5D3CDDB}"/>
              </a:ext>
            </a:extLst>
          </p:cNvPr>
          <p:cNvSpPr/>
          <p:nvPr/>
        </p:nvSpPr>
        <p:spPr>
          <a:xfrm flipH="1">
            <a:off x="8753475" y="2617788"/>
            <a:ext cx="630238" cy="1192212"/>
          </a:xfrm>
          <a:prstGeom prst="line">
            <a:avLst/>
          </a:prstGeom>
          <a:ln w="50800">
            <a:solidFill>
              <a:srgbClr val="FF2600"/>
            </a:solidFill>
            <a:miter lim="400000"/>
            <a:headEnd type="stealth"/>
            <a:tailEnd type="stealth"/>
          </a:ln>
        </p:spPr>
        <p:txBody>
          <a:bodyPr lIns="0" tIns="0" rIns="0" bIns="0"/>
          <a:lstStyle/>
          <a:p>
            <a:pPr defTabSz="321457">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iterate>
                                    <p:tmAbs val="0"/>
                                  </p:iterate>
                                  <p:childTnLst>
                                    <p:set>
                                      <p:cBhvr>
                                        <p:cTn id="6" fill="hold"/>
                                        <p:tgtEl>
                                          <p:spTgt spid="443"/>
                                        </p:tgtEl>
                                        <p:attrNameLst>
                                          <p:attrName>style.visibility</p:attrName>
                                        </p:attrNameLst>
                                      </p:cBhvr>
                                      <p:to>
                                        <p:strVal val="visible"/>
                                      </p:to>
                                    </p:set>
                                    <p:animEffect transition="in" filter="wipe(left)">
                                      <p:cBhvr>
                                        <p:cTn id="7" dur="1000"/>
                                        <p:tgtEl>
                                          <p:spTgt spid="4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iterate>
                                    <p:tmAbs val="0"/>
                                  </p:iterate>
                                  <p:childTnLst>
                                    <p:set>
                                      <p:cBhvr>
                                        <p:cTn id="11" fill="hold"/>
                                        <p:tgtEl>
                                          <p:spTgt spid="4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695739" y="2597496"/>
            <a:ext cx="10674626" cy="3922712"/>
          </a:xfrm>
        </p:spPr>
        <p:txBody>
          <a:bodyPr>
            <a:normAutofit/>
          </a:bodyPr>
          <a:lstStyle/>
          <a:p>
            <a:pPr algn="just" eaLnBrk="1" hangingPunct="1"/>
            <a:r>
              <a:rPr lang="fr-FR" altLang="x-none" sz="2800" dirty="0">
                <a:ea typeface="ＭＳ Ｐゴシック" charset="-128"/>
              </a:rPr>
              <a:t>Le point de vue de Freud changera à partir de 1897, date à partir de laquelle il considérera que la névrose survient de façon autonome. </a:t>
            </a:r>
          </a:p>
          <a:p>
            <a:pPr algn="just" eaLnBrk="1" hangingPunct="1"/>
            <a:r>
              <a:rPr lang="fr-FR" altLang="x-none" sz="2800" dirty="0">
                <a:ea typeface="ＭＳ Ｐゴシック" charset="-128"/>
              </a:rPr>
              <a:t>La névrose devient de </a:t>
            </a:r>
            <a:r>
              <a:rPr lang="fr-FR" altLang="x-none" sz="2800" b="1" dirty="0">
                <a:solidFill>
                  <a:srgbClr val="FF0000"/>
                </a:solidFill>
                <a:ea typeface="ＭＳ Ｐゴシック" charset="-128"/>
              </a:rPr>
              <a:t>nature idiopathique</a:t>
            </a:r>
            <a:r>
              <a:rPr lang="fr-FR" altLang="x-none" sz="2800" dirty="0">
                <a:ea typeface="ＭＳ Ｐゴシック" charset="-128"/>
              </a:rPr>
              <a:t>. Il est alors inutile de chercher un évènement responsable de la situation. Il s</a:t>
            </a:r>
            <a:r>
              <a:rPr lang="fr-FR" altLang="fr-FR" sz="2800" dirty="0">
                <a:ea typeface="ＭＳ Ｐゴシック" charset="-128"/>
              </a:rPr>
              <a:t>’</a:t>
            </a:r>
            <a:r>
              <a:rPr lang="fr-FR" altLang="x-none" sz="2800" dirty="0">
                <a:ea typeface="ＭＳ Ｐゴシック" charset="-128"/>
              </a:rPr>
              <a:t>agit alors pour la psychanalyse de déconstruire le processus inconscient en jeu et de libérer la libido pour qu</a:t>
            </a:r>
            <a:r>
              <a:rPr lang="fr-FR" altLang="fr-FR" sz="2800" dirty="0">
                <a:ea typeface="ＭＳ Ｐゴシック" charset="-128"/>
              </a:rPr>
              <a:t>’</a:t>
            </a:r>
            <a:r>
              <a:rPr lang="fr-FR" altLang="x-none" sz="2800" dirty="0">
                <a:ea typeface="ＭＳ Ｐゴシック" charset="-128"/>
              </a:rPr>
              <a:t>elle puisse s</a:t>
            </a:r>
            <a:r>
              <a:rPr lang="fr-FR" altLang="fr-FR" sz="2800" dirty="0">
                <a:ea typeface="ＭＳ Ｐゴシック" charset="-128"/>
              </a:rPr>
              <a:t>’</a:t>
            </a:r>
            <a:r>
              <a:rPr lang="fr-FR" altLang="x-none" sz="2800" dirty="0">
                <a:ea typeface="ＭＳ Ｐゴシック" charset="-128"/>
              </a:rPr>
              <a:t>écouler librement.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hape 449">
            <a:extLst>
              <a:ext uri="{FF2B5EF4-FFF2-40B4-BE49-F238E27FC236}">
                <a16:creationId xmlns:a16="http://schemas.microsoft.com/office/drawing/2014/main" id="{D6FE3E04-5383-9842-BDCB-20B13524A3F8}"/>
              </a:ext>
            </a:extLst>
          </p:cNvPr>
          <p:cNvSpPr>
            <a:spLocks noChangeArrowheads="1"/>
          </p:cNvSpPr>
          <p:nvPr/>
        </p:nvSpPr>
        <p:spPr bwMode="auto">
          <a:xfrm>
            <a:off x="621847" y="2330276"/>
            <a:ext cx="10925719" cy="430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algn="just" eaLnBrk="1" hangingPunct="1"/>
            <a:r>
              <a:rPr lang="fr-FR" altLang="fr-FR" sz="2500">
                <a:solidFill>
                  <a:srgbClr val="000000"/>
                </a:solidFill>
                <a:latin typeface="+mj-lt"/>
                <a:sym typeface="Tw Cen MT" panose="020B0602020104020603" pitchFamily="34" charset="77"/>
              </a:rPr>
              <a:t>Les auteurs en ont conclu que lorsque l’extinction a lieu dans la fenêtre temporelle de la reconsolidation, </a:t>
            </a:r>
            <a:r>
              <a:rPr lang="fr-FR" altLang="fr-FR" sz="2500">
                <a:solidFill>
                  <a:srgbClr val="E32400"/>
                </a:solidFill>
                <a:latin typeface="+mj-lt"/>
                <a:sym typeface="Tw Cen MT" panose="020B0602020104020603" pitchFamily="34" charset="77"/>
              </a:rPr>
              <a:t>la reconsolidation est bloquée par l’interférence et une nouvelle trace mnésique remplace l’ancienne de façon définitive</a:t>
            </a:r>
            <a:r>
              <a:rPr lang="fr-FR" altLang="fr-FR" sz="2500">
                <a:solidFill>
                  <a:srgbClr val="000000"/>
                </a:solidFill>
                <a:latin typeface="+mj-lt"/>
                <a:sym typeface="Tw Cen MT" panose="020B0602020104020603" pitchFamily="34" charset="77"/>
              </a:rPr>
              <a:t>, la trace mnésique de peur (SC-RC) est dégradée et est remplacée par la trace mnésique de l’extinction (SC- non RC) (Schiller, et al., 2010). </a:t>
            </a:r>
          </a:p>
          <a:p>
            <a:pPr eaLnBrk="1" hangingPunct="1"/>
            <a:r>
              <a:rPr lang="fr-FR" altLang="fr-FR" sz="2500">
                <a:solidFill>
                  <a:srgbClr val="E32400"/>
                </a:solidFill>
                <a:latin typeface="+mj-lt"/>
                <a:sym typeface="Tw Cen MT" panose="020B0602020104020603" pitchFamily="34" charset="77"/>
              </a:rPr>
              <a:t>---</a:t>
            </a:r>
          </a:p>
          <a:p>
            <a:pPr algn="just" eaLnBrk="1" hangingPunct="1"/>
            <a:endParaRPr lang="fr-FR" altLang="fr-FR" sz="2500">
              <a:solidFill>
                <a:srgbClr val="000000"/>
              </a:solidFill>
              <a:latin typeface="+mj-lt"/>
              <a:sym typeface="Tw Cen MT" panose="020B0602020104020603" pitchFamily="34" charset="77"/>
            </a:endParaRPr>
          </a:p>
          <a:p>
            <a:pPr algn="just" eaLnBrk="1" hangingPunct="1"/>
            <a:r>
              <a:rPr lang="fr-FR" altLang="fr-FR" sz="2500">
                <a:solidFill>
                  <a:srgbClr val="000000"/>
                </a:solidFill>
                <a:latin typeface="+mj-lt"/>
                <a:sym typeface="Tw Cen MT" panose="020B0602020104020603" pitchFamily="34" charset="77"/>
              </a:rPr>
              <a:t>Ce résultat obtenu avec l’interférence est semblable à ce qui est typiquement obtenu lorsque des agents amnésiques (tel que le propranolol) sont utilisés pour bloquer la reconsolidation.</a:t>
            </a:r>
          </a:p>
        </p:txBody>
      </p:sp>
      <p:pic>
        <p:nvPicPr>
          <p:cNvPr id="450" name="droppedImage.png">
            <a:extLst>
              <a:ext uri="{FF2B5EF4-FFF2-40B4-BE49-F238E27FC236}">
                <a16:creationId xmlns:a16="http://schemas.microsoft.com/office/drawing/2014/main" id="{BE963B4A-FA77-734D-A94B-08A3644714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29226" y="4652964"/>
            <a:ext cx="2009775"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p:tmAbs val="0"/>
                                  </p:iterate>
                                  <p:childTnLst>
                                    <p:set>
                                      <p:cBhvr>
                                        <p:cTn id="6" fill="hold"/>
                                        <p:tgtEl>
                                          <p:spTgt spid="450"/>
                                        </p:tgtEl>
                                        <p:attrNameLst>
                                          <p:attrName>style.visibility</p:attrName>
                                        </p:attrNameLst>
                                      </p:cBhvr>
                                      <p:to>
                                        <p:strVal val="visible"/>
                                      </p:to>
                                    </p:set>
                                    <p:anim calcmode="lin" valueType="num">
                                      <p:cBhvr>
                                        <p:cTn id="7" dur="6000" fill="hold"/>
                                        <p:tgtEl>
                                          <p:spTgt spid="450"/>
                                        </p:tgtEl>
                                        <p:attrNameLst>
                                          <p:attrName>ppt_x</p:attrName>
                                        </p:attrNameLst>
                                      </p:cBhvr>
                                      <p:tavLst>
                                        <p:tav tm="0">
                                          <p:val>
                                            <p:strVal val="#ppt_x"/>
                                          </p:val>
                                        </p:tav>
                                        <p:tav tm="100000">
                                          <p:val>
                                            <p:strVal val="#ppt_x"/>
                                          </p:val>
                                        </p:tav>
                                      </p:tavLst>
                                    </p:anim>
                                    <p:anim calcmode="lin" valueType="num">
                                      <p:cBhvr>
                                        <p:cTn id="8" dur="6000" fill="hold"/>
                                        <p:tgtEl>
                                          <p:spTgt spid="4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 grpId="0" animBg="1" advAuto="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Image 3">
            <a:extLst>
              <a:ext uri="{FF2B5EF4-FFF2-40B4-BE49-F238E27FC236}">
                <a16:creationId xmlns:a16="http://schemas.microsoft.com/office/drawing/2014/main" id="{096863D2-A095-6744-969F-1CEEDC0E79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44564"/>
            <a:ext cx="91440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Image 1">
            <a:extLst>
              <a:ext uri="{FF2B5EF4-FFF2-40B4-BE49-F238E27FC236}">
                <a16:creationId xmlns:a16="http://schemas.microsoft.com/office/drawing/2014/main" id="{E709C341-D39C-F048-A619-34A38E47D5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316" y="2365646"/>
            <a:ext cx="11847368" cy="366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Image 1">
            <a:extLst>
              <a:ext uri="{FF2B5EF4-FFF2-40B4-BE49-F238E27FC236}">
                <a16:creationId xmlns:a16="http://schemas.microsoft.com/office/drawing/2014/main" id="{471AED20-1317-594C-9506-DFC9C3705B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3200"/>
            <a:ext cx="9144000" cy="645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hape 500">
            <a:extLst>
              <a:ext uri="{FF2B5EF4-FFF2-40B4-BE49-F238E27FC236}">
                <a16:creationId xmlns:a16="http://schemas.microsoft.com/office/drawing/2014/main" id="{7C2CB9E3-6B13-9C42-BA7D-744AFE2F4B6E}"/>
              </a:ext>
            </a:extLst>
          </p:cNvPr>
          <p:cNvSpPr>
            <a:spLocks noGrp="1"/>
          </p:cNvSpPr>
          <p:nvPr>
            <p:ph type="body" idx="1"/>
          </p:nvPr>
        </p:nvSpPr>
        <p:spPr>
          <a:xfrm>
            <a:off x="0" y="2643279"/>
            <a:ext cx="11639005" cy="5956300"/>
          </a:xfrm>
        </p:spPr>
        <p:txBody>
          <a:bodyPr>
            <a:normAutofit/>
          </a:bodyPr>
          <a:lstStyle/>
          <a:p>
            <a:pPr marL="936625" algn="just"/>
            <a:r>
              <a:rPr lang="fr-FR" altLang="fr-FR" sz="2400" dirty="0">
                <a:ea typeface="ＭＳ Ｐゴシック" panose="020B0600070205080204" pitchFamily="34" charset="-128"/>
                <a:sym typeface="Tw Cen MT" panose="020B0602020104020603" pitchFamily="34" charset="77"/>
              </a:rPr>
              <a:t>Une fenêtre de moins de 6h pour provoquer la reconsolidation (qui n’est pas une </a:t>
            </a:r>
            <a:r>
              <a:rPr lang="fr-FR" altLang="fr-FR" sz="2400" dirty="0" err="1">
                <a:ea typeface="ＭＳ Ｐゴシック" panose="020B0600070205080204" pitchFamily="34" charset="-128"/>
                <a:sym typeface="Tw Cen MT" panose="020B0602020104020603" pitchFamily="34" charset="77"/>
              </a:rPr>
              <a:t>re-consolidation</a:t>
            </a:r>
            <a:r>
              <a:rPr lang="fr-FR" altLang="fr-FR" sz="2400" dirty="0">
                <a:ea typeface="ＭＳ Ｐゴシック" panose="020B0600070205080204" pitchFamily="34" charset="-128"/>
                <a:sym typeface="Tw Cen MT" panose="020B0602020104020603" pitchFamily="34" charset="77"/>
              </a:rPr>
              <a:t>).</a:t>
            </a:r>
          </a:p>
          <a:p>
            <a:pPr marL="936625" algn="just"/>
            <a:r>
              <a:rPr lang="fr-FR" altLang="fr-FR" sz="2400" dirty="0">
                <a:ea typeface="ＭＳ Ｐゴシック" panose="020B0600070205080204" pitchFamily="34" charset="-128"/>
                <a:sym typeface="Tw Cen MT" panose="020B0602020104020603" pitchFamily="34" charset="77"/>
              </a:rPr>
              <a:t>Les patients doivent s’occuper dans cette fenêtre temporelle...exposition mais pas au SC.</a:t>
            </a:r>
          </a:p>
          <a:p>
            <a:pPr marL="936625" algn="just"/>
            <a:r>
              <a:rPr lang="fr-FR" altLang="fr-FR" sz="2400" dirty="0">
                <a:ea typeface="ＭＳ Ｐゴシック" panose="020B0600070205080204" pitchFamily="34" charset="-128"/>
                <a:sym typeface="Tw Cen MT" panose="020B0602020104020603" pitchFamily="34" charset="77"/>
              </a:rPr>
              <a:t>Les SBA jouent dans cette théorie </a:t>
            </a:r>
            <a:r>
              <a:rPr lang="fr-FR" altLang="fr-FR" sz="2400" dirty="0">
                <a:solidFill>
                  <a:srgbClr val="E32400"/>
                </a:solidFill>
                <a:ea typeface="ＭＳ Ｐゴシック" panose="020B0600070205080204" pitchFamily="34" charset="-128"/>
                <a:sym typeface="Tw Cen MT" panose="020B0602020104020603" pitchFamily="34" charset="77"/>
              </a:rPr>
              <a:t>un rôle d’interférence</a:t>
            </a:r>
            <a:r>
              <a:rPr lang="fr-FR" altLang="fr-FR" sz="2400" dirty="0">
                <a:ea typeface="ＭＳ Ｐゴシック" panose="020B0600070205080204" pitchFamily="34" charset="-128"/>
                <a:sym typeface="Tw Cen MT" panose="020B0602020104020603" pitchFamily="34" charset="77"/>
              </a:rPr>
              <a:t> permettant à une nouvelle trace mnésique de remplacer l’ancienne et ce de façon définitive</a:t>
            </a:r>
          </a:p>
          <a:p>
            <a:pPr marL="936625" algn="just"/>
            <a:r>
              <a:rPr lang="fr-FR" altLang="fr-FR" sz="2400" dirty="0">
                <a:solidFill>
                  <a:srgbClr val="E32400"/>
                </a:solidFill>
                <a:ea typeface="ＭＳ Ｐゴシック" panose="020B0600070205080204" pitchFamily="34" charset="-128"/>
                <a:sym typeface="Tw Cen MT" panose="020B0602020104020603" pitchFamily="34" charset="77"/>
              </a:rPr>
              <a:t>Toutes les interférences fonctionnent</a:t>
            </a:r>
            <a:r>
              <a:rPr lang="fr-FR" altLang="fr-FR" sz="2400" dirty="0">
                <a:ea typeface="ＭＳ Ｐゴシック" panose="020B0600070205080204" pitchFamily="34" charset="-128"/>
                <a:sym typeface="Tw Cen MT" panose="020B0602020104020603" pitchFamily="34" charset="77"/>
              </a:rPr>
              <a:t>...</a:t>
            </a:r>
          </a:p>
        </p:txBody>
      </p:sp>
    </p:spTree>
  </p:cSld>
  <p:clrMapOvr>
    <a:masterClrMapping/>
  </p:clrMapOvr>
  <p:transition spd="slow">
    <p:fade/>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70D9BDF-61EA-A843-B3EA-6686CCFEA902}"/>
              </a:ext>
            </a:extLst>
          </p:cNvPr>
          <p:cNvSpPr txBox="1">
            <a:spLocks/>
          </p:cNvSpPr>
          <p:nvPr/>
        </p:nvSpPr>
        <p:spPr bwMode="gray">
          <a:xfrm>
            <a:off x="862148" y="947543"/>
            <a:ext cx="10254343"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t>2. La théorie de la mémoire de travail</a:t>
            </a:r>
          </a:p>
        </p:txBody>
      </p:sp>
    </p:spTree>
  </p:cSld>
  <p:clrMapOvr>
    <a:masterClrMapping/>
  </p:clrMapOvr>
  <p:transition spd="slow">
    <p:fade/>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Shape 506">
            <a:extLst>
              <a:ext uri="{FF2B5EF4-FFF2-40B4-BE49-F238E27FC236}">
                <a16:creationId xmlns:a16="http://schemas.microsoft.com/office/drawing/2014/main" id="{8FA99D5E-F64B-E641-9FC6-C3AD694C672B}"/>
              </a:ext>
            </a:extLst>
          </p:cNvPr>
          <p:cNvSpPr>
            <a:spLocks noGrp="1"/>
          </p:cNvSpPr>
          <p:nvPr>
            <p:ph type="title"/>
          </p:nvPr>
        </p:nvSpPr>
        <p:spPr>
          <a:xfrm>
            <a:off x="2247901" y="71439"/>
            <a:ext cx="7358063" cy="642937"/>
          </a:xfrm>
          <a:solidFill>
            <a:srgbClr val="FFFFFF"/>
          </a:solidFill>
        </p:spPr>
        <p:txBody>
          <a:bodyPr/>
          <a:lstStyle/>
          <a:p>
            <a:pPr>
              <a:defRPr/>
            </a:pPr>
            <a:r>
              <a:rPr sz="3375">
                <a:solidFill>
                  <a:srgbClr val="0042AA"/>
                </a:solidFill>
                <a:latin typeface="Tw Cen MT"/>
                <a:ea typeface="Tw Cen MT"/>
                <a:cs typeface="Tw Cen MT"/>
                <a:sym typeface="Tw Cen MT"/>
              </a:rPr>
              <a:t>Le modèle de la mémoire de travail</a:t>
            </a:r>
            <a:r>
              <a:rPr>
                <a:solidFill>
                  <a:srgbClr val="0042AA"/>
                </a:solidFill>
                <a:latin typeface="Tw Cen MT"/>
                <a:ea typeface="Tw Cen MT"/>
                <a:cs typeface="Tw Cen MT"/>
                <a:sym typeface="Tw Cen MT"/>
              </a:rPr>
              <a:t> </a:t>
            </a:r>
            <a:r>
              <a:t>travail</a:t>
            </a:r>
          </a:p>
        </p:txBody>
      </p:sp>
      <p:grpSp>
        <p:nvGrpSpPr>
          <p:cNvPr id="509" name="Group 509">
            <a:extLst>
              <a:ext uri="{FF2B5EF4-FFF2-40B4-BE49-F238E27FC236}">
                <a16:creationId xmlns:a16="http://schemas.microsoft.com/office/drawing/2014/main" id="{3103BE69-82BF-1F47-BF56-BAC7ABCEB943}"/>
              </a:ext>
            </a:extLst>
          </p:cNvPr>
          <p:cNvGrpSpPr>
            <a:grpSpLocks/>
          </p:cNvGrpSpPr>
          <p:nvPr/>
        </p:nvGrpSpPr>
        <p:grpSpPr bwMode="auto">
          <a:xfrm>
            <a:off x="4765675" y="839788"/>
            <a:ext cx="2312988" cy="1535112"/>
            <a:chOff x="0" y="0"/>
            <a:chExt cx="3289300" cy="2184400"/>
          </a:xfrm>
        </p:grpSpPr>
        <p:sp>
          <p:nvSpPr>
            <p:cNvPr id="508" name="Shape 508">
              <a:extLst>
                <a:ext uri="{FF2B5EF4-FFF2-40B4-BE49-F238E27FC236}">
                  <a16:creationId xmlns:a16="http://schemas.microsoft.com/office/drawing/2014/main" id="{2D0EC6FF-3EA4-D84F-BB6D-EEC9F112724A}"/>
                </a:ext>
              </a:extLst>
            </p:cNvPr>
            <p:cNvSpPr/>
            <p:nvPr/>
          </p:nvSpPr>
          <p:spPr>
            <a:xfrm>
              <a:off x="38380" y="38401"/>
              <a:ext cx="3212541" cy="2107597"/>
            </a:xfrm>
            <a:prstGeom prst="ellipse">
              <a:avLst/>
            </a:prstGeom>
            <a:solidFill>
              <a:srgbClr val="FFFFFF"/>
            </a:solidFill>
            <a:ln>
              <a:noFill/>
            </a:ln>
            <a:effectLst/>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pic>
          <p:nvPicPr>
            <p:cNvPr id="93217" name="Image 506">
              <a:extLst>
                <a:ext uri="{FF2B5EF4-FFF2-40B4-BE49-F238E27FC236}">
                  <a16:creationId xmlns:a16="http://schemas.microsoft.com/office/drawing/2014/main" id="{CFC64D7D-FF2C-5D4A-8579-48AE6F19F4E2}"/>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289301" cy="2184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0" name="Shape 510">
            <a:extLst>
              <a:ext uri="{FF2B5EF4-FFF2-40B4-BE49-F238E27FC236}">
                <a16:creationId xmlns:a16="http://schemas.microsoft.com/office/drawing/2014/main" id="{7FC8C060-FF60-8849-9FD9-2D90476C22B5}"/>
              </a:ext>
            </a:extLst>
          </p:cNvPr>
          <p:cNvSpPr>
            <a:spLocks noChangeArrowheads="1"/>
          </p:cNvSpPr>
          <p:nvPr/>
        </p:nvSpPr>
        <p:spPr bwMode="auto">
          <a:xfrm>
            <a:off x="5045075" y="1243014"/>
            <a:ext cx="1695450" cy="720725"/>
          </a:xfrm>
          <a:prstGeom prst="rect">
            <a:avLst/>
          </a:prstGeom>
          <a:noFill/>
          <a:ln>
            <a:noFill/>
          </a:ln>
        </p:spPr>
        <p:txBody>
          <a:bodyPr wrap="none" lIns="35719" tIns="35719" rIns="35719" bIns="35719" anchor="ctr">
            <a:spAutoFit/>
          </a:bodyPr>
          <a:lstStyle/>
          <a:p>
            <a:pPr eaLnBrk="1" hangingPunct="1">
              <a:defRPr sz="3000">
                <a:solidFill>
                  <a:srgbClr val="000000"/>
                </a:solidFill>
                <a:latin typeface="Tw Cen MT"/>
                <a:ea typeface="Tw Cen MT"/>
                <a:cs typeface="Tw Cen MT"/>
                <a:sym typeface="Tw Cen MT"/>
              </a:defRPr>
            </a:pPr>
            <a:r>
              <a:rPr sz="2109">
                <a:solidFill>
                  <a:srgbClr val="000000"/>
                </a:solidFill>
                <a:latin typeface="Tw Cen MT"/>
                <a:ea typeface="Tw Cen MT"/>
                <a:cs typeface="Tw Cen MT"/>
                <a:sym typeface="Tw Cen MT"/>
              </a:rPr>
              <a:t>Administrateur </a:t>
            </a:r>
          </a:p>
          <a:p>
            <a:pPr eaLnBrk="1" hangingPunct="1">
              <a:defRPr sz="3000">
                <a:solidFill>
                  <a:srgbClr val="000000"/>
                </a:solidFill>
                <a:latin typeface="Tw Cen MT"/>
                <a:ea typeface="Tw Cen MT"/>
                <a:cs typeface="Tw Cen MT"/>
                <a:sym typeface="Tw Cen MT"/>
              </a:defRPr>
            </a:pPr>
            <a:r>
              <a:rPr sz="2109">
                <a:solidFill>
                  <a:srgbClr val="000000"/>
                </a:solidFill>
                <a:latin typeface="Tw Cen MT"/>
                <a:ea typeface="Tw Cen MT"/>
                <a:cs typeface="Tw Cen MT"/>
                <a:sym typeface="Tw Cen MT"/>
              </a:rPr>
              <a:t>Central</a:t>
            </a:r>
          </a:p>
        </p:txBody>
      </p:sp>
      <p:grpSp>
        <p:nvGrpSpPr>
          <p:cNvPr id="513" name="Group 513">
            <a:extLst>
              <a:ext uri="{FF2B5EF4-FFF2-40B4-BE49-F238E27FC236}">
                <a16:creationId xmlns:a16="http://schemas.microsoft.com/office/drawing/2014/main" id="{F41E5F74-C0B6-CD4B-B84C-8A7F4BCDA16A}"/>
              </a:ext>
            </a:extLst>
          </p:cNvPr>
          <p:cNvGrpSpPr>
            <a:grpSpLocks/>
          </p:cNvGrpSpPr>
          <p:nvPr/>
        </p:nvGrpSpPr>
        <p:grpSpPr bwMode="auto">
          <a:xfrm>
            <a:off x="1836739" y="3197225"/>
            <a:ext cx="2027237" cy="946150"/>
            <a:chOff x="0" y="0"/>
            <a:chExt cx="2882900" cy="1346200"/>
          </a:xfrm>
        </p:grpSpPr>
        <p:sp>
          <p:nvSpPr>
            <p:cNvPr id="512" name="Shape 512">
              <a:extLst>
                <a:ext uri="{FF2B5EF4-FFF2-40B4-BE49-F238E27FC236}">
                  <a16:creationId xmlns:a16="http://schemas.microsoft.com/office/drawing/2014/main" id="{CA67EDF5-76B5-DE48-A3F8-BEEA3A6B8A4C}"/>
                </a:ext>
              </a:extLst>
            </p:cNvPr>
            <p:cNvSpPr/>
            <p:nvPr/>
          </p:nvSpPr>
          <p:spPr>
            <a:xfrm>
              <a:off x="38378" y="38399"/>
              <a:ext cx="2806144" cy="1269403"/>
            </a:xfrm>
            <a:prstGeom prst="rect">
              <a:avLst/>
            </a:prstGeom>
            <a:solidFill>
              <a:srgbClr val="FFFFFF"/>
            </a:solidFill>
            <a:ln>
              <a:noFill/>
            </a:ln>
            <a:effectLst/>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pic>
          <p:nvPicPr>
            <p:cNvPr id="93215" name="Image 510">
              <a:extLst>
                <a:ext uri="{FF2B5EF4-FFF2-40B4-BE49-F238E27FC236}">
                  <a16:creationId xmlns:a16="http://schemas.microsoft.com/office/drawing/2014/main" id="{4B6AD2AC-B1B0-A94A-B4BA-F33A1F0B5006}"/>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829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4" name="Shape 514">
            <a:extLst>
              <a:ext uri="{FF2B5EF4-FFF2-40B4-BE49-F238E27FC236}">
                <a16:creationId xmlns:a16="http://schemas.microsoft.com/office/drawing/2014/main" id="{76D24755-A576-0840-9244-28D62D90CF37}"/>
              </a:ext>
            </a:extLst>
          </p:cNvPr>
          <p:cNvSpPr>
            <a:spLocks noChangeArrowheads="1"/>
          </p:cNvSpPr>
          <p:nvPr/>
        </p:nvSpPr>
        <p:spPr bwMode="auto">
          <a:xfrm>
            <a:off x="2124075" y="3309939"/>
            <a:ext cx="1455738" cy="720725"/>
          </a:xfrm>
          <a:prstGeom prst="rect">
            <a:avLst/>
          </a:prstGeom>
          <a:noFill/>
          <a:ln>
            <a:noFill/>
          </a:ln>
        </p:spPr>
        <p:txBody>
          <a:bodyPr wrap="none" lIns="35719" tIns="35719" rIns="35719" bIns="35719" anchor="ctr">
            <a:spAutoFit/>
          </a:bodyPr>
          <a:lstStyle/>
          <a:p>
            <a:pPr eaLnBrk="1" hangingPunct="1">
              <a:defRPr sz="3000">
                <a:solidFill>
                  <a:srgbClr val="000000"/>
                </a:solidFill>
                <a:latin typeface="Tw Cen MT"/>
                <a:ea typeface="Tw Cen MT"/>
                <a:cs typeface="Tw Cen MT"/>
                <a:sym typeface="Tw Cen MT"/>
              </a:defRPr>
            </a:pPr>
            <a:r>
              <a:rPr sz="2109">
                <a:solidFill>
                  <a:srgbClr val="000000"/>
                </a:solidFill>
                <a:latin typeface="Tw Cen MT"/>
                <a:ea typeface="Tw Cen MT"/>
                <a:cs typeface="Tw Cen MT"/>
                <a:sym typeface="Tw Cen MT"/>
              </a:rPr>
              <a:t>Calpin</a:t>
            </a:r>
          </a:p>
          <a:p>
            <a:pPr eaLnBrk="1" hangingPunct="1">
              <a:defRPr sz="3000">
                <a:solidFill>
                  <a:srgbClr val="000000"/>
                </a:solidFill>
                <a:latin typeface="Tw Cen MT"/>
                <a:ea typeface="Tw Cen MT"/>
                <a:cs typeface="Tw Cen MT"/>
                <a:sym typeface="Tw Cen MT"/>
              </a:defRPr>
            </a:pPr>
            <a:r>
              <a:rPr sz="2109">
                <a:solidFill>
                  <a:srgbClr val="000000"/>
                </a:solidFill>
                <a:latin typeface="Tw Cen MT"/>
                <a:ea typeface="Tw Cen MT"/>
                <a:cs typeface="Tw Cen MT"/>
                <a:sym typeface="Tw Cen MT"/>
              </a:rPr>
              <a:t>Visuo-spatial</a:t>
            </a:r>
          </a:p>
        </p:txBody>
      </p:sp>
      <p:grpSp>
        <p:nvGrpSpPr>
          <p:cNvPr id="517" name="Group 517">
            <a:extLst>
              <a:ext uri="{FF2B5EF4-FFF2-40B4-BE49-F238E27FC236}">
                <a16:creationId xmlns:a16="http://schemas.microsoft.com/office/drawing/2014/main" id="{D9F2454F-DBFD-F946-A75E-39A6FBC62D51}"/>
              </a:ext>
            </a:extLst>
          </p:cNvPr>
          <p:cNvGrpSpPr>
            <a:grpSpLocks/>
          </p:cNvGrpSpPr>
          <p:nvPr/>
        </p:nvGrpSpPr>
        <p:grpSpPr bwMode="auto">
          <a:xfrm>
            <a:off x="4908550" y="3197225"/>
            <a:ext cx="2027238" cy="946150"/>
            <a:chOff x="0" y="0"/>
            <a:chExt cx="2882900" cy="1346200"/>
          </a:xfrm>
        </p:grpSpPr>
        <p:sp>
          <p:nvSpPr>
            <p:cNvPr id="516" name="Shape 516">
              <a:extLst>
                <a:ext uri="{FF2B5EF4-FFF2-40B4-BE49-F238E27FC236}">
                  <a16:creationId xmlns:a16="http://schemas.microsoft.com/office/drawing/2014/main" id="{6D0EAF2C-5C36-5042-95F1-5A4EE940615A}"/>
                </a:ext>
              </a:extLst>
            </p:cNvPr>
            <p:cNvSpPr/>
            <p:nvPr/>
          </p:nvSpPr>
          <p:spPr>
            <a:xfrm>
              <a:off x="38379" y="38399"/>
              <a:ext cx="2806142" cy="1269403"/>
            </a:xfrm>
            <a:prstGeom prst="rect">
              <a:avLst/>
            </a:prstGeom>
            <a:solidFill>
              <a:srgbClr val="FFFFFF"/>
            </a:solidFill>
            <a:ln>
              <a:noFill/>
            </a:ln>
            <a:effectLst/>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pic>
          <p:nvPicPr>
            <p:cNvPr id="93213" name="Image 514">
              <a:extLst>
                <a:ext uri="{FF2B5EF4-FFF2-40B4-BE49-F238E27FC236}">
                  <a16:creationId xmlns:a16="http://schemas.microsoft.com/office/drawing/2014/main" id="{E9F6AC28-4A54-C143-9FC0-658F6892B936}"/>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829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8" name="Shape 518">
            <a:extLst>
              <a:ext uri="{FF2B5EF4-FFF2-40B4-BE49-F238E27FC236}">
                <a16:creationId xmlns:a16="http://schemas.microsoft.com/office/drawing/2014/main" id="{316B2C98-0ADB-0A4D-A241-64BA18B64D42}"/>
              </a:ext>
            </a:extLst>
          </p:cNvPr>
          <p:cNvSpPr>
            <a:spLocks noChangeArrowheads="1"/>
          </p:cNvSpPr>
          <p:nvPr/>
        </p:nvSpPr>
        <p:spPr bwMode="auto">
          <a:xfrm>
            <a:off x="5305425" y="3309939"/>
            <a:ext cx="1233488" cy="720725"/>
          </a:xfrm>
          <a:prstGeom prst="rect">
            <a:avLst/>
          </a:prstGeom>
          <a:noFill/>
          <a:ln>
            <a:noFill/>
          </a:ln>
        </p:spPr>
        <p:txBody>
          <a:bodyPr wrap="none" lIns="35719" tIns="35719" rIns="35719" bIns="35719" anchor="ctr">
            <a:spAutoFit/>
          </a:bodyPr>
          <a:lstStyle/>
          <a:p>
            <a:pPr eaLnBrk="1" hangingPunct="1">
              <a:defRPr sz="3000">
                <a:solidFill>
                  <a:srgbClr val="000000"/>
                </a:solidFill>
                <a:latin typeface="Tw Cen MT"/>
                <a:ea typeface="Tw Cen MT"/>
                <a:cs typeface="Tw Cen MT"/>
                <a:sym typeface="Tw Cen MT"/>
              </a:defRPr>
            </a:pPr>
            <a:r>
              <a:rPr sz="2109">
                <a:solidFill>
                  <a:srgbClr val="000000"/>
                </a:solidFill>
                <a:latin typeface="Tw Cen MT"/>
                <a:ea typeface="Tw Cen MT"/>
                <a:cs typeface="Tw Cen MT"/>
                <a:sym typeface="Tw Cen MT"/>
              </a:rPr>
              <a:t>Buffer</a:t>
            </a:r>
          </a:p>
          <a:p>
            <a:pPr eaLnBrk="1" hangingPunct="1">
              <a:defRPr sz="3000">
                <a:solidFill>
                  <a:srgbClr val="000000"/>
                </a:solidFill>
                <a:latin typeface="Tw Cen MT"/>
                <a:ea typeface="Tw Cen MT"/>
                <a:cs typeface="Tw Cen MT"/>
                <a:sym typeface="Tw Cen MT"/>
              </a:defRPr>
            </a:pPr>
            <a:r>
              <a:rPr sz="2109">
                <a:solidFill>
                  <a:srgbClr val="000000"/>
                </a:solidFill>
                <a:latin typeface="Tw Cen MT"/>
                <a:ea typeface="Tw Cen MT"/>
                <a:cs typeface="Tw Cen MT"/>
                <a:sym typeface="Tw Cen MT"/>
              </a:rPr>
              <a:t>Episodique</a:t>
            </a:r>
          </a:p>
        </p:txBody>
      </p:sp>
      <p:grpSp>
        <p:nvGrpSpPr>
          <p:cNvPr id="521" name="Group 521">
            <a:extLst>
              <a:ext uri="{FF2B5EF4-FFF2-40B4-BE49-F238E27FC236}">
                <a16:creationId xmlns:a16="http://schemas.microsoft.com/office/drawing/2014/main" id="{BC6B334D-D257-2C48-8B8E-DE0B8622B105}"/>
              </a:ext>
            </a:extLst>
          </p:cNvPr>
          <p:cNvGrpSpPr>
            <a:grpSpLocks/>
          </p:cNvGrpSpPr>
          <p:nvPr/>
        </p:nvGrpSpPr>
        <p:grpSpPr bwMode="auto">
          <a:xfrm>
            <a:off x="7980364" y="3197225"/>
            <a:ext cx="2027237" cy="946150"/>
            <a:chOff x="0" y="0"/>
            <a:chExt cx="2882900" cy="1346200"/>
          </a:xfrm>
        </p:grpSpPr>
        <p:sp>
          <p:nvSpPr>
            <p:cNvPr id="520" name="Shape 520">
              <a:extLst>
                <a:ext uri="{FF2B5EF4-FFF2-40B4-BE49-F238E27FC236}">
                  <a16:creationId xmlns:a16="http://schemas.microsoft.com/office/drawing/2014/main" id="{C9D0C725-90FA-F74A-8742-BD7F260659D9}"/>
                </a:ext>
              </a:extLst>
            </p:cNvPr>
            <p:cNvSpPr/>
            <p:nvPr/>
          </p:nvSpPr>
          <p:spPr>
            <a:xfrm>
              <a:off x="38378" y="38399"/>
              <a:ext cx="2806144" cy="1269403"/>
            </a:xfrm>
            <a:prstGeom prst="rect">
              <a:avLst/>
            </a:prstGeom>
            <a:solidFill>
              <a:srgbClr val="FFFFFF"/>
            </a:solidFill>
            <a:ln>
              <a:noFill/>
            </a:ln>
            <a:effectLst/>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pic>
          <p:nvPicPr>
            <p:cNvPr id="93211" name="Image 518">
              <a:extLst>
                <a:ext uri="{FF2B5EF4-FFF2-40B4-BE49-F238E27FC236}">
                  <a16:creationId xmlns:a16="http://schemas.microsoft.com/office/drawing/2014/main" id="{F0E847B9-460C-0A44-852C-B19CA0116D43}"/>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829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2" name="Shape 522">
            <a:extLst>
              <a:ext uri="{FF2B5EF4-FFF2-40B4-BE49-F238E27FC236}">
                <a16:creationId xmlns:a16="http://schemas.microsoft.com/office/drawing/2014/main" id="{4445490F-54BD-1640-9EC8-4D3571995213}"/>
              </a:ext>
            </a:extLst>
          </p:cNvPr>
          <p:cNvSpPr>
            <a:spLocks noChangeArrowheads="1"/>
          </p:cNvSpPr>
          <p:nvPr/>
        </p:nvSpPr>
        <p:spPr bwMode="auto">
          <a:xfrm>
            <a:off x="8235950" y="3309939"/>
            <a:ext cx="1517650" cy="720725"/>
          </a:xfrm>
          <a:prstGeom prst="rect">
            <a:avLst/>
          </a:prstGeom>
          <a:noFill/>
          <a:ln>
            <a:noFill/>
          </a:ln>
        </p:spPr>
        <p:txBody>
          <a:bodyPr wrap="none" lIns="35719" tIns="35719" rIns="35719" bIns="35719" anchor="ctr">
            <a:spAutoFit/>
          </a:bodyPr>
          <a:lstStyle/>
          <a:p>
            <a:pPr eaLnBrk="1" hangingPunct="1">
              <a:defRPr sz="3000">
                <a:solidFill>
                  <a:srgbClr val="000000"/>
                </a:solidFill>
                <a:latin typeface="Tw Cen MT"/>
                <a:ea typeface="Tw Cen MT"/>
                <a:cs typeface="Tw Cen MT"/>
                <a:sym typeface="Tw Cen MT"/>
              </a:defRPr>
            </a:pPr>
            <a:r>
              <a:rPr sz="2109">
                <a:solidFill>
                  <a:srgbClr val="000000"/>
                </a:solidFill>
                <a:latin typeface="Tw Cen MT"/>
                <a:ea typeface="Tw Cen MT"/>
                <a:cs typeface="Tw Cen MT"/>
                <a:sym typeface="Tw Cen MT"/>
              </a:rPr>
              <a:t>Boucle</a:t>
            </a:r>
          </a:p>
          <a:p>
            <a:pPr eaLnBrk="1" hangingPunct="1">
              <a:defRPr sz="3000">
                <a:solidFill>
                  <a:srgbClr val="000000"/>
                </a:solidFill>
                <a:latin typeface="Tw Cen MT"/>
                <a:ea typeface="Tw Cen MT"/>
                <a:cs typeface="Tw Cen MT"/>
                <a:sym typeface="Tw Cen MT"/>
              </a:defRPr>
            </a:pPr>
            <a:r>
              <a:rPr sz="2109">
                <a:solidFill>
                  <a:srgbClr val="000000"/>
                </a:solidFill>
                <a:latin typeface="Tw Cen MT"/>
                <a:ea typeface="Tw Cen MT"/>
                <a:cs typeface="Tw Cen MT"/>
                <a:sym typeface="Tw Cen MT"/>
              </a:rPr>
              <a:t>Phonologique</a:t>
            </a:r>
          </a:p>
        </p:txBody>
      </p:sp>
      <p:grpSp>
        <p:nvGrpSpPr>
          <p:cNvPr id="525" name="Group 525">
            <a:extLst>
              <a:ext uri="{FF2B5EF4-FFF2-40B4-BE49-F238E27FC236}">
                <a16:creationId xmlns:a16="http://schemas.microsoft.com/office/drawing/2014/main" id="{3AE724C3-6DD6-954F-8C8D-2D79480EED1A}"/>
              </a:ext>
            </a:extLst>
          </p:cNvPr>
          <p:cNvGrpSpPr>
            <a:grpSpLocks/>
          </p:cNvGrpSpPr>
          <p:nvPr/>
        </p:nvGrpSpPr>
        <p:grpSpPr bwMode="auto">
          <a:xfrm>
            <a:off x="1800226" y="4964114"/>
            <a:ext cx="8429625" cy="947737"/>
            <a:chOff x="0" y="0"/>
            <a:chExt cx="11988800" cy="1346200"/>
          </a:xfrm>
        </p:grpSpPr>
        <p:sp>
          <p:nvSpPr>
            <p:cNvPr id="524" name="Shape 524">
              <a:extLst>
                <a:ext uri="{FF2B5EF4-FFF2-40B4-BE49-F238E27FC236}">
                  <a16:creationId xmlns:a16="http://schemas.microsoft.com/office/drawing/2014/main" id="{4685F095-836C-C84B-AFEE-2C5C36D8D0C0}"/>
                </a:ext>
              </a:extLst>
            </p:cNvPr>
            <p:cNvSpPr/>
            <p:nvPr/>
          </p:nvSpPr>
          <p:spPr>
            <a:xfrm>
              <a:off x="38383" y="38333"/>
              <a:ext cx="11912036" cy="1269533"/>
            </a:xfrm>
            <a:prstGeom prst="rect">
              <a:avLst/>
            </a:prstGeom>
            <a:solidFill>
              <a:srgbClr val="FFFFFF"/>
            </a:solidFill>
            <a:ln>
              <a:noFill/>
            </a:ln>
            <a:effectLst/>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pic>
          <p:nvPicPr>
            <p:cNvPr id="93209" name="Image 522">
              <a:extLst>
                <a:ext uri="{FF2B5EF4-FFF2-40B4-BE49-F238E27FC236}">
                  <a16:creationId xmlns:a16="http://schemas.microsoft.com/office/drawing/2014/main" id="{997E0329-7F5F-6942-B687-3A260141D748}"/>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9888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6" name="Shape 526">
            <a:extLst>
              <a:ext uri="{FF2B5EF4-FFF2-40B4-BE49-F238E27FC236}">
                <a16:creationId xmlns:a16="http://schemas.microsoft.com/office/drawing/2014/main" id="{4936FA15-669C-6C41-ABF4-B6B9A20CF4B6}"/>
              </a:ext>
            </a:extLst>
          </p:cNvPr>
          <p:cNvSpPr>
            <a:spLocks noChangeArrowheads="1"/>
          </p:cNvSpPr>
          <p:nvPr/>
        </p:nvSpPr>
        <p:spPr bwMode="auto">
          <a:xfrm>
            <a:off x="2236788" y="5076826"/>
            <a:ext cx="1370012" cy="722313"/>
          </a:xfrm>
          <a:prstGeom prst="rect">
            <a:avLst/>
          </a:prstGeom>
          <a:noFill/>
          <a:ln>
            <a:noFill/>
          </a:ln>
        </p:spPr>
        <p:txBody>
          <a:bodyPr wrap="none" lIns="35719" tIns="35719" rIns="35719" bIns="35719" anchor="ctr">
            <a:spAutoFit/>
          </a:bodyPr>
          <a:lstStyle/>
          <a:p>
            <a:pPr eaLnBrk="1" hangingPunct="1">
              <a:defRPr sz="3000">
                <a:solidFill>
                  <a:srgbClr val="000000"/>
                </a:solidFill>
                <a:latin typeface="Tw Cen MT"/>
                <a:ea typeface="Tw Cen MT"/>
                <a:cs typeface="Tw Cen MT"/>
                <a:sym typeface="Tw Cen MT"/>
              </a:defRPr>
            </a:pPr>
            <a:r>
              <a:rPr sz="2109">
                <a:solidFill>
                  <a:srgbClr val="000000"/>
                </a:solidFill>
                <a:latin typeface="Tw Cen MT"/>
                <a:ea typeface="Tw Cen MT"/>
                <a:cs typeface="Tw Cen MT"/>
                <a:sym typeface="Tw Cen MT"/>
              </a:rPr>
              <a:t>Informations</a:t>
            </a:r>
          </a:p>
          <a:p>
            <a:pPr eaLnBrk="1" hangingPunct="1">
              <a:defRPr sz="3000">
                <a:solidFill>
                  <a:srgbClr val="000000"/>
                </a:solidFill>
                <a:latin typeface="Tw Cen MT"/>
                <a:ea typeface="Tw Cen MT"/>
                <a:cs typeface="Tw Cen MT"/>
                <a:sym typeface="Tw Cen MT"/>
              </a:defRPr>
            </a:pPr>
            <a:r>
              <a:rPr sz="2109">
                <a:solidFill>
                  <a:srgbClr val="000000"/>
                </a:solidFill>
                <a:latin typeface="Tw Cen MT"/>
                <a:ea typeface="Tw Cen MT"/>
                <a:cs typeface="Tw Cen MT"/>
                <a:sym typeface="Tw Cen MT"/>
              </a:rPr>
              <a:t>Visuelles</a:t>
            </a:r>
          </a:p>
        </p:txBody>
      </p:sp>
      <p:sp>
        <p:nvSpPr>
          <p:cNvPr id="527" name="Shape 527">
            <a:extLst>
              <a:ext uri="{FF2B5EF4-FFF2-40B4-BE49-F238E27FC236}">
                <a16:creationId xmlns:a16="http://schemas.microsoft.com/office/drawing/2014/main" id="{B135A04E-DE6B-9D44-BD36-9B385F2E6231}"/>
              </a:ext>
            </a:extLst>
          </p:cNvPr>
          <p:cNvSpPr>
            <a:spLocks noChangeArrowheads="1"/>
          </p:cNvSpPr>
          <p:nvPr/>
        </p:nvSpPr>
        <p:spPr bwMode="auto">
          <a:xfrm>
            <a:off x="5305425" y="5076826"/>
            <a:ext cx="1233488" cy="722313"/>
          </a:xfrm>
          <a:prstGeom prst="rect">
            <a:avLst/>
          </a:prstGeom>
          <a:noFill/>
          <a:ln>
            <a:noFill/>
          </a:ln>
        </p:spPr>
        <p:txBody>
          <a:bodyPr wrap="none" lIns="35719" tIns="35719" rIns="35719" bIns="35719" anchor="ctr">
            <a:spAutoFit/>
          </a:bodyPr>
          <a:lstStyle/>
          <a:p>
            <a:pPr eaLnBrk="1" hangingPunct="1">
              <a:defRPr sz="3000">
                <a:solidFill>
                  <a:srgbClr val="000000"/>
                </a:solidFill>
                <a:latin typeface="Tw Cen MT"/>
                <a:ea typeface="Tw Cen MT"/>
                <a:cs typeface="Tw Cen MT"/>
                <a:sym typeface="Tw Cen MT"/>
              </a:defRPr>
            </a:pPr>
            <a:r>
              <a:rPr sz="2109">
                <a:solidFill>
                  <a:srgbClr val="000000"/>
                </a:solidFill>
                <a:latin typeface="Tw Cen MT"/>
                <a:ea typeface="Tw Cen MT"/>
                <a:cs typeface="Tw Cen MT"/>
                <a:sym typeface="Tw Cen MT"/>
              </a:rPr>
              <a:t>Mémoire </a:t>
            </a:r>
          </a:p>
          <a:p>
            <a:pPr eaLnBrk="1" hangingPunct="1">
              <a:defRPr sz="3000">
                <a:solidFill>
                  <a:srgbClr val="000000"/>
                </a:solidFill>
                <a:latin typeface="Tw Cen MT"/>
                <a:ea typeface="Tw Cen MT"/>
                <a:cs typeface="Tw Cen MT"/>
                <a:sym typeface="Tw Cen MT"/>
              </a:defRPr>
            </a:pPr>
            <a:r>
              <a:rPr sz="2109">
                <a:solidFill>
                  <a:srgbClr val="000000"/>
                </a:solidFill>
                <a:latin typeface="Tw Cen MT"/>
                <a:ea typeface="Tw Cen MT"/>
                <a:cs typeface="Tw Cen MT"/>
                <a:sym typeface="Tw Cen MT"/>
              </a:rPr>
              <a:t>Episodique</a:t>
            </a:r>
          </a:p>
        </p:txBody>
      </p:sp>
      <p:sp>
        <p:nvSpPr>
          <p:cNvPr id="528" name="Shape 528">
            <a:extLst>
              <a:ext uri="{FF2B5EF4-FFF2-40B4-BE49-F238E27FC236}">
                <a16:creationId xmlns:a16="http://schemas.microsoft.com/office/drawing/2014/main" id="{DFB1E4F3-FC75-A84E-A4DE-1191244BA889}"/>
              </a:ext>
            </a:extLst>
          </p:cNvPr>
          <p:cNvSpPr>
            <a:spLocks noChangeArrowheads="1"/>
          </p:cNvSpPr>
          <p:nvPr/>
        </p:nvSpPr>
        <p:spPr bwMode="auto">
          <a:xfrm>
            <a:off x="8128001" y="5076826"/>
            <a:ext cx="1446213" cy="722313"/>
          </a:xfrm>
          <a:prstGeom prst="rect">
            <a:avLst/>
          </a:prstGeom>
          <a:noFill/>
          <a:ln>
            <a:noFill/>
          </a:ln>
        </p:spPr>
        <p:txBody>
          <a:bodyPr wrap="none" lIns="35719" tIns="35719" rIns="35719" bIns="35719" anchor="ctr">
            <a:spAutoFit/>
          </a:bodyPr>
          <a:lstStyle/>
          <a:p>
            <a:pPr eaLnBrk="1" hangingPunct="1">
              <a:defRPr sz="3000">
                <a:solidFill>
                  <a:srgbClr val="000000"/>
                </a:solidFill>
                <a:latin typeface="Tw Cen MT"/>
                <a:ea typeface="Tw Cen MT"/>
                <a:cs typeface="Tw Cen MT"/>
                <a:sym typeface="Tw Cen MT"/>
              </a:defRPr>
            </a:pPr>
            <a:r>
              <a:rPr sz="2109">
                <a:solidFill>
                  <a:srgbClr val="000000"/>
                </a:solidFill>
                <a:latin typeface="Tw Cen MT"/>
                <a:ea typeface="Tw Cen MT"/>
                <a:cs typeface="Tw Cen MT"/>
                <a:sym typeface="Tw Cen MT"/>
              </a:rPr>
              <a:t>Informations </a:t>
            </a:r>
          </a:p>
          <a:p>
            <a:pPr eaLnBrk="1" hangingPunct="1">
              <a:defRPr sz="3000">
                <a:solidFill>
                  <a:srgbClr val="000000"/>
                </a:solidFill>
                <a:latin typeface="Tw Cen MT"/>
                <a:ea typeface="Tw Cen MT"/>
                <a:cs typeface="Tw Cen MT"/>
                <a:sym typeface="Tw Cen MT"/>
              </a:defRPr>
            </a:pPr>
            <a:r>
              <a:rPr sz="2109">
                <a:solidFill>
                  <a:srgbClr val="000000"/>
                </a:solidFill>
                <a:latin typeface="Tw Cen MT"/>
                <a:ea typeface="Tw Cen MT"/>
                <a:cs typeface="Tw Cen MT"/>
                <a:sym typeface="Tw Cen MT"/>
              </a:rPr>
              <a:t>Verbales</a:t>
            </a:r>
          </a:p>
        </p:txBody>
      </p:sp>
      <p:pic>
        <p:nvPicPr>
          <p:cNvPr id="529" name="Image 528">
            <a:extLst>
              <a:ext uri="{FF2B5EF4-FFF2-40B4-BE49-F238E27FC236}">
                <a16:creationId xmlns:a16="http://schemas.microsoft.com/office/drawing/2014/main" id="{F71DB2A6-4737-8A4C-A8B9-6EE50AA1EEF4}"/>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5746750" y="4132263"/>
            <a:ext cx="26035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1" name="Image 530">
            <a:extLst>
              <a:ext uri="{FF2B5EF4-FFF2-40B4-BE49-F238E27FC236}">
                <a16:creationId xmlns:a16="http://schemas.microsoft.com/office/drawing/2014/main" id="{57A84C0F-0D48-4D49-9A5F-2DC8967403D1}"/>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7024688" y="1857375"/>
            <a:ext cx="12827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 name="Image 532">
            <a:extLst>
              <a:ext uri="{FF2B5EF4-FFF2-40B4-BE49-F238E27FC236}">
                <a16:creationId xmlns:a16="http://schemas.microsoft.com/office/drawing/2014/main" id="{AD6BFAFF-CE0C-AD45-8D17-44430BD96A4C}"/>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8893176" y="4100514"/>
            <a:ext cx="250825"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5" name="Image 534">
            <a:extLst>
              <a:ext uri="{FF2B5EF4-FFF2-40B4-BE49-F238E27FC236}">
                <a16:creationId xmlns:a16="http://schemas.microsoft.com/office/drawing/2014/main" id="{C117BF76-E4F2-DF4B-9BA4-6C1AE733025F}"/>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463382" y="2680494"/>
            <a:ext cx="8366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7" name="Image 536">
            <a:extLst>
              <a:ext uri="{FF2B5EF4-FFF2-40B4-BE49-F238E27FC236}">
                <a16:creationId xmlns:a16="http://schemas.microsoft.com/office/drawing/2014/main" id="{0624E736-B067-E940-B80A-67052712E710}"/>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2598739" y="4103689"/>
            <a:ext cx="249237"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9" name="Image 538">
            <a:extLst>
              <a:ext uri="{FF2B5EF4-FFF2-40B4-BE49-F238E27FC236}">
                <a16:creationId xmlns:a16="http://schemas.microsoft.com/office/drawing/2014/main" id="{C86F5E39-44D2-094C-8380-B557B29E6204}"/>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rot="16349055">
            <a:off x="7280276" y="4827588"/>
            <a:ext cx="263525"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 name="Image 540">
            <a:extLst>
              <a:ext uri="{FF2B5EF4-FFF2-40B4-BE49-F238E27FC236}">
                <a16:creationId xmlns:a16="http://schemas.microsoft.com/office/drawing/2014/main" id="{FB3DEF37-6357-2147-ABE6-FB1F3B2F1B9D}"/>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rot="16349055">
            <a:off x="4262438" y="4827588"/>
            <a:ext cx="263525"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 name="Shape 543">
            <a:extLst>
              <a:ext uri="{FF2B5EF4-FFF2-40B4-BE49-F238E27FC236}">
                <a16:creationId xmlns:a16="http://schemas.microsoft.com/office/drawing/2014/main" id="{D4E9FF7F-89CD-A744-87B2-1412057DC4B5}"/>
              </a:ext>
            </a:extLst>
          </p:cNvPr>
          <p:cNvSpPr/>
          <p:nvPr/>
        </p:nvSpPr>
        <p:spPr>
          <a:xfrm flipV="1">
            <a:off x="3500438" y="1857376"/>
            <a:ext cx="1225550" cy="1274763"/>
          </a:xfrm>
          <a:prstGeom prst="line">
            <a:avLst/>
          </a:prstGeom>
          <a:ln w="88900">
            <a:solidFill>
              <a:srgbClr val="011993"/>
            </a:solidFill>
            <a:miter lim="400000"/>
            <a:headEnd type="stealth"/>
            <a:tailEnd type="stealth"/>
          </a:ln>
        </p:spPr>
        <p:txBody>
          <a:bodyPr lIns="0" tIns="0" rIns="0" bIns="0"/>
          <a:lstStyle/>
          <a:p>
            <a:pPr defTabSz="321457">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pic>
        <p:nvPicPr>
          <p:cNvPr id="545" name="droppedImage.png">
            <a:extLst>
              <a:ext uri="{FF2B5EF4-FFF2-40B4-BE49-F238E27FC236}">
                <a16:creationId xmlns:a16="http://schemas.microsoft.com/office/drawing/2014/main" id="{A6666EFA-A088-F54F-8997-001B10DB9DE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239126" y="1616076"/>
            <a:ext cx="1522413"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46" name="droppedImage.png">
            <a:extLst>
              <a:ext uri="{FF2B5EF4-FFF2-40B4-BE49-F238E27FC236}">
                <a16:creationId xmlns:a16="http://schemas.microsoft.com/office/drawing/2014/main" id="{C2590B92-5332-064C-9147-D0FAB57390E1}"/>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908175" y="1616076"/>
            <a:ext cx="1392238"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0" presetClass="entr" fill="hold" grpId="0" nodeType="clickEffect">
                                  <p:stCondLst>
                                    <p:cond delay="0"/>
                                  </p:stCondLst>
                                  <p:iterate>
                                    <p:tmAbs val="0"/>
                                  </p:iterate>
                                  <p:childTnLst>
                                    <p:set>
                                      <p:cBhvr>
                                        <p:cTn id="6" fill="hold"/>
                                        <p:tgtEl>
                                          <p:spTgt spid="509"/>
                                        </p:tgtEl>
                                        <p:attrNameLst>
                                          <p:attrName>style.visibility</p:attrName>
                                        </p:attrNameLst>
                                      </p:cBhvr>
                                      <p:to>
                                        <p:strVal val="visible"/>
                                      </p:to>
                                    </p:set>
                                    <p:animEffect transition="in" filter="fade">
                                      <p:cBhvr>
                                        <p:cTn id="7" dur="1500"/>
                                        <p:tgtEl>
                                          <p:spTgt spid="509"/>
                                        </p:tgtEl>
                                      </p:cBhvr>
                                    </p:animEffect>
                                  </p:childTnLst>
                                </p:cTn>
                              </p:par>
                            </p:childTnLst>
                          </p:cTn>
                        </p:par>
                        <p:par>
                          <p:cTn id="8" fill="hold" nodeType="afterGroup">
                            <p:stCondLst>
                              <p:cond delay="1500"/>
                            </p:stCondLst>
                            <p:childTnLst>
                              <p:par>
                                <p:cTn id="9" presetID="10" presetClass="entr" fill="hold" grpId="0" nodeType="afterEffect">
                                  <p:stCondLst>
                                    <p:cond delay="0"/>
                                  </p:stCondLst>
                                  <p:iterate>
                                    <p:tmAbs val="0"/>
                                  </p:iterate>
                                  <p:childTnLst>
                                    <p:set>
                                      <p:cBhvr>
                                        <p:cTn id="10" fill="hold"/>
                                        <p:tgtEl>
                                          <p:spTgt spid="510"/>
                                        </p:tgtEl>
                                        <p:attrNameLst>
                                          <p:attrName>style.visibility</p:attrName>
                                        </p:attrNameLst>
                                      </p:cBhvr>
                                      <p:to>
                                        <p:strVal val="visible"/>
                                      </p:to>
                                    </p:set>
                                    <p:animEffect transition="in" filter="fade">
                                      <p:cBhvr>
                                        <p:cTn id="11" dur="1500"/>
                                        <p:tgtEl>
                                          <p:spTgt spid="5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16" fill="hold" nodeType="clickEffect">
                                  <p:stCondLst>
                                    <p:cond delay="0"/>
                                  </p:stCondLst>
                                  <p:iterate>
                                    <p:tmAbs val="0"/>
                                  </p:iterate>
                                  <p:childTnLst>
                                    <p:set>
                                      <p:cBhvr>
                                        <p:cTn id="15" fill="hold"/>
                                        <p:tgtEl>
                                          <p:spTgt spid="543"/>
                                        </p:tgtEl>
                                        <p:attrNameLst>
                                          <p:attrName>style.visibility</p:attrName>
                                        </p:attrNameLst>
                                      </p:cBhvr>
                                      <p:to>
                                        <p:strVal val="visible"/>
                                      </p:to>
                                    </p:set>
                                    <p:anim calcmode="lin" valueType="num">
                                      <p:cBhvr>
                                        <p:cTn id="16" dur="1000" fill="hold"/>
                                        <p:tgtEl>
                                          <p:spTgt spid="543"/>
                                        </p:tgtEl>
                                        <p:attrNameLst>
                                          <p:attrName>ppt_w</p:attrName>
                                        </p:attrNameLst>
                                      </p:cBhvr>
                                      <p:tavLst>
                                        <p:tav tm="0">
                                          <p:val>
                                            <p:fltVal val="0"/>
                                          </p:val>
                                        </p:tav>
                                        <p:tav tm="100000">
                                          <p:val>
                                            <p:strVal val="#ppt_w"/>
                                          </p:val>
                                        </p:tav>
                                      </p:tavLst>
                                    </p:anim>
                                    <p:anim calcmode="lin" valueType="num">
                                      <p:cBhvr>
                                        <p:cTn id="17" dur="1000" fill="hold"/>
                                        <p:tgtEl>
                                          <p:spTgt spid="543"/>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000"/>
                            </p:stCondLst>
                            <p:childTnLst>
                              <p:par>
                                <p:cTn id="19" presetID="23" presetClass="entr" presetSubtype="16" fill="hold" grpId="0" nodeType="afterEffect">
                                  <p:stCondLst>
                                    <p:cond delay="0"/>
                                  </p:stCondLst>
                                  <p:iterate>
                                    <p:tmAbs val="0"/>
                                  </p:iterate>
                                  <p:childTnLst>
                                    <p:set>
                                      <p:cBhvr>
                                        <p:cTn id="20" fill="hold"/>
                                        <p:tgtEl>
                                          <p:spTgt spid="535"/>
                                        </p:tgtEl>
                                        <p:attrNameLst>
                                          <p:attrName>style.visibility</p:attrName>
                                        </p:attrNameLst>
                                      </p:cBhvr>
                                      <p:to>
                                        <p:strVal val="visible"/>
                                      </p:to>
                                    </p:set>
                                    <p:anim calcmode="lin" valueType="num">
                                      <p:cBhvr>
                                        <p:cTn id="21" dur="1000" fill="hold"/>
                                        <p:tgtEl>
                                          <p:spTgt spid="535"/>
                                        </p:tgtEl>
                                        <p:attrNameLst>
                                          <p:attrName>ppt_w</p:attrName>
                                        </p:attrNameLst>
                                      </p:cBhvr>
                                      <p:tavLst>
                                        <p:tav tm="0">
                                          <p:val>
                                            <p:fltVal val="0"/>
                                          </p:val>
                                        </p:tav>
                                        <p:tav tm="100000">
                                          <p:val>
                                            <p:strVal val="#ppt_w"/>
                                          </p:val>
                                        </p:tav>
                                      </p:tavLst>
                                    </p:anim>
                                    <p:anim calcmode="lin" valueType="num">
                                      <p:cBhvr>
                                        <p:cTn id="22" dur="1000" fill="hold"/>
                                        <p:tgtEl>
                                          <p:spTgt spid="535"/>
                                        </p:tgtEl>
                                        <p:attrNameLst>
                                          <p:attrName>ppt_h</p:attrName>
                                        </p:attrNameLst>
                                      </p:cBhvr>
                                      <p:tavLst>
                                        <p:tav tm="0">
                                          <p:val>
                                            <p:fltVal val="0"/>
                                          </p:val>
                                        </p:tav>
                                        <p:tav tm="100000">
                                          <p:val>
                                            <p:strVal val="#ppt_h"/>
                                          </p:val>
                                        </p:tav>
                                      </p:tavLst>
                                    </p:anim>
                                  </p:childTnLst>
                                </p:cTn>
                              </p:par>
                            </p:childTnLst>
                          </p:cTn>
                        </p:par>
                        <p:par>
                          <p:cTn id="23" fill="hold" nodeType="afterGroup">
                            <p:stCondLst>
                              <p:cond delay="2000"/>
                            </p:stCondLst>
                            <p:childTnLst>
                              <p:par>
                                <p:cTn id="24" presetID="23" presetClass="entr" presetSubtype="16" fill="hold" grpId="0" nodeType="afterEffect">
                                  <p:stCondLst>
                                    <p:cond delay="0"/>
                                  </p:stCondLst>
                                  <p:iterate>
                                    <p:tmAbs val="0"/>
                                  </p:iterate>
                                  <p:childTnLst>
                                    <p:set>
                                      <p:cBhvr>
                                        <p:cTn id="25" fill="hold"/>
                                        <p:tgtEl>
                                          <p:spTgt spid="531"/>
                                        </p:tgtEl>
                                        <p:attrNameLst>
                                          <p:attrName>style.visibility</p:attrName>
                                        </p:attrNameLst>
                                      </p:cBhvr>
                                      <p:to>
                                        <p:strVal val="visible"/>
                                      </p:to>
                                    </p:set>
                                    <p:anim calcmode="lin" valueType="num">
                                      <p:cBhvr>
                                        <p:cTn id="26" dur="1000" fill="hold"/>
                                        <p:tgtEl>
                                          <p:spTgt spid="531"/>
                                        </p:tgtEl>
                                        <p:attrNameLst>
                                          <p:attrName>ppt_w</p:attrName>
                                        </p:attrNameLst>
                                      </p:cBhvr>
                                      <p:tavLst>
                                        <p:tav tm="0">
                                          <p:val>
                                            <p:fltVal val="0"/>
                                          </p:val>
                                        </p:tav>
                                        <p:tav tm="100000">
                                          <p:val>
                                            <p:strVal val="#ppt_w"/>
                                          </p:val>
                                        </p:tav>
                                      </p:tavLst>
                                    </p:anim>
                                    <p:anim calcmode="lin" valueType="num">
                                      <p:cBhvr>
                                        <p:cTn id="27" dur="1000" fill="hold"/>
                                        <p:tgtEl>
                                          <p:spTgt spid="531"/>
                                        </p:tgtEl>
                                        <p:attrNameLst>
                                          <p:attrName>ppt_h</p:attrName>
                                        </p:attrNameLst>
                                      </p:cBhvr>
                                      <p:tavLst>
                                        <p:tav tm="0">
                                          <p:val>
                                            <p:fltVal val="0"/>
                                          </p:val>
                                        </p:tav>
                                        <p:tav tm="100000">
                                          <p:val>
                                            <p:strVal val="#ppt_h"/>
                                          </p:val>
                                        </p:tav>
                                      </p:tavLst>
                                    </p:anim>
                                  </p:childTnLst>
                                </p:cTn>
                              </p:par>
                            </p:childTnLst>
                          </p:cTn>
                        </p:par>
                        <p:par>
                          <p:cTn id="28" fill="hold" nodeType="afterGroup">
                            <p:stCondLst>
                              <p:cond delay="3000"/>
                            </p:stCondLst>
                            <p:childTnLst>
                              <p:par>
                                <p:cTn id="29" presetID="23" presetClass="entr" presetSubtype="16" fill="hold" grpId="0" nodeType="afterEffect">
                                  <p:stCondLst>
                                    <p:cond delay="0"/>
                                  </p:stCondLst>
                                  <p:iterate>
                                    <p:tmAbs val="0"/>
                                  </p:iterate>
                                  <p:childTnLst>
                                    <p:set>
                                      <p:cBhvr>
                                        <p:cTn id="30" fill="hold"/>
                                        <p:tgtEl>
                                          <p:spTgt spid="513"/>
                                        </p:tgtEl>
                                        <p:attrNameLst>
                                          <p:attrName>style.visibility</p:attrName>
                                        </p:attrNameLst>
                                      </p:cBhvr>
                                      <p:to>
                                        <p:strVal val="visible"/>
                                      </p:to>
                                    </p:set>
                                    <p:anim calcmode="lin" valueType="num">
                                      <p:cBhvr>
                                        <p:cTn id="31" dur="1000" fill="hold"/>
                                        <p:tgtEl>
                                          <p:spTgt spid="513"/>
                                        </p:tgtEl>
                                        <p:attrNameLst>
                                          <p:attrName>ppt_w</p:attrName>
                                        </p:attrNameLst>
                                      </p:cBhvr>
                                      <p:tavLst>
                                        <p:tav tm="0">
                                          <p:val>
                                            <p:fltVal val="0"/>
                                          </p:val>
                                        </p:tav>
                                        <p:tav tm="100000">
                                          <p:val>
                                            <p:strVal val="#ppt_w"/>
                                          </p:val>
                                        </p:tav>
                                      </p:tavLst>
                                    </p:anim>
                                    <p:anim calcmode="lin" valueType="num">
                                      <p:cBhvr>
                                        <p:cTn id="32" dur="1000" fill="hold"/>
                                        <p:tgtEl>
                                          <p:spTgt spid="513"/>
                                        </p:tgtEl>
                                        <p:attrNameLst>
                                          <p:attrName>ppt_h</p:attrName>
                                        </p:attrNameLst>
                                      </p:cBhvr>
                                      <p:tavLst>
                                        <p:tav tm="0">
                                          <p:val>
                                            <p:fltVal val="0"/>
                                          </p:val>
                                        </p:tav>
                                        <p:tav tm="100000">
                                          <p:val>
                                            <p:strVal val="#ppt_h"/>
                                          </p:val>
                                        </p:tav>
                                      </p:tavLst>
                                    </p:anim>
                                  </p:childTnLst>
                                </p:cTn>
                              </p:par>
                            </p:childTnLst>
                          </p:cTn>
                        </p:par>
                        <p:par>
                          <p:cTn id="33" fill="hold" nodeType="afterGroup">
                            <p:stCondLst>
                              <p:cond delay="4000"/>
                            </p:stCondLst>
                            <p:childTnLst>
                              <p:par>
                                <p:cTn id="34" presetID="23" presetClass="entr" presetSubtype="16" fill="hold" grpId="0" nodeType="afterEffect">
                                  <p:stCondLst>
                                    <p:cond delay="0"/>
                                  </p:stCondLst>
                                  <p:iterate>
                                    <p:tmAbs val="0"/>
                                  </p:iterate>
                                  <p:childTnLst>
                                    <p:set>
                                      <p:cBhvr>
                                        <p:cTn id="35" fill="hold"/>
                                        <p:tgtEl>
                                          <p:spTgt spid="514"/>
                                        </p:tgtEl>
                                        <p:attrNameLst>
                                          <p:attrName>style.visibility</p:attrName>
                                        </p:attrNameLst>
                                      </p:cBhvr>
                                      <p:to>
                                        <p:strVal val="visible"/>
                                      </p:to>
                                    </p:set>
                                    <p:anim calcmode="lin" valueType="num">
                                      <p:cBhvr>
                                        <p:cTn id="36" dur="1000" fill="hold"/>
                                        <p:tgtEl>
                                          <p:spTgt spid="514"/>
                                        </p:tgtEl>
                                        <p:attrNameLst>
                                          <p:attrName>ppt_w</p:attrName>
                                        </p:attrNameLst>
                                      </p:cBhvr>
                                      <p:tavLst>
                                        <p:tav tm="0">
                                          <p:val>
                                            <p:fltVal val="0"/>
                                          </p:val>
                                        </p:tav>
                                        <p:tav tm="100000">
                                          <p:val>
                                            <p:strVal val="#ppt_w"/>
                                          </p:val>
                                        </p:tav>
                                      </p:tavLst>
                                    </p:anim>
                                    <p:anim calcmode="lin" valueType="num">
                                      <p:cBhvr>
                                        <p:cTn id="37" dur="1000" fill="hold"/>
                                        <p:tgtEl>
                                          <p:spTgt spid="514"/>
                                        </p:tgtEl>
                                        <p:attrNameLst>
                                          <p:attrName>ppt_h</p:attrName>
                                        </p:attrNameLst>
                                      </p:cBhvr>
                                      <p:tavLst>
                                        <p:tav tm="0">
                                          <p:val>
                                            <p:fltVal val="0"/>
                                          </p:val>
                                        </p:tav>
                                        <p:tav tm="100000">
                                          <p:val>
                                            <p:strVal val="#ppt_h"/>
                                          </p:val>
                                        </p:tav>
                                      </p:tavLst>
                                    </p:anim>
                                  </p:childTnLst>
                                </p:cTn>
                              </p:par>
                            </p:childTnLst>
                          </p:cTn>
                        </p:par>
                        <p:par>
                          <p:cTn id="38" fill="hold" nodeType="afterGroup">
                            <p:stCondLst>
                              <p:cond delay="5000"/>
                            </p:stCondLst>
                            <p:childTnLst>
                              <p:par>
                                <p:cTn id="39" presetID="23" presetClass="entr" presetSubtype="16" fill="hold" grpId="0" nodeType="afterEffect">
                                  <p:stCondLst>
                                    <p:cond delay="0"/>
                                  </p:stCondLst>
                                  <p:iterate>
                                    <p:tmAbs val="0"/>
                                  </p:iterate>
                                  <p:childTnLst>
                                    <p:set>
                                      <p:cBhvr>
                                        <p:cTn id="40" fill="hold"/>
                                        <p:tgtEl>
                                          <p:spTgt spid="517"/>
                                        </p:tgtEl>
                                        <p:attrNameLst>
                                          <p:attrName>style.visibility</p:attrName>
                                        </p:attrNameLst>
                                      </p:cBhvr>
                                      <p:to>
                                        <p:strVal val="visible"/>
                                      </p:to>
                                    </p:set>
                                    <p:anim calcmode="lin" valueType="num">
                                      <p:cBhvr>
                                        <p:cTn id="41" dur="1000" fill="hold"/>
                                        <p:tgtEl>
                                          <p:spTgt spid="517"/>
                                        </p:tgtEl>
                                        <p:attrNameLst>
                                          <p:attrName>ppt_w</p:attrName>
                                        </p:attrNameLst>
                                      </p:cBhvr>
                                      <p:tavLst>
                                        <p:tav tm="0">
                                          <p:val>
                                            <p:fltVal val="0"/>
                                          </p:val>
                                        </p:tav>
                                        <p:tav tm="100000">
                                          <p:val>
                                            <p:strVal val="#ppt_w"/>
                                          </p:val>
                                        </p:tav>
                                      </p:tavLst>
                                    </p:anim>
                                    <p:anim calcmode="lin" valueType="num">
                                      <p:cBhvr>
                                        <p:cTn id="42" dur="1000" fill="hold"/>
                                        <p:tgtEl>
                                          <p:spTgt spid="517"/>
                                        </p:tgtEl>
                                        <p:attrNameLst>
                                          <p:attrName>ppt_h</p:attrName>
                                        </p:attrNameLst>
                                      </p:cBhvr>
                                      <p:tavLst>
                                        <p:tav tm="0">
                                          <p:val>
                                            <p:fltVal val="0"/>
                                          </p:val>
                                        </p:tav>
                                        <p:tav tm="100000">
                                          <p:val>
                                            <p:strVal val="#ppt_h"/>
                                          </p:val>
                                        </p:tav>
                                      </p:tavLst>
                                    </p:anim>
                                  </p:childTnLst>
                                </p:cTn>
                              </p:par>
                            </p:childTnLst>
                          </p:cTn>
                        </p:par>
                        <p:par>
                          <p:cTn id="43" fill="hold" nodeType="afterGroup">
                            <p:stCondLst>
                              <p:cond delay="6000"/>
                            </p:stCondLst>
                            <p:childTnLst>
                              <p:par>
                                <p:cTn id="44" presetID="23" presetClass="entr" presetSubtype="16" fill="hold" grpId="0" nodeType="afterEffect">
                                  <p:stCondLst>
                                    <p:cond delay="0"/>
                                  </p:stCondLst>
                                  <p:iterate>
                                    <p:tmAbs val="0"/>
                                  </p:iterate>
                                  <p:childTnLst>
                                    <p:set>
                                      <p:cBhvr>
                                        <p:cTn id="45" fill="hold"/>
                                        <p:tgtEl>
                                          <p:spTgt spid="518"/>
                                        </p:tgtEl>
                                        <p:attrNameLst>
                                          <p:attrName>style.visibility</p:attrName>
                                        </p:attrNameLst>
                                      </p:cBhvr>
                                      <p:to>
                                        <p:strVal val="visible"/>
                                      </p:to>
                                    </p:set>
                                    <p:anim calcmode="lin" valueType="num">
                                      <p:cBhvr>
                                        <p:cTn id="46" dur="1000" fill="hold"/>
                                        <p:tgtEl>
                                          <p:spTgt spid="518"/>
                                        </p:tgtEl>
                                        <p:attrNameLst>
                                          <p:attrName>ppt_w</p:attrName>
                                        </p:attrNameLst>
                                      </p:cBhvr>
                                      <p:tavLst>
                                        <p:tav tm="0">
                                          <p:val>
                                            <p:fltVal val="0"/>
                                          </p:val>
                                        </p:tav>
                                        <p:tav tm="100000">
                                          <p:val>
                                            <p:strVal val="#ppt_w"/>
                                          </p:val>
                                        </p:tav>
                                      </p:tavLst>
                                    </p:anim>
                                    <p:anim calcmode="lin" valueType="num">
                                      <p:cBhvr>
                                        <p:cTn id="47" dur="1000" fill="hold"/>
                                        <p:tgtEl>
                                          <p:spTgt spid="518"/>
                                        </p:tgtEl>
                                        <p:attrNameLst>
                                          <p:attrName>ppt_h</p:attrName>
                                        </p:attrNameLst>
                                      </p:cBhvr>
                                      <p:tavLst>
                                        <p:tav tm="0">
                                          <p:val>
                                            <p:fltVal val="0"/>
                                          </p:val>
                                        </p:tav>
                                        <p:tav tm="100000">
                                          <p:val>
                                            <p:strVal val="#ppt_h"/>
                                          </p:val>
                                        </p:tav>
                                      </p:tavLst>
                                    </p:anim>
                                  </p:childTnLst>
                                </p:cTn>
                              </p:par>
                            </p:childTnLst>
                          </p:cTn>
                        </p:par>
                        <p:par>
                          <p:cTn id="48" fill="hold" nodeType="afterGroup">
                            <p:stCondLst>
                              <p:cond delay="7000"/>
                            </p:stCondLst>
                            <p:childTnLst>
                              <p:par>
                                <p:cTn id="49" presetID="23" presetClass="entr" presetSubtype="16" fill="hold" grpId="0" nodeType="afterEffect">
                                  <p:stCondLst>
                                    <p:cond delay="0"/>
                                  </p:stCondLst>
                                  <p:iterate>
                                    <p:tmAbs val="0"/>
                                  </p:iterate>
                                  <p:childTnLst>
                                    <p:set>
                                      <p:cBhvr>
                                        <p:cTn id="50" fill="hold"/>
                                        <p:tgtEl>
                                          <p:spTgt spid="521"/>
                                        </p:tgtEl>
                                        <p:attrNameLst>
                                          <p:attrName>style.visibility</p:attrName>
                                        </p:attrNameLst>
                                      </p:cBhvr>
                                      <p:to>
                                        <p:strVal val="visible"/>
                                      </p:to>
                                    </p:set>
                                    <p:anim calcmode="lin" valueType="num">
                                      <p:cBhvr>
                                        <p:cTn id="51" dur="1000" fill="hold"/>
                                        <p:tgtEl>
                                          <p:spTgt spid="521"/>
                                        </p:tgtEl>
                                        <p:attrNameLst>
                                          <p:attrName>ppt_w</p:attrName>
                                        </p:attrNameLst>
                                      </p:cBhvr>
                                      <p:tavLst>
                                        <p:tav tm="0">
                                          <p:val>
                                            <p:fltVal val="0"/>
                                          </p:val>
                                        </p:tav>
                                        <p:tav tm="100000">
                                          <p:val>
                                            <p:strVal val="#ppt_w"/>
                                          </p:val>
                                        </p:tav>
                                      </p:tavLst>
                                    </p:anim>
                                    <p:anim calcmode="lin" valueType="num">
                                      <p:cBhvr>
                                        <p:cTn id="52" dur="1000" fill="hold"/>
                                        <p:tgtEl>
                                          <p:spTgt spid="521"/>
                                        </p:tgtEl>
                                        <p:attrNameLst>
                                          <p:attrName>ppt_h</p:attrName>
                                        </p:attrNameLst>
                                      </p:cBhvr>
                                      <p:tavLst>
                                        <p:tav tm="0">
                                          <p:val>
                                            <p:fltVal val="0"/>
                                          </p:val>
                                        </p:tav>
                                        <p:tav tm="100000">
                                          <p:val>
                                            <p:strVal val="#ppt_h"/>
                                          </p:val>
                                        </p:tav>
                                      </p:tavLst>
                                    </p:anim>
                                  </p:childTnLst>
                                </p:cTn>
                              </p:par>
                            </p:childTnLst>
                          </p:cTn>
                        </p:par>
                        <p:par>
                          <p:cTn id="53" fill="hold" nodeType="afterGroup">
                            <p:stCondLst>
                              <p:cond delay="8000"/>
                            </p:stCondLst>
                            <p:childTnLst>
                              <p:par>
                                <p:cTn id="54" presetID="23" presetClass="entr" presetSubtype="16" fill="hold" grpId="0" nodeType="afterEffect">
                                  <p:stCondLst>
                                    <p:cond delay="0"/>
                                  </p:stCondLst>
                                  <p:iterate>
                                    <p:tmAbs val="0"/>
                                  </p:iterate>
                                  <p:childTnLst>
                                    <p:set>
                                      <p:cBhvr>
                                        <p:cTn id="55" fill="hold"/>
                                        <p:tgtEl>
                                          <p:spTgt spid="522"/>
                                        </p:tgtEl>
                                        <p:attrNameLst>
                                          <p:attrName>style.visibility</p:attrName>
                                        </p:attrNameLst>
                                      </p:cBhvr>
                                      <p:to>
                                        <p:strVal val="visible"/>
                                      </p:to>
                                    </p:set>
                                    <p:anim calcmode="lin" valueType="num">
                                      <p:cBhvr>
                                        <p:cTn id="56" dur="1000" fill="hold"/>
                                        <p:tgtEl>
                                          <p:spTgt spid="522"/>
                                        </p:tgtEl>
                                        <p:attrNameLst>
                                          <p:attrName>ppt_w</p:attrName>
                                        </p:attrNameLst>
                                      </p:cBhvr>
                                      <p:tavLst>
                                        <p:tav tm="0">
                                          <p:val>
                                            <p:fltVal val="0"/>
                                          </p:val>
                                        </p:tav>
                                        <p:tav tm="100000">
                                          <p:val>
                                            <p:strVal val="#ppt_w"/>
                                          </p:val>
                                        </p:tav>
                                      </p:tavLst>
                                    </p:anim>
                                    <p:anim calcmode="lin" valueType="num">
                                      <p:cBhvr>
                                        <p:cTn id="57" dur="1000" fill="hold"/>
                                        <p:tgtEl>
                                          <p:spTgt spid="522"/>
                                        </p:tgtEl>
                                        <p:attrNameLst>
                                          <p:attrName>ppt_h</p:attrName>
                                        </p:attrNameLst>
                                      </p:cBhvr>
                                      <p:tavLst>
                                        <p:tav tm="0">
                                          <p:val>
                                            <p:fltVal val="0"/>
                                          </p:val>
                                        </p:tav>
                                        <p:tav tm="100000">
                                          <p:val>
                                            <p:strVal val="#ppt_h"/>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ntr" presetSubtype="16" fill="hold" grpId="0" nodeType="clickEffect">
                                  <p:stCondLst>
                                    <p:cond delay="0"/>
                                  </p:stCondLst>
                                  <p:iterate>
                                    <p:tmAbs val="0"/>
                                  </p:iterate>
                                  <p:childTnLst>
                                    <p:set>
                                      <p:cBhvr>
                                        <p:cTn id="61" fill="hold"/>
                                        <p:tgtEl>
                                          <p:spTgt spid="529"/>
                                        </p:tgtEl>
                                        <p:attrNameLst>
                                          <p:attrName>style.visibility</p:attrName>
                                        </p:attrNameLst>
                                      </p:cBhvr>
                                      <p:to>
                                        <p:strVal val="visible"/>
                                      </p:to>
                                    </p:set>
                                    <p:anim calcmode="lin" valueType="num">
                                      <p:cBhvr>
                                        <p:cTn id="62" dur="1000" fill="hold"/>
                                        <p:tgtEl>
                                          <p:spTgt spid="529"/>
                                        </p:tgtEl>
                                        <p:attrNameLst>
                                          <p:attrName>ppt_w</p:attrName>
                                        </p:attrNameLst>
                                      </p:cBhvr>
                                      <p:tavLst>
                                        <p:tav tm="0">
                                          <p:val>
                                            <p:fltVal val="0"/>
                                          </p:val>
                                        </p:tav>
                                        <p:tav tm="100000">
                                          <p:val>
                                            <p:strVal val="#ppt_w"/>
                                          </p:val>
                                        </p:tav>
                                      </p:tavLst>
                                    </p:anim>
                                    <p:anim calcmode="lin" valueType="num">
                                      <p:cBhvr>
                                        <p:cTn id="63" dur="1000" fill="hold"/>
                                        <p:tgtEl>
                                          <p:spTgt spid="529"/>
                                        </p:tgtEl>
                                        <p:attrNameLst>
                                          <p:attrName>ppt_h</p:attrName>
                                        </p:attrNameLst>
                                      </p:cBhvr>
                                      <p:tavLst>
                                        <p:tav tm="0">
                                          <p:val>
                                            <p:fltVal val="0"/>
                                          </p:val>
                                        </p:tav>
                                        <p:tav tm="100000">
                                          <p:val>
                                            <p:strVal val="#ppt_h"/>
                                          </p:val>
                                        </p:tav>
                                      </p:tavLst>
                                    </p:anim>
                                  </p:childTnLst>
                                </p:cTn>
                              </p:par>
                            </p:childTnLst>
                          </p:cTn>
                        </p:par>
                        <p:par>
                          <p:cTn id="64" fill="hold" nodeType="afterGroup">
                            <p:stCondLst>
                              <p:cond delay="1000"/>
                            </p:stCondLst>
                            <p:childTnLst>
                              <p:par>
                                <p:cTn id="65" presetID="23" presetClass="entr" presetSubtype="16" fill="hold" grpId="0" nodeType="afterEffect">
                                  <p:stCondLst>
                                    <p:cond delay="0"/>
                                  </p:stCondLst>
                                  <p:iterate>
                                    <p:tmAbs val="0"/>
                                  </p:iterate>
                                  <p:childTnLst>
                                    <p:set>
                                      <p:cBhvr>
                                        <p:cTn id="66" fill="hold"/>
                                        <p:tgtEl>
                                          <p:spTgt spid="533"/>
                                        </p:tgtEl>
                                        <p:attrNameLst>
                                          <p:attrName>style.visibility</p:attrName>
                                        </p:attrNameLst>
                                      </p:cBhvr>
                                      <p:to>
                                        <p:strVal val="visible"/>
                                      </p:to>
                                    </p:set>
                                    <p:anim calcmode="lin" valueType="num">
                                      <p:cBhvr>
                                        <p:cTn id="67" dur="1000" fill="hold"/>
                                        <p:tgtEl>
                                          <p:spTgt spid="533"/>
                                        </p:tgtEl>
                                        <p:attrNameLst>
                                          <p:attrName>ppt_w</p:attrName>
                                        </p:attrNameLst>
                                      </p:cBhvr>
                                      <p:tavLst>
                                        <p:tav tm="0">
                                          <p:val>
                                            <p:fltVal val="0"/>
                                          </p:val>
                                        </p:tav>
                                        <p:tav tm="100000">
                                          <p:val>
                                            <p:strVal val="#ppt_w"/>
                                          </p:val>
                                        </p:tav>
                                      </p:tavLst>
                                    </p:anim>
                                    <p:anim calcmode="lin" valueType="num">
                                      <p:cBhvr>
                                        <p:cTn id="68" dur="1000" fill="hold"/>
                                        <p:tgtEl>
                                          <p:spTgt spid="533"/>
                                        </p:tgtEl>
                                        <p:attrNameLst>
                                          <p:attrName>ppt_h</p:attrName>
                                        </p:attrNameLst>
                                      </p:cBhvr>
                                      <p:tavLst>
                                        <p:tav tm="0">
                                          <p:val>
                                            <p:fltVal val="0"/>
                                          </p:val>
                                        </p:tav>
                                        <p:tav tm="100000">
                                          <p:val>
                                            <p:strVal val="#ppt_h"/>
                                          </p:val>
                                        </p:tav>
                                      </p:tavLst>
                                    </p:anim>
                                  </p:childTnLst>
                                </p:cTn>
                              </p:par>
                            </p:childTnLst>
                          </p:cTn>
                        </p:par>
                        <p:par>
                          <p:cTn id="69" fill="hold" nodeType="afterGroup">
                            <p:stCondLst>
                              <p:cond delay="2000"/>
                            </p:stCondLst>
                            <p:childTnLst>
                              <p:par>
                                <p:cTn id="70" presetID="23" presetClass="entr" presetSubtype="16" fill="hold" grpId="0" nodeType="afterEffect">
                                  <p:stCondLst>
                                    <p:cond delay="0"/>
                                  </p:stCondLst>
                                  <p:iterate>
                                    <p:tmAbs val="0"/>
                                  </p:iterate>
                                  <p:childTnLst>
                                    <p:set>
                                      <p:cBhvr>
                                        <p:cTn id="71" fill="hold"/>
                                        <p:tgtEl>
                                          <p:spTgt spid="537"/>
                                        </p:tgtEl>
                                        <p:attrNameLst>
                                          <p:attrName>style.visibility</p:attrName>
                                        </p:attrNameLst>
                                      </p:cBhvr>
                                      <p:to>
                                        <p:strVal val="visible"/>
                                      </p:to>
                                    </p:set>
                                    <p:anim calcmode="lin" valueType="num">
                                      <p:cBhvr>
                                        <p:cTn id="72" dur="1000" fill="hold"/>
                                        <p:tgtEl>
                                          <p:spTgt spid="537"/>
                                        </p:tgtEl>
                                        <p:attrNameLst>
                                          <p:attrName>ppt_w</p:attrName>
                                        </p:attrNameLst>
                                      </p:cBhvr>
                                      <p:tavLst>
                                        <p:tav tm="0">
                                          <p:val>
                                            <p:fltVal val="0"/>
                                          </p:val>
                                        </p:tav>
                                        <p:tav tm="100000">
                                          <p:val>
                                            <p:strVal val="#ppt_w"/>
                                          </p:val>
                                        </p:tav>
                                      </p:tavLst>
                                    </p:anim>
                                    <p:anim calcmode="lin" valueType="num">
                                      <p:cBhvr>
                                        <p:cTn id="73" dur="1000" fill="hold"/>
                                        <p:tgtEl>
                                          <p:spTgt spid="537"/>
                                        </p:tgtEl>
                                        <p:attrNameLst>
                                          <p:attrName>ppt_h</p:attrName>
                                        </p:attrNameLst>
                                      </p:cBhvr>
                                      <p:tavLst>
                                        <p:tav tm="0">
                                          <p:val>
                                            <p:fltVal val="0"/>
                                          </p:val>
                                        </p:tav>
                                        <p:tav tm="100000">
                                          <p:val>
                                            <p:strVal val="#ppt_h"/>
                                          </p:val>
                                        </p:tav>
                                      </p:tavLst>
                                    </p:anim>
                                  </p:childTnLst>
                                </p:cTn>
                              </p:par>
                            </p:childTnLst>
                          </p:cTn>
                        </p:par>
                        <p:par>
                          <p:cTn id="74" fill="hold" nodeType="afterGroup">
                            <p:stCondLst>
                              <p:cond delay="3000"/>
                            </p:stCondLst>
                            <p:childTnLst>
                              <p:par>
                                <p:cTn id="75" presetID="23" presetClass="entr" presetSubtype="16" fill="hold" grpId="0" nodeType="afterEffect">
                                  <p:stCondLst>
                                    <p:cond delay="0"/>
                                  </p:stCondLst>
                                  <p:iterate>
                                    <p:tmAbs val="0"/>
                                  </p:iterate>
                                  <p:childTnLst>
                                    <p:set>
                                      <p:cBhvr>
                                        <p:cTn id="76" fill="hold"/>
                                        <p:tgtEl>
                                          <p:spTgt spid="525"/>
                                        </p:tgtEl>
                                        <p:attrNameLst>
                                          <p:attrName>style.visibility</p:attrName>
                                        </p:attrNameLst>
                                      </p:cBhvr>
                                      <p:to>
                                        <p:strVal val="visible"/>
                                      </p:to>
                                    </p:set>
                                    <p:anim calcmode="lin" valueType="num">
                                      <p:cBhvr>
                                        <p:cTn id="77" dur="1000" fill="hold"/>
                                        <p:tgtEl>
                                          <p:spTgt spid="525"/>
                                        </p:tgtEl>
                                        <p:attrNameLst>
                                          <p:attrName>ppt_w</p:attrName>
                                        </p:attrNameLst>
                                      </p:cBhvr>
                                      <p:tavLst>
                                        <p:tav tm="0">
                                          <p:val>
                                            <p:fltVal val="0"/>
                                          </p:val>
                                        </p:tav>
                                        <p:tav tm="100000">
                                          <p:val>
                                            <p:strVal val="#ppt_w"/>
                                          </p:val>
                                        </p:tav>
                                      </p:tavLst>
                                    </p:anim>
                                    <p:anim calcmode="lin" valueType="num">
                                      <p:cBhvr>
                                        <p:cTn id="78" dur="1000" fill="hold"/>
                                        <p:tgtEl>
                                          <p:spTgt spid="525"/>
                                        </p:tgtEl>
                                        <p:attrNameLst>
                                          <p:attrName>ppt_h</p:attrName>
                                        </p:attrNameLst>
                                      </p:cBhvr>
                                      <p:tavLst>
                                        <p:tav tm="0">
                                          <p:val>
                                            <p:fltVal val="0"/>
                                          </p:val>
                                        </p:tav>
                                        <p:tav tm="100000">
                                          <p:val>
                                            <p:strVal val="#ppt_h"/>
                                          </p:val>
                                        </p:tav>
                                      </p:tavLst>
                                    </p:anim>
                                  </p:childTnLst>
                                </p:cTn>
                              </p:par>
                            </p:childTnLst>
                          </p:cTn>
                        </p:par>
                        <p:par>
                          <p:cTn id="79" fill="hold" nodeType="afterGroup">
                            <p:stCondLst>
                              <p:cond delay="4000"/>
                            </p:stCondLst>
                            <p:childTnLst>
                              <p:par>
                                <p:cTn id="80" presetID="23" presetClass="entr" presetSubtype="16" fill="hold" grpId="0" nodeType="afterEffect">
                                  <p:stCondLst>
                                    <p:cond delay="0"/>
                                  </p:stCondLst>
                                  <p:iterate>
                                    <p:tmAbs val="0"/>
                                  </p:iterate>
                                  <p:childTnLst>
                                    <p:set>
                                      <p:cBhvr>
                                        <p:cTn id="81" fill="hold"/>
                                        <p:tgtEl>
                                          <p:spTgt spid="526"/>
                                        </p:tgtEl>
                                        <p:attrNameLst>
                                          <p:attrName>style.visibility</p:attrName>
                                        </p:attrNameLst>
                                      </p:cBhvr>
                                      <p:to>
                                        <p:strVal val="visible"/>
                                      </p:to>
                                    </p:set>
                                    <p:anim calcmode="lin" valueType="num">
                                      <p:cBhvr>
                                        <p:cTn id="82" dur="1000" fill="hold"/>
                                        <p:tgtEl>
                                          <p:spTgt spid="526"/>
                                        </p:tgtEl>
                                        <p:attrNameLst>
                                          <p:attrName>ppt_w</p:attrName>
                                        </p:attrNameLst>
                                      </p:cBhvr>
                                      <p:tavLst>
                                        <p:tav tm="0">
                                          <p:val>
                                            <p:fltVal val="0"/>
                                          </p:val>
                                        </p:tav>
                                        <p:tav tm="100000">
                                          <p:val>
                                            <p:strVal val="#ppt_w"/>
                                          </p:val>
                                        </p:tav>
                                      </p:tavLst>
                                    </p:anim>
                                    <p:anim calcmode="lin" valueType="num">
                                      <p:cBhvr>
                                        <p:cTn id="83" dur="1000" fill="hold"/>
                                        <p:tgtEl>
                                          <p:spTgt spid="526"/>
                                        </p:tgtEl>
                                        <p:attrNameLst>
                                          <p:attrName>ppt_h</p:attrName>
                                        </p:attrNameLst>
                                      </p:cBhvr>
                                      <p:tavLst>
                                        <p:tav tm="0">
                                          <p:val>
                                            <p:fltVal val="0"/>
                                          </p:val>
                                        </p:tav>
                                        <p:tav tm="100000">
                                          <p:val>
                                            <p:strVal val="#ppt_h"/>
                                          </p:val>
                                        </p:tav>
                                      </p:tavLst>
                                    </p:anim>
                                  </p:childTnLst>
                                </p:cTn>
                              </p:par>
                            </p:childTnLst>
                          </p:cTn>
                        </p:par>
                        <p:par>
                          <p:cTn id="84" fill="hold" nodeType="afterGroup">
                            <p:stCondLst>
                              <p:cond delay="5000"/>
                            </p:stCondLst>
                            <p:childTnLst>
                              <p:par>
                                <p:cTn id="85" presetID="23" presetClass="entr" presetSubtype="16" fill="hold" grpId="0" nodeType="afterEffect">
                                  <p:stCondLst>
                                    <p:cond delay="0"/>
                                  </p:stCondLst>
                                  <p:iterate>
                                    <p:tmAbs val="0"/>
                                  </p:iterate>
                                  <p:childTnLst>
                                    <p:set>
                                      <p:cBhvr>
                                        <p:cTn id="86" fill="hold"/>
                                        <p:tgtEl>
                                          <p:spTgt spid="527"/>
                                        </p:tgtEl>
                                        <p:attrNameLst>
                                          <p:attrName>style.visibility</p:attrName>
                                        </p:attrNameLst>
                                      </p:cBhvr>
                                      <p:to>
                                        <p:strVal val="visible"/>
                                      </p:to>
                                    </p:set>
                                    <p:anim calcmode="lin" valueType="num">
                                      <p:cBhvr>
                                        <p:cTn id="87" dur="1000" fill="hold"/>
                                        <p:tgtEl>
                                          <p:spTgt spid="527"/>
                                        </p:tgtEl>
                                        <p:attrNameLst>
                                          <p:attrName>ppt_w</p:attrName>
                                        </p:attrNameLst>
                                      </p:cBhvr>
                                      <p:tavLst>
                                        <p:tav tm="0">
                                          <p:val>
                                            <p:fltVal val="0"/>
                                          </p:val>
                                        </p:tav>
                                        <p:tav tm="100000">
                                          <p:val>
                                            <p:strVal val="#ppt_w"/>
                                          </p:val>
                                        </p:tav>
                                      </p:tavLst>
                                    </p:anim>
                                    <p:anim calcmode="lin" valueType="num">
                                      <p:cBhvr>
                                        <p:cTn id="88" dur="1000" fill="hold"/>
                                        <p:tgtEl>
                                          <p:spTgt spid="527"/>
                                        </p:tgtEl>
                                        <p:attrNameLst>
                                          <p:attrName>ppt_h</p:attrName>
                                        </p:attrNameLst>
                                      </p:cBhvr>
                                      <p:tavLst>
                                        <p:tav tm="0">
                                          <p:val>
                                            <p:fltVal val="0"/>
                                          </p:val>
                                        </p:tav>
                                        <p:tav tm="100000">
                                          <p:val>
                                            <p:strVal val="#ppt_h"/>
                                          </p:val>
                                        </p:tav>
                                      </p:tavLst>
                                    </p:anim>
                                  </p:childTnLst>
                                </p:cTn>
                              </p:par>
                            </p:childTnLst>
                          </p:cTn>
                        </p:par>
                        <p:par>
                          <p:cTn id="89" fill="hold" nodeType="afterGroup">
                            <p:stCondLst>
                              <p:cond delay="6000"/>
                            </p:stCondLst>
                            <p:childTnLst>
                              <p:par>
                                <p:cTn id="90" presetID="23" presetClass="entr" presetSubtype="16" fill="hold" grpId="0" nodeType="afterEffect">
                                  <p:stCondLst>
                                    <p:cond delay="0"/>
                                  </p:stCondLst>
                                  <p:iterate>
                                    <p:tmAbs val="0"/>
                                  </p:iterate>
                                  <p:childTnLst>
                                    <p:set>
                                      <p:cBhvr>
                                        <p:cTn id="91" fill="hold"/>
                                        <p:tgtEl>
                                          <p:spTgt spid="528"/>
                                        </p:tgtEl>
                                        <p:attrNameLst>
                                          <p:attrName>style.visibility</p:attrName>
                                        </p:attrNameLst>
                                      </p:cBhvr>
                                      <p:to>
                                        <p:strVal val="visible"/>
                                      </p:to>
                                    </p:set>
                                    <p:anim calcmode="lin" valueType="num">
                                      <p:cBhvr>
                                        <p:cTn id="92" dur="1000" fill="hold"/>
                                        <p:tgtEl>
                                          <p:spTgt spid="528"/>
                                        </p:tgtEl>
                                        <p:attrNameLst>
                                          <p:attrName>ppt_w</p:attrName>
                                        </p:attrNameLst>
                                      </p:cBhvr>
                                      <p:tavLst>
                                        <p:tav tm="0">
                                          <p:val>
                                            <p:fltVal val="0"/>
                                          </p:val>
                                        </p:tav>
                                        <p:tav tm="100000">
                                          <p:val>
                                            <p:strVal val="#ppt_w"/>
                                          </p:val>
                                        </p:tav>
                                      </p:tavLst>
                                    </p:anim>
                                    <p:anim calcmode="lin" valueType="num">
                                      <p:cBhvr>
                                        <p:cTn id="93" dur="1000" fill="hold"/>
                                        <p:tgtEl>
                                          <p:spTgt spid="528"/>
                                        </p:tgtEl>
                                        <p:attrNameLst>
                                          <p:attrName>ppt_h</p:attrName>
                                        </p:attrNameLst>
                                      </p:cBhvr>
                                      <p:tavLst>
                                        <p:tav tm="0">
                                          <p:val>
                                            <p:fltVal val="0"/>
                                          </p:val>
                                        </p:tav>
                                        <p:tav tm="100000">
                                          <p:val>
                                            <p:strVal val="#ppt_h"/>
                                          </p:val>
                                        </p:tav>
                                      </p:tavLst>
                                    </p:anim>
                                  </p:childTnLst>
                                </p:cTn>
                              </p:par>
                            </p:childTnLst>
                          </p:cTn>
                        </p:par>
                        <p:par>
                          <p:cTn id="94" fill="hold" nodeType="afterGroup">
                            <p:stCondLst>
                              <p:cond delay="7000"/>
                            </p:stCondLst>
                            <p:childTnLst>
                              <p:par>
                                <p:cTn id="95" presetID="23" presetClass="entr" presetSubtype="16" fill="hold" grpId="0" nodeType="afterEffect">
                                  <p:stCondLst>
                                    <p:cond delay="0"/>
                                  </p:stCondLst>
                                  <p:iterate>
                                    <p:tmAbs val="0"/>
                                  </p:iterate>
                                  <p:childTnLst>
                                    <p:set>
                                      <p:cBhvr>
                                        <p:cTn id="96" fill="hold"/>
                                        <p:tgtEl>
                                          <p:spTgt spid="539"/>
                                        </p:tgtEl>
                                        <p:attrNameLst>
                                          <p:attrName>style.visibility</p:attrName>
                                        </p:attrNameLst>
                                      </p:cBhvr>
                                      <p:to>
                                        <p:strVal val="visible"/>
                                      </p:to>
                                    </p:set>
                                    <p:anim calcmode="lin" valueType="num">
                                      <p:cBhvr>
                                        <p:cTn id="97" dur="1000" fill="hold"/>
                                        <p:tgtEl>
                                          <p:spTgt spid="539"/>
                                        </p:tgtEl>
                                        <p:attrNameLst>
                                          <p:attrName>ppt_w</p:attrName>
                                        </p:attrNameLst>
                                      </p:cBhvr>
                                      <p:tavLst>
                                        <p:tav tm="0">
                                          <p:val>
                                            <p:fltVal val="0"/>
                                          </p:val>
                                        </p:tav>
                                        <p:tav tm="100000">
                                          <p:val>
                                            <p:strVal val="#ppt_w"/>
                                          </p:val>
                                        </p:tav>
                                      </p:tavLst>
                                    </p:anim>
                                    <p:anim calcmode="lin" valueType="num">
                                      <p:cBhvr>
                                        <p:cTn id="98" dur="1000" fill="hold"/>
                                        <p:tgtEl>
                                          <p:spTgt spid="539"/>
                                        </p:tgtEl>
                                        <p:attrNameLst>
                                          <p:attrName>ppt_h</p:attrName>
                                        </p:attrNameLst>
                                      </p:cBhvr>
                                      <p:tavLst>
                                        <p:tav tm="0">
                                          <p:val>
                                            <p:fltVal val="0"/>
                                          </p:val>
                                        </p:tav>
                                        <p:tav tm="100000">
                                          <p:val>
                                            <p:strVal val="#ppt_h"/>
                                          </p:val>
                                        </p:tav>
                                      </p:tavLst>
                                    </p:anim>
                                  </p:childTnLst>
                                </p:cTn>
                              </p:par>
                            </p:childTnLst>
                          </p:cTn>
                        </p:par>
                        <p:par>
                          <p:cTn id="99" fill="hold" nodeType="afterGroup">
                            <p:stCondLst>
                              <p:cond delay="8000"/>
                            </p:stCondLst>
                            <p:childTnLst>
                              <p:par>
                                <p:cTn id="100" presetID="23" presetClass="entr" presetSubtype="16" fill="hold" grpId="0" nodeType="afterEffect">
                                  <p:stCondLst>
                                    <p:cond delay="0"/>
                                  </p:stCondLst>
                                  <p:iterate>
                                    <p:tmAbs val="0"/>
                                  </p:iterate>
                                  <p:childTnLst>
                                    <p:set>
                                      <p:cBhvr>
                                        <p:cTn id="101" fill="hold"/>
                                        <p:tgtEl>
                                          <p:spTgt spid="541"/>
                                        </p:tgtEl>
                                        <p:attrNameLst>
                                          <p:attrName>style.visibility</p:attrName>
                                        </p:attrNameLst>
                                      </p:cBhvr>
                                      <p:to>
                                        <p:strVal val="visible"/>
                                      </p:to>
                                    </p:set>
                                    <p:anim calcmode="lin" valueType="num">
                                      <p:cBhvr>
                                        <p:cTn id="102" dur="1000" fill="hold"/>
                                        <p:tgtEl>
                                          <p:spTgt spid="541"/>
                                        </p:tgtEl>
                                        <p:attrNameLst>
                                          <p:attrName>ppt_w</p:attrName>
                                        </p:attrNameLst>
                                      </p:cBhvr>
                                      <p:tavLst>
                                        <p:tav tm="0">
                                          <p:val>
                                            <p:fltVal val="0"/>
                                          </p:val>
                                        </p:tav>
                                        <p:tav tm="100000">
                                          <p:val>
                                            <p:strVal val="#ppt_w"/>
                                          </p:val>
                                        </p:tav>
                                      </p:tavLst>
                                    </p:anim>
                                    <p:anim calcmode="lin" valueType="num">
                                      <p:cBhvr>
                                        <p:cTn id="103" dur="1000" fill="hold"/>
                                        <p:tgtEl>
                                          <p:spTgt spid="541"/>
                                        </p:tgtEl>
                                        <p:attrNameLst>
                                          <p:attrName>ppt_h</p:attrName>
                                        </p:attrNameLst>
                                      </p:cBhvr>
                                      <p:tavLst>
                                        <p:tav tm="0">
                                          <p:val>
                                            <p:fltVal val="0"/>
                                          </p:val>
                                        </p:tav>
                                        <p:tav tm="100000">
                                          <p:val>
                                            <p:strVal val="#ppt_h"/>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9" presetClass="entr" fill="hold" grpId="0" nodeType="clickEffect">
                                  <p:stCondLst>
                                    <p:cond delay="0"/>
                                  </p:stCondLst>
                                  <p:iterate>
                                    <p:tmAbs val="0"/>
                                  </p:iterate>
                                  <p:childTnLst>
                                    <p:set>
                                      <p:cBhvr>
                                        <p:cTn id="107" fill="hold"/>
                                        <p:tgtEl>
                                          <p:spTgt spid="545"/>
                                        </p:tgtEl>
                                        <p:attrNameLst>
                                          <p:attrName>style.visibility</p:attrName>
                                        </p:attrNameLst>
                                      </p:cBhvr>
                                      <p:to>
                                        <p:strVal val="visible"/>
                                      </p:to>
                                    </p:set>
                                    <p:animEffect transition="in" filter="dissolve">
                                      <p:cBhvr>
                                        <p:cTn id="108" dur="2500"/>
                                        <p:tgtEl>
                                          <p:spTgt spid="545"/>
                                        </p:tgtEl>
                                      </p:cBhvr>
                                    </p:animEffect>
                                  </p:childTnLst>
                                </p:cTn>
                              </p:par>
                            </p:childTnLst>
                          </p:cTn>
                        </p:par>
                        <p:par>
                          <p:cTn id="109" fill="hold" nodeType="afterGroup">
                            <p:stCondLst>
                              <p:cond delay="2500"/>
                            </p:stCondLst>
                            <p:childTnLst>
                              <p:par>
                                <p:cTn id="110" presetID="9" presetClass="entr" fill="hold" grpId="0" nodeType="afterEffect">
                                  <p:stCondLst>
                                    <p:cond delay="0"/>
                                  </p:stCondLst>
                                  <p:iterate>
                                    <p:tmAbs val="0"/>
                                  </p:iterate>
                                  <p:childTnLst>
                                    <p:set>
                                      <p:cBhvr>
                                        <p:cTn id="111" fill="hold"/>
                                        <p:tgtEl>
                                          <p:spTgt spid="546"/>
                                        </p:tgtEl>
                                        <p:attrNameLst>
                                          <p:attrName>style.visibility</p:attrName>
                                        </p:attrNameLst>
                                      </p:cBhvr>
                                      <p:to>
                                        <p:strVal val="visible"/>
                                      </p:to>
                                    </p:set>
                                    <p:animEffect transition="in" filter="dissolve">
                                      <p:cBhvr>
                                        <p:cTn id="112" dur="2000"/>
                                        <p:tgtEl>
                                          <p:spTgt spid="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 grpId="0" animBg="1" advAuto="0"/>
      <p:bldP spid="510" grpId="0" animBg="1" advAuto="0"/>
      <p:bldP spid="513" grpId="0" animBg="1" advAuto="0"/>
      <p:bldP spid="514" grpId="0" animBg="1" advAuto="0"/>
      <p:bldP spid="517" grpId="0" animBg="1" advAuto="0"/>
      <p:bldP spid="518" grpId="0" animBg="1" advAuto="0"/>
      <p:bldP spid="521" grpId="0" animBg="1" advAuto="0"/>
      <p:bldP spid="522" grpId="0" animBg="1" advAuto="0"/>
      <p:bldP spid="525" grpId="0" animBg="1" advAuto="0"/>
      <p:bldP spid="526" grpId="0" animBg="1" advAuto="0"/>
      <p:bldP spid="527" grpId="0" animBg="1" advAuto="0"/>
      <p:bldP spid="528" grpId="0" animBg="1" advAuto="0"/>
      <p:bldP spid="529" grpId="0" animBg="1" advAuto="0"/>
      <p:bldP spid="531" grpId="0" animBg="1" advAuto="0"/>
      <p:bldP spid="533" grpId="0" animBg="1" advAuto="0"/>
      <p:bldP spid="535" grpId="0" animBg="1" advAuto="0"/>
      <p:bldP spid="537" grpId="0" animBg="1" advAuto="0"/>
      <p:bldP spid="539" grpId="0" animBg="1" advAuto="0"/>
      <p:bldP spid="541" grpId="0" animBg="1" advAuto="0"/>
      <p:bldP spid="545" grpId="0" animBg="1" advAuto="0"/>
      <p:bldP spid="546" grpId="0" animBg="1" advAuto="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droppedImage.png">
            <a:extLst>
              <a:ext uri="{FF2B5EF4-FFF2-40B4-BE49-F238E27FC236}">
                <a16:creationId xmlns:a16="http://schemas.microsoft.com/office/drawing/2014/main" id="{219F3D05-B86F-1E4A-A71A-4ADDB43BFC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82813" y="534989"/>
            <a:ext cx="7815262" cy="512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 name="Group 583">
            <a:extLst>
              <a:ext uri="{FF2B5EF4-FFF2-40B4-BE49-F238E27FC236}">
                <a16:creationId xmlns:a16="http://schemas.microsoft.com/office/drawing/2014/main" id="{92975D31-881A-BD49-B1E6-08942654D808}"/>
              </a:ext>
            </a:extLst>
          </p:cNvPr>
          <p:cNvGrpSpPr>
            <a:grpSpLocks/>
          </p:cNvGrpSpPr>
          <p:nvPr/>
        </p:nvGrpSpPr>
        <p:grpSpPr bwMode="auto">
          <a:xfrm>
            <a:off x="4541838" y="339726"/>
            <a:ext cx="2741612" cy="955675"/>
            <a:chOff x="0" y="0"/>
            <a:chExt cx="3898900" cy="1358900"/>
          </a:xfrm>
        </p:grpSpPr>
        <p:sp>
          <p:nvSpPr>
            <p:cNvPr id="582" name="Shape 582">
              <a:extLst>
                <a:ext uri="{FF2B5EF4-FFF2-40B4-BE49-F238E27FC236}">
                  <a16:creationId xmlns:a16="http://schemas.microsoft.com/office/drawing/2014/main" id="{11264631-1F97-DA42-B92D-38ED2E2B9825}"/>
                </a:ext>
              </a:extLst>
            </p:cNvPr>
            <p:cNvSpPr/>
            <p:nvPr/>
          </p:nvSpPr>
          <p:spPr>
            <a:xfrm>
              <a:off x="38379" y="38375"/>
              <a:ext cx="3822143" cy="1282151"/>
            </a:xfrm>
            <a:prstGeom prst="roundRect">
              <a:avLst>
                <a:gd name="adj" fmla="val 14851"/>
              </a:avLst>
            </a:prstGeom>
            <a:solidFill>
              <a:srgbClr val="005493"/>
            </a:solidFill>
            <a:ln>
              <a:noFill/>
            </a:ln>
            <a:effectLst/>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pic>
          <p:nvPicPr>
            <p:cNvPr id="95256" name="Image 580">
              <a:extLst>
                <a:ext uri="{FF2B5EF4-FFF2-40B4-BE49-F238E27FC236}">
                  <a16:creationId xmlns:a16="http://schemas.microsoft.com/office/drawing/2014/main" id="{A30FD44F-16EB-F449-87BB-5ECC4627A0F5}"/>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98900" cy="135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84" name="Shape 584">
            <a:extLst>
              <a:ext uri="{FF2B5EF4-FFF2-40B4-BE49-F238E27FC236}">
                <a16:creationId xmlns:a16="http://schemas.microsoft.com/office/drawing/2014/main" id="{34875D16-4BF2-8C49-AED6-E1B2342BC901}"/>
              </a:ext>
            </a:extLst>
          </p:cNvPr>
          <p:cNvSpPr>
            <a:spLocks noChangeArrowheads="1"/>
          </p:cNvSpPr>
          <p:nvPr/>
        </p:nvSpPr>
        <p:spPr bwMode="auto">
          <a:xfrm>
            <a:off x="4954588" y="485775"/>
            <a:ext cx="2290762" cy="590550"/>
          </a:xfrm>
          <a:prstGeom prst="rect">
            <a:avLst/>
          </a:prstGeom>
          <a:noFill/>
          <a:ln>
            <a:noFill/>
          </a:ln>
        </p:spPr>
        <p:txBody>
          <a:bodyPr wrap="none" lIns="35719" tIns="35719" rIns="35719" bIns="35719" anchor="ctr">
            <a:spAutoFit/>
          </a:bodyPr>
          <a:lstStyle>
            <a:lvl1pPr>
              <a:defRPr sz="4800" b="1">
                <a:solidFill>
                  <a:srgbClr val="FFFFFF"/>
                </a:solidFill>
                <a:latin typeface="Tw Cen MT"/>
                <a:ea typeface="Tw Cen MT"/>
                <a:cs typeface="Tw Cen MT"/>
                <a:sym typeface="Tw Cen MT"/>
              </a:defRPr>
            </a:lvl1pPr>
          </a:lstStyle>
          <a:p>
            <a:pPr eaLnBrk="1" hangingPunct="1">
              <a:defRPr/>
            </a:pPr>
            <a:r>
              <a:rPr sz="3375"/>
              <a:t>41 étudiants</a:t>
            </a:r>
          </a:p>
        </p:txBody>
      </p:sp>
      <p:pic>
        <p:nvPicPr>
          <p:cNvPr id="585" name="Image 584">
            <a:extLst>
              <a:ext uri="{FF2B5EF4-FFF2-40B4-BE49-F238E27FC236}">
                <a16:creationId xmlns:a16="http://schemas.microsoft.com/office/drawing/2014/main" id="{3C0F671C-E566-EA46-BFE8-D4D1D23DFC69}"/>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541963" y="1108075"/>
            <a:ext cx="874712"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7" name="Image 586">
            <a:extLst>
              <a:ext uri="{FF2B5EF4-FFF2-40B4-BE49-F238E27FC236}">
                <a16:creationId xmlns:a16="http://schemas.microsoft.com/office/drawing/2014/main" id="{F09D2490-49F2-7842-BFB1-699050AA28E0}"/>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6157913" y="1231900"/>
            <a:ext cx="21526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9" name="Image 588">
            <a:extLst>
              <a:ext uri="{FF2B5EF4-FFF2-40B4-BE49-F238E27FC236}">
                <a16:creationId xmlns:a16="http://schemas.microsoft.com/office/drawing/2014/main" id="{906F223D-F90C-F04F-AEB0-BA00DB5E65F2}"/>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3694114" y="1187450"/>
            <a:ext cx="2232025"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3" name="Group 593">
            <a:extLst>
              <a:ext uri="{FF2B5EF4-FFF2-40B4-BE49-F238E27FC236}">
                <a16:creationId xmlns:a16="http://schemas.microsoft.com/office/drawing/2014/main" id="{93724483-4B7B-AF41-88FC-3F93E0B7B0BB}"/>
              </a:ext>
            </a:extLst>
          </p:cNvPr>
          <p:cNvGrpSpPr>
            <a:grpSpLocks/>
          </p:cNvGrpSpPr>
          <p:nvPr/>
        </p:nvGrpSpPr>
        <p:grpSpPr bwMode="auto">
          <a:xfrm>
            <a:off x="2033589" y="3625851"/>
            <a:ext cx="2320925" cy="1241425"/>
            <a:chOff x="0" y="0"/>
            <a:chExt cx="3302000" cy="1765300"/>
          </a:xfrm>
        </p:grpSpPr>
        <p:sp>
          <p:nvSpPr>
            <p:cNvPr id="592" name="Shape 592">
              <a:extLst>
                <a:ext uri="{FF2B5EF4-FFF2-40B4-BE49-F238E27FC236}">
                  <a16:creationId xmlns:a16="http://schemas.microsoft.com/office/drawing/2014/main" id="{CD477E6E-E093-974B-B260-C162A0459CEA}"/>
                </a:ext>
              </a:extLst>
            </p:cNvPr>
            <p:cNvSpPr/>
            <p:nvPr/>
          </p:nvSpPr>
          <p:spPr>
            <a:xfrm>
              <a:off x="38395" y="38377"/>
              <a:ext cx="3225209" cy="1688548"/>
            </a:xfrm>
            <a:prstGeom prst="roundRect">
              <a:avLst>
                <a:gd name="adj" fmla="val 11278"/>
              </a:avLst>
            </a:prstGeom>
            <a:solidFill>
              <a:srgbClr val="005493"/>
            </a:solidFill>
            <a:ln>
              <a:noFill/>
            </a:ln>
            <a:effectLst/>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pic>
          <p:nvPicPr>
            <p:cNvPr id="95254" name="Image 590">
              <a:extLst>
                <a:ext uri="{FF2B5EF4-FFF2-40B4-BE49-F238E27FC236}">
                  <a16:creationId xmlns:a16="http://schemas.microsoft.com/office/drawing/2014/main" id="{BC0FDDD5-6E72-124A-A16F-E995DBC17F2C}"/>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3020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96" name="Group 596">
            <a:extLst>
              <a:ext uri="{FF2B5EF4-FFF2-40B4-BE49-F238E27FC236}">
                <a16:creationId xmlns:a16="http://schemas.microsoft.com/office/drawing/2014/main" id="{862423FD-83AC-2241-AE82-70E9D534B910}"/>
              </a:ext>
            </a:extLst>
          </p:cNvPr>
          <p:cNvGrpSpPr>
            <a:grpSpLocks/>
          </p:cNvGrpSpPr>
          <p:nvPr/>
        </p:nvGrpSpPr>
        <p:grpSpPr bwMode="auto">
          <a:xfrm>
            <a:off x="4703763" y="3625851"/>
            <a:ext cx="2330450" cy="1241425"/>
            <a:chOff x="0" y="0"/>
            <a:chExt cx="3314700" cy="1765300"/>
          </a:xfrm>
        </p:grpSpPr>
        <p:sp>
          <p:nvSpPr>
            <p:cNvPr id="595" name="Shape 595">
              <a:extLst>
                <a:ext uri="{FF2B5EF4-FFF2-40B4-BE49-F238E27FC236}">
                  <a16:creationId xmlns:a16="http://schemas.microsoft.com/office/drawing/2014/main" id="{4541E502-73FB-4348-BBC3-F2E5A237BB8F}"/>
                </a:ext>
              </a:extLst>
            </p:cNvPr>
            <p:cNvSpPr/>
            <p:nvPr/>
          </p:nvSpPr>
          <p:spPr>
            <a:xfrm>
              <a:off x="38385" y="38377"/>
              <a:ext cx="3237929" cy="1688548"/>
            </a:xfrm>
            <a:prstGeom prst="roundRect">
              <a:avLst>
                <a:gd name="adj" fmla="val 11278"/>
              </a:avLst>
            </a:prstGeom>
            <a:solidFill>
              <a:srgbClr val="005493"/>
            </a:solidFill>
            <a:ln>
              <a:noFill/>
            </a:ln>
            <a:effectLst/>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pic>
          <p:nvPicPr>
            <p:cNvPr id="95252" name="Image 593">
              <a:extLst>
                <a:ext uri="{FF2B5EF4-FFF2-40B4-BE49-F238E27FC236}">
                  <a16:creationId xmlns:a16="http://schemas.microsoft.com/office/drawing/2014/main" id="{9BD90CE4-ACEF-F34C-BFF5-EB0A84EABCCB}"/>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33147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99" name="Group 599">
            <a:extLst>
              <a:ext uri="{FF2B5EF4-FFF2-40B4-BE49-F238E27FC236}">
                <a16:creationId xmlns:a16="http://schemas.microsoft.com/office/drawing/2014/main" id="{D9B530BB-275E-F04D-A3FA-AA5E4FFCE1F2}"/>
              </a:ext>
            </a:extLst>
          </p:cNvPr>
          <p:cNvGrpSpPr>
            <a:grpSpLocks/>
          </p:cNvGrpSpPr>
          <p:nvPr/>
        </p:nvGrpSpPr>
        <p:grpSpPr bwMode="auto">
          <a:xfrm>
            <a:off x="7372350" y="3705225"/>
            <a:ext cx="2332038" cy="1206500"/>
            <a:chOff x="0" y="0"/>
            <a:chExt cx="3314700" cy="1714500"/>
          </a:xfrm>
        </p:grpSpPr>
        <p:sp>
          <p:nvSpPr>
            <p:cNvPr id="598" name="Shape 598">
              <a:extLst>
                <a:ext uri="{FF2B5EF4-FFF2-40B4-BE49-F238E27FC236}">
                  <a16:creationId xmlns:a16="http://schemas.microsoft.com/office/drawing/2014/main" id="{44154942-6DCD-B44F-8FF2-CF2022F46F72}"/>
                </a:ext>
              </a:extLst>
            </p:cNvPr>
            <p:cNvSpPr/>
            <p:nvPr/>
          </p:nvSpPr>
          <p:spPr>
            <a:xfrm>
              <a:off x="38360" y="38351"/>
              <a:ext cx="3237980" cy="1637799"/>
            </a:xfrm>
            <a:prstGeom prst="roundRect">
              <a:avLst>
                <a:gd name="adj" fmla="val 11628"/>
              </a:avLst>
            </a:prstGeom>
            <a:solidFill>
              <a:srgbClr val="005493"/>
            </a:solidFill>
            <a:ln>
              <a:noFill/>
            </a:ln>
            <a:effectLst/>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pic>
          <p:nvPicPr>
            <p:cNvPr id="95250" name="Image 596">
              <a:extLst>
                <a:ext uri="{FF2B5EF4-FFF2-40B4-BE49-F238E27FC236}">
                  <a16:creationId xmlns:a16="http://schemas.microsoft.com/office/drawing/2014/main" id="{98EE66A4-6D48-6942-A1FD-2A0D05F41039}"/>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33147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00" name="Shape 600">
            <a:extLst>
              <a:ext uri="{FF2B5EF4-FFF2-40B4-BE49-F238E27FC236}">
                <a16:creationId xmlns:a16="http://schemas.microsoft.com/office/drawing/2014/main" id="{02566934-1E27-C74F-B457-855DD89BAA0B}"/>
              </a:ext>
            </a:extLst>
          </p:cNvPr>
          <p:cNvSpPr>
            <a:spLocks noChangeArrowheads="1"/>
          </p:cNvSpPr>
          <p:nvPr/>
        </p:nvSpPr>
        <p:spPr bwMode="auto">
          <a:xfrm>
            <a:off x="2530475" y="3762375"/>
            <a:ext cx="1436688" cy="850900"/>
          </a:xfrm>
          <a:prstGeom prst="rect">
            <a:avLst/>
          </a:prstGeom>
          <a:noFill/>
          <a:ln>
            <a:noFill/>
          </a:ln>
        </p:spPr>
        <p:txBody>
          <a:bodyPr wrap="none" lIns="35719" tIns="35719" rIns="35719" bIns="35719" anchor="ctr">
            <a:spAutoFit/>
          </a:bodyPr>
          <a:lstStyle/>
          <a:p>
            <a:pPr eaLnBrk="1" hangingPunct="1">
              <a:defRPr sz="3600" b="1">
                <a:solidFill>
                  <a:srgbClr val="FFFFFF"/>
                </a:solidFill>
                <a:latin typeface="Tw Cen MT"/>
                <a:ea typeface="Tw Cen MT"/>
                <a:cs typeface="Tw Cen MT"/>
                <a:sym typeface="Tw Cen MT"/>
              </a:defRPr>
            </a:pPr>
            <a:r>
              <a:rPr sz="2531" b="1" i="1">
                <a:solidFill>
                  <a:srgbClr val="FFFFFF"/>
                </a:solidFill>
                <a:latin typeface="Tw Cen MT"/>
                <a:ea typeface="Tw Cen MT"/>
                <a:cs typeface="Tw Cen MT"/>
                <a:sym typeface="Tw Cen MT"/>
              </a:rPr>
              <a:t>Comptage </a:t>
            </a:r>
          </a:p>
          <a:p>
            <a:pPr eaLnBrk="1" hangingPunct="1">
              <a:defRPr sz="3600" b="1">
                <a:solidFill>
                  <a:srgbClr val="FFFFFF"/>
                </a:solidFill>
                <a:latin typeface="Tw Cen MT"/>
                <a:ea typeface="Tw Cen MT"/>
                <a:cs typeface="Tw Cen MT"/>
                <a:sym typeface="Tw Cen MT"/>
              </a:defRPr>
            </a:pPr>
            <a:r>
              <a:rPr sz="2531" b="1" i="1">
                <a:solidFill>
                  <a:srgbClr val="FFFFFF"/>
                </a:solidFill>
                <a:latin typeface="Tw Cen MT"/>
                <a:ea typeface="Tw Cen MT"/>
                <a:cs typeface="Tw Cen MT"/>
                <a:sym typeface="Tw Cen MT"/>
              </a:rPr>
              <a:t>simple (-2)</a:t>
            </a:r>
          </a:p>
        </p:txBody>
      </p:sp>
      <p:sp>
        <p:nvSpPr>
          <p:cNvPr id="601" name="Shape 601">
            <a:extLst>
              <a:ext uri="{FF2B5EF4-FFF2-40B4-BE49-F238E27FC236}">
                <a16:creationId xmlns:a16="http://schemas.microsoft.com/office/drawing/2014/main" id="{433F6B27-0D03-D241-B81F-25127C20D399}"/>
              </a:ext>
            </a:extLst>
          </p:cNvPr>
          <p:cNvSpPr>
            <a:spLocks noChangeArrowheads="1"/>
          </p:cNvSpPr>
          <p:nvPr/>
        </p:nvSpPr>
        <p:spPr bwMode="auto">
          <a:xfrm>
            <a:off x="4914900" y="3824289"/>
            <a:ext cx="1925638" cy="852487"/>
          </a:xfrm>
          <a:prstGeom prst="rect">
            <a:avLst/>
          </a:prstGeom>
          <a:noFill/>
          <a:ln>
            <a:noFill/>
          </a:ln>
        </p:spPr>
        <p:txBody>
          <a:bodyPr wrap="none" lIns="35719" tIns="35719" rIns="35719" bIns="35719" anchor="ctr">
            <a:spAutoFit/>
          </a:bodyPr>
          <a:lstStyle/>
          <a:p>
            <a:pPr eaLnBrk="1" hangingPunct="1">
              <a:defRPr sz="3600" b="1">
                <a:solidFill>
                  <a:srgbClr val="FFFFFF"/>
                </a:solidFill>
                <a:latin typeface="Tw Cen MT"/>
                <a:ea typeface="Tw Cen MT"/>
                <a:cs typeface="Tw Cen MT"/>
                <a:sym typeface="Tw Cen MT"/>
              </a:defRPr>
            </a:pPr>
            <a:r>
              <a:rPr sz="2531" b="1">
                <a:solidFill>
                  <a:srgbClr val="FFFFFF"/>
                </a:solidFill>
                <a:latin typeface="Tw Cen MT"/>
                <a:ea typeface="Tw Cen MT"/>
                <a:cs typeface="Tw Cen MT"/>
                <a:sym typeface="Tw Cen MT"/>
              </a:rPr>
              <a:t>Comptage </a:t>
            </a:r>
          </a:p>
          <a:p>
            <a:pPr eaLnBrk="1" hangingPunct="1">
              <a:defRPr sz="3600" b="1">
                <a:solidFill>
                  <a:srgbClr val="FFFFFF"/>
                </a:solidFill>
                <a:latin typeface="Tw Cen MT"/>
                <a:ea typeface="Tw Cen MT"/>
                <a:cs typeface="Tw Cen MT"/>
                <a:sym typeface="Tw Cen MT"/>
              </a:defRPr>
            </a:pPr>
            <a:r>
              <a:rPr sz="2531" b="1">
                <a:solidFill>
                  <a:srgbClr val="FFFFFF"/>
                </a:solidFill>
                <a:latin typeface="Tw Cen MT"/>
                <a:ea typeface="Tw Cen MT"/>
                <a:cs typeface="Tw Cen MT"/>
                <a:sym typeface="Tw Cen MT"/>
              </a:rPr>
              <a:t>complexe (-7)</a:t>
            </a:r>
          </a:p>
        </p:txBody>
      </p:sp>
      <p:sp>
        <p:nvSpPr>
          <p:cNvPr id="602" name="Shape 602">
            <a:extLst>
              <a:ext uri="{FF2B5EF4-FFF2-40B4-BE49-F238E27FC236}">
                <a16:creationId xmlns:a16="http://schemas.microsoft.com/office/drawing/2014/main" id="{9DCA28D1-27F1-C24F-A323-F069FD387148}"/>
              </a:ext>
            </a:extLst>
          </p:cNvPr>
          <p:cNvSpPr>
            <a:spLocks noChangeArrowheads="1"/>
          </p:cNvSpPr>
          <p:nvPr/>
        </p:nvSpPr>
        <p:spPr bwMode="auto">
          <a:xfrm>
            <a:off x="7600950" y="3824289"/>
            <a:ext cx="1798638" cy="852487"/>
          </a:xfrm>
          <a:prstGeom prst="rect">
            <a:avLst/>
          </a:prstGeom>
          <a:noFill/>
          <a:ln>
            <a:noFill/>
          </a:ln>
        </p:spPr>
        <p:txBody>
          <a:bodyPr wrap="none" lIns="35719" tIns="35719" rIns="35719" bIns="35719" anchor="ctr">
            <a:spAutoFit/>
          </a:bodyPr>
          <a:lstStyle/>
          <a:p>
            <a:pPr eaLnBrk="1" hangingPunct="1">
              <a:defRPr sz="3600" b="1">
                <a:solidFill>
                  <a:srgbClr val="FFFFFF"/>
                </a:solidFill>
                <a:latin typeface="Tw Cen MT"/>
                <a:ea typeface="Tw Cen MT"/>
                <a:cs typeface="Tw Cen MT"/>
                <a:sym typeface="Tw Cen MT"/>
              </a:defRPr>
            </a:pPr>
            <a:r>
              <a:rPr sz="2531" b="1">
                <a:solidFill>
                  <a:srgbClr val="FFFFFF"/>
                </a:solidFill>
                <a:latin typeface="Tw Cen MT"/>
                <a:ea typeface="Tw Cen MT"/>
                <a:cs typeface="Tw Cen MT"/>
                <a:sym typeface="Tw Cen MT"/>
              </a:rPr>
              <a:t>Rappel sans </a:t>
            </a:r>
          </a:p>
          <a:p>
            <a:pPr eaLnBrk="1" hangingPunct="1">
              <a:defRPr sz="3600" b="1">
                <a:solidFill>
                  <a:srgbClr val="FFFFFF"/>
                </a:solidFill>
                <a:latin typeface="Tw Cen MT"/>
                <a:ea typeface="Tw Cen MT"/>
                <a:cs typeface="Tw Cen MT"/>
                <a:sym typeface="Tw Cen MT"/>
              </a:defRPr>
            </a:pPr>
            <a:r>
              <a:rPr sz="2531" b="1">
                <a:solidFill>
                  <a:srgbClr val="FFFFFF"/>
                </a:solidFill>
                <a:latin typeface="Tw Cen MT"/>
                <a:ea typeface="Tw Cen MT"/>
                <a:cs typeface="Tw Cen MT"/>
                <a:sym typeface="Tw Cen MT"/>
              </a:rPr>
              <a:t>comptage</a:t>
            </a:r>
          </a:p>
        </p:txBody>
      </p:sp>
      <p:grpSp>
        <p:nvGrpSpPr>
          <p:cNvPr id="605" name="Group 605">
            <a:extLst>
              <a:ext uri="{FF2B5EF4-FFF2-40B4-BE49-F238E27FC236}">
                <a16:creationId xmlns:a16="http://schemas.microsoft.com/office/drawing/2014/main" id="{D75BECB1-93C0-D047-8819-49D8A486539F}"/>
              </a:ext>
            </a:extLst>
          </p:cNvPr>
          <p:cNvGrpSpPr>
            <a:grpSpLocks/>
          </p:cNvGrpSpPr>
          <p:nvPr/>
        </p:nvGrpSpPr>
        <p:grpSpPr bwMode="auto">
          <a:xfrm>
            <a:off x="1657350" y="1027114"/>
            <a:ext cx="2332038" cy="1633537"/>
            <a:chOff x="0" y="0"/>
            <a:chExt cx="3314700" cy="2324100"/>
          </a:xfrm>
        </p:grpSpPr>
        <p:sp>
          <p:nvSpPr>
            <p:cNvPr id="604" name="Shape 604">
              <a:extLst>
                <a:ext uri="{FF2B5EF4-FFF2-40B4-BE49-F238E27FC236}">
                  <a16:creationId xmlns:a16="http://schemas.microsoft.com/office/drawing/2014/main" id="{B7603CB6-97F7-764F-9C6C-9CF1F5CD2DCB}"/>
                </a:ext>
              </a:extLst>
            </p:cNvPr>
            <p:cNvSpPr/>
            <p:nvPr/>
          </p:nvSpPr>
          <p:spPr>
            <a:xfrm>
              <a:off x="38360" y="38396"/>
              <a:ext cx="3237980" cy="2247309"/>
            </a:xfrm>
            <a:prstGeom prst="roundRect">
              <a:avLst>
                <a:gd name="adj" fmla="val 8475"/>
              </a:avLst>
            </a:prstGeom>
            <a:solidFill>
              <a:srgbClr val="941751"/>
            </a:solidFill>
            <a:ln>
              <a:noFill/>
            </a:ln>
            <a:effectLst/>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pic>
          <p:nvPicPr>
            <p:cNvPr id="95248" name="Image 602">
              <a:extLst>
                <a:ext uri="{FF2B5EF4-FFF2-40B4-BE49-F238E27FC236}">
                  <a16:creationId xmlns:a16="http://schemas.microsoft.com/office/drawing/2014/main" id="{46EA7412-217C-BF44-86AB-88B437104764}"/>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33147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06" name="Shape 606">
            <a:extLst>
              <a:ext uri="{FF2B5EF4-FFF2-40B4-BE49-F238E27FC236}">
                <a16:creationId xmlns:a16="http://schemas.microsoft.com/office/drawing/2014/main" id="{30A704F2-7D13-3C46-ADD0-56B791740D1A}"/>
              </a:ext>
            </a:extLst>
          </p:cNvPr>
          <p:cNvSpPr>
            <a:spLocks noChangeArrowheads="1"/>
          </p:cNvSpPr>
          <p:nvPr/>
        </p:nvSpPr>
        <p:spPr bwMode="auto">
          <a:xfrm>
            <a:off x="1860550" y="1006476"/>
            <a:ext cx="2044700" cy="1630363"/>
          </a:xfrm>
          <a:prstGeom prst="rect">
            <a:avLst/>
          </a:prstGeom>
          <a:noFill/>
          <a:ln>
            <a:noFill/>
          </a:ln>
        </p:spPr>
        <p:txBody>
          <a:bodyPr lIns="35719" tIns="35719" rIns="35719" bIns="35719" anchor="ctr">
            <a:spAutoFit/>
          </a:bodyPr>
          <a:lstStyle>
            <a:lvl1pPr>
              <a:defRPr sz="2400" b="1">
                <a:solidFill>
                  <a:srgbClr val="FFFFFF"/>
                </a:solidFill>
                <a:latin typeface="Tw Cen MT"/>
                <a:ea typeface="Tw Cen MT"/>
                <a:cs typeface="Tw Cen MT"/>
                <a:sym typeface="Tw Cen MT"/>
              </a:defRPr>
            </a:lvl1pPr>
          </a:lstStyle>
          <a:p>
            <a:pPr eaLnBrk="1" hangingPunct="1">
              <a:defRPr/>
            </a:pPr>
            <a:r>
              <a:rPr sz="1687"/>
              <a:t>Se rappeler 3 événements où les sujets ont eu très peur ou été perturbés et qui ont eu des impacts émotionnels</a:t>
            </a:r>
          </a:p>
        </p:txBody>
      </p:sp>
      <p:sp>
        <p:nvSpPr>
          <p:cNvPr id="607" name="Shape 607">
            <a:extLst>
              <a:ext uri="{FF2B5EF4-FFF2-40B4-BE49-F238E27FC236}">
                <a16:creationId xmlns:a16="http://schemas.microsoft.com/office/drawing/2014/main" id="{DD7B2D0D-EE7E-554F-B40F-6D6E8260EA0F}"/>
              </a:ext>
            </a:extLst>
          </p:cNvPr>
          <p:cNvSpPr>
            <a:spLocks noChangeArrowheads="1"/>
          </p:cNvSpPr>
          <p:nvPr/>
        </p:nvSpPr>
        <p:spPr bwMode="auto">
          <a:xfrm>
            <a:off x="1524000" y="5276850"/>
            <a:ext cx="8750300" cy="850900"/>
          </a:xfrm>
          <a:prstGeom prst="rect">
            <a:avLst/>
          </a:prstGeom>
          <a:noFill/>
          <a:ln>
            <a:noFill/>
          </a:ln>
        </p:spPr>
        <p:txBody>
          <a:bodyPr lIns="35719" tIns="35719" rIns="35719" bIns="35719" anchor="ctr">
            <a:spAutoFit/>
          </a:bodyPr>
          <a:lstStyle/>
          <a:p>
            <a:pPr eaLnBrk="1" hangingPunct="1">
              <a:defRPr sz="3600">
                <a:solidFill>
                  <a:srgbClr val="000000"/>
                </a:solidFill>
                <a:latin typeface="Tw Cen MT"/>
                <a:ea typeface="Tw Cen MT"/>
                <a:cs typeface="Tw Cen MT"/>
                <a:sym typeface="Tw Cen MT"/>
              </a:defRPr>
            </a:pPr>
            <a:r>
              <a:rPr sz="2531">
                <a:solidFill>
                  <a:srgbClr val="000000"/>
                </a:solidFill>
                <a:latin typeface="Tw Cen MT"/>
                <a:ea typeface="Tw Cen MT"/>
                <a:cs typeface="Tw Cen MT"/>
                <a:sym typeface="Tw Cen MT"/>
              </a:rPr>
              <a:t>VDs: - Niveau de clarté (vivacité) du souvenir de 0 à 100</a:t>
            </a:r>
          </a:p>
          <a:p>
            <a:pPr eaLnBrk="1" hangingPunct="1">
              <a:defRPr sz="3600">
                <a:solidFill>
                  <a:srgbClr val="000000"/>
                </a:solidFill>
                <a:latin typeface="Tw Cen MT"/>
                <a:ea typeface="Tw Cen MT"/>
                <a:cs typeface="Tw Cen MT"/>
                <a:sym typeface="Tw Cen MT"/>
              </a:defRPr>
            </a:pPr>
            <a:r>
              <a:rPr sz="2531">
                <a:solidFill>
                  <a:srgbClr val="000000"/>
                </a:solidFill>
                <a:latin typeface="Tw Cen MT"/>
                <a:ea typeface="Tw Cen MT"/>
                <a:cs typeface="Tw Cen MT"/>
                <a:sym typeface="Tw Cen MT"/>
              </a:rPr>
              <a:t>- Charge émotionnelle du souvenir de 0 à 100</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iterate>
                                    <p:tmAbs val="0"/>
                                  </p:iterate>
                                  <p:childTnLst>
                                    <p:set>
                                      <p:cBhvr>
                                        <p:cTn id="6" fill="hold"/>
                                        <p:tgtEl>
                                          <p:spTgt spid="583"/>
                                        </p:tgtEl>
                                        <p:attrNameLst>
                                          <p:attrName>style.visibility</p:attrName>
                                        </p:attrNameLst>
                                      </p:cBhvr>
                                      <p:to>
                                        <p:strVal val="visible"/>
                                      </p:to>
                                    </p:set>
                                    <p:animEffect transition="in" filter="box(out)">
                                      <p:cBhvr>
                                        <p:cTn id="7" dur="1500"/>
                                        <p:tgtEl>
                                          <p:spTgt spid="583"/>
                                        </p:tgtEl>
                                      </p:cBhvr>
                                    </p:animEffect>
                                  </p:childTnLst>
                                </p:cTn>
                              </p:par>
                            </p:childTnLst>
                          </p:cTn>
                        </p:par>
                        <p:par>
                          <p:cTn id="8" fill="hold" nodeType="afterGroup">
                            <p:stCondLst>
                              <p:cond delay="1500"/>
                            </p:stCondLst>
                            <p:childTnLst>
                              <p:par>
                                <p:cTn id="9" presetID="4" presetClass="entr" presetSubtype="32" fill="hold" grpId="0" nodeType="afterEffect">
                                  <p:stCondLst>
                                    <p:cond delay="0"/>
                                  </p:stCondLst>
                                  <p:iterate>
                                    <p:tmAbs val="0"/>
                                  </p:iterate>
                                  <p:childTnLst>
                                    <p:set>
                                      <p:cBhvr>
                                        <p:cTn id="10" fill="hold"/>
                                        <p:tgtEl>
                                          <p:spTgt spid="584"/>
                                        </p:tgtEl>
                                        <p:attrNameLst>
                                          <p:attrName>style.visibility</p:attrName>
                                        </p:attrNameLst>
                                      </p:cBhvr>
                                      <p:to>
                                        <p:strVal val="visible"/>
                                      </p:to>
                                    </p:set>
                                    <p:animEffect transition="in" filter="box(out)">
                                      <p:cBhvr>
                                        <p:cTn id="11" dur="1000"/>
                                        <p:tgtEl>
                                          <p:spTgt spid="584"/>
                                        </p:tgtEl>
                                      </p:cBhvr>
                                    </p:animEffect>
                                  </p:childTnLst>
                                </p:cTn>
                              </p:par>
                            </p:childTnLst>
                          </p:cTn>
                        </p:par>
                        <p:par>
                          <p:cTn id="12" fill="hold" nodeType="afterGroup">
                            <p:stCondLst>
                              <p:cond delay="2500"/>
                            </p:stCondLst>
                            <p:childTnLst>
                              <p:par>
                                <p:cTn id="13" presetID="22" presetClass="entr" presetSubtype="8" fill="hold" grpId="0" nodeType="afterEffect">
                                  <p:stCondLst>
                                    <p:cond delay="0"/>
                                  </p:stCondLst>
                                  <p:iterate>
                                    <p:tmAbs val="0"/>
                                  </p:iterate>
                                  <p:childTnLst>
                                    <p:set>
                                      <p:cBhvr>
                                        <p:cTn id="14" fill="hold"/>
                                        <p:tgtEl>
                                          <p:spTgt spid="589"/>
                                        </p:tgtEl>
                                        <p:attrNameLst>
                                          <p:attrName>style.visibility</p:attrName>
                                        </p:attrNameLst>
                                      </p:cBhvr>
                                      <p:to>
                                        <p:strVal val="visible"/>
                                      </p:to>
                                    </p:set>
                                    <p:animEffect transition="in" filter="wipe(left)">
                                      <p:cBhvr>
                                        <p:cTn id="15" dur="1500"/>
                                        <p:tgtEl>
                                          <p:spTgt spid="589"/>
                                        </p:tgtEl>
                                      </p:cBhvr>
                                    </p:animEffect>
                                  </p:childTnLst>
                                </p:cTn>
                              </p:par>
                            </p:childTnLst>
                          </p:cTn>
                        </p:par>
                        <p:par>
                          <p:cTn id="16" fill="hold" nodeType="afterGroup">
                            <p:stCondLst>
                              <p:cond delay="4000"/>
                            </p:stCondLst>
                            <p:childTnLst>
                              <p:par>
                                <p:cTn id="17" presetID="22" presetClass="entr" presetSubtype="8" fill="hold" grpId="0" nodeType="afterEffect">
                                  <p:stCondLst>
                                    <p:cond delay="0"/>
                                  </p:stCondLst>
                                  <p:iterate>
                                    <p:tmAbs val="0"/>
                                  </p:iterate>
                                  <p:childTnLst>
                                    <p:set>
                                      <p:cBhvr>
                                        <p:cTn id="18" fill="hold"/>
                                        <p:tgtEl>
                                          <p:spTgt spid="585"/>
                                        </p:tgtEl>
                                        <p:attrNameLst>
                                          <p:attrName>style.visibility</p:attrName>
                                        </p:attrNameLst>
                                      </p:cBhvr>
                                      <p:to>
                                        <p:strVal val="visible"/>
                                      </p:to>
                                    </p:set>
                                    <p:animEffect transition="in" filter="wipe(left)">
                                      <p:cBhvr>
                                        <p:cTn id="19" dur="1500"/>
                                        <p:tgtEl>
                                          <p:spTgt spid="585"/>
                                        </p:tgtEl>
                                      </p:cBhvr>
                                    </p:animEffect>
                                  </p:childTnLst>
                                </p:cTn>
                              </p:par>
                            </p:childTnLst>
                          </p:cTn>
                        </p:par>
                        <p:par>
                          <p:cTn id="20" fill="hold" nodeType="afterGroup">
                            <p:stCondLst>
                              <p:cond delay="5500"/>
                            </p:stCondLst>
                            <p:childTnLst>
                              <p:par>
                                <p:cTn id="21" presetID="22" presetClass="entr" presetSubtype="8" fill="hold" grpId="0" nodeType="afterEffect">
                                  <p:stCondLst>
                                    <p:cond delay="0"/>
                                  </p:stCondLst>
                                  <p:iterate>
                                    <p:tmAbs val="0"/>
                                  </p:iterate>
                                  <p:childTnLst>
                                    <p:set>
                                      <p:cBhvr>
                                        <p:cTn id="22" fill="hold"/>
                                        <p:tgtEl>
                                          <p:spTgt spid="587"/>
                                        </p:tgtEl>
                                        <p:attrNameLst>
                                          <p:attrName>style.visibility</p:attrName>
                                        </p:attrNameLst>
                                      </p:cBhvr>
                                      <p:to>
                                        <p:strVal val="visible"/>
                                      </p:to>
                                    </p:set>
                                    <p:animEffect transition="in" filter="wipe(left)">
                                      <p:cBhvr>
                                        <p:cTn id="23" dur="1500"/>
                                        <p:tgtEl>
                                          <p:spTgt spid="587"/>
                                        </p:tgtEl>
                                      </p:cBhvr>
                                    </p:animEffect>
                                  </p:childTnLst>
                                </p:cTn>
                              </p:par>
                            </p:childTnLst>
                          </p:cTn>
                        </p:par>
                        <p:par>
                          <p:cTn id="24" fill="hold" nodeType="afterGroup">
                            <p:stCondLst>
                              <p:cond delay="7000"/>
                            </p:stCondLst>
                            <p:childTnLst>
                              <p:par>
                                <p:cTn id="25" presetID="9" presetClass="entr" fill="hold" grpId="0" nodeType="afterEffect">
                                  <p:stCondLst>
                                    <p:cond delay="0"/>
                                  </p:stCondLst>
                                  <p:iterate type="lt">
                                    <p:tmAbs val="0"/>
                                  </p:iterate>
                                  <p:childTnLst>
                                    <p:set>
                                      <p:cBhvr>
                                        <p:cTn id="26" fill="hold"/>
                                        <p:tgtEl>
                                          <p:spTgt spid="593"/>
                                        </p:tgtEl>
                                        <p:attrNameLst>
                                          <p:attrName>style.visibility</p:attrName>
                                        </p:attrNameLst>
                                      </p:cBhvr>
                                      <p:to>
                                        <p:strVal val="visible"/>
                                      </p:to>
                                    </p:set>
                                    <p:animEffect transition="in" filter="dissolve">
                                      <p:cBhvr>
                                        <p:cTn id="27" dur="1000"/>
                                        <p:tgtEl>
                                          <p:spTgt spid="593"/>
                                        </p:tgtEl>
                                      </p:cBhvr>
                                    </p:animEffect>
                                  </p:childTnLst>
                                </p:cTn>
                              </p:par>
                            </p:childTnLst>
                          </p:cTn>
                        </p:par>
                        <p:par>
                          <p:cTn id="28" fill="hold" nodeType="afterGroup">
                            <p:stCondLst>
                              <p:cond delay="8000"/>
                            </p:stCondLst>
                            <p:childTnLst>
                              <p:par>
                                <p:cTn id="29" presetID="9" presetClass="entr" fill="hold" grpId="0" nodeType="afterEffect">
                                  <p:stCondLst>
                                    <p:cond delay="0"/>
                                  </p:stCondLst>
                                  <p:iterate type="lt">
                                    <p:tmAbs val="0"/>
                                  </p:iterate>
                                  <p:childTnLst>
                                    <p:set>
                                      <p:cBhvr>
                                        <p:cTn id="30" fill="hold"/>
                                        <p:tgtEl>
                                          <p:spTgt spid="596"/>
                                        </p:tgtEl>
                                        <p:attrNameLst>
                                          <p:attrName>style.visibility</p:attrName>
                                        </p:attrNameLst>
                                      </p:cBhvr>
                                      <p:to>
                                        <p:strVal val="visible"/>
                                      </p:to>
                                    </p:set>
                                    <p:animEffect transition="in" filter="dissolve">
                                      <p:cBhvr>
                                        <p:cTn id="31" dur="2000"/>
                                        <p:tgtEl>
                                          <p:spTgt spid="596"/>
                                        </p:tgtEl>
                                      </p:cBhvr>
                                    </p:animEffect>
                                  </p:childTnLst>
                                </p:cTn>
                              </p:par>
                            </p:childTnLst>
                          </p:cTn>
                        </p:par>
                        <p:par>
                          <p:cTn id="32" fill="hold" nodeType="afterGroup">
                            <p:stCondLst>
                              <p:cond delay="10000"/>
                            </p:stCondLst>
                            <p:childTnLst>
                              <p:par>
                                <p:cTn id="33" presetID="9" presetClass="entr" fill="hold" grpId="0" nodeType="afterEffect">
                                  <p:stCondLst>
                                    <p:cond delay="0"/>
                                  </p:stCondLst>
                                  <p:iterate type="lt">
                                    <p:tmAbs val="0"/>
                                  </p:iterate>
                                  <p:childTnLst>
                                    <p:set>
                                      <p:cBhvr>
                                        <p:cTn id="34" fill="hold"/>
                                        <p:tgtEl>
                                          <p:spTgt spid="599"/>
                                        </p:tgtEl>
                                        <p:attrNameLst>
                                          <p:attrName>style.visibility</p:attrName>
                                        </p:attrNameLst>
                                      </p:cBhvr>
                                      <p:to>
                                        <p:strVal val="visible"/>
                                      </p:to>
                                    </p:set>
                                    <p:animEffect transition="in" filter="dissolve">
                                      <p:cBhvr>
                                        <p:cTn id="35" dur="2000"/>
                                        <p:tgtEl>
                                          <p:spTgt spid="599"/>
                                        </p:tgtEl>
                                      </p:cBhvr>
                                    </p:animEffect>
                                  </p:childTnLst>
                                </p:cTn>
                              </p:par>
                            </p:childTnLst>
                          </p:cTn>
                        </p:par>
                        <p:par>
                          <p:cTn id="36" fill="hold" nodeType="afterGroup">
                            <p:stCondLst>
                              <p:cond delay="12000"/>
                            </p:stCondLst>
                            <p:childTnLst>
                              <p:par>
                                <p:cTn id="37" presetID="9" presetClass="entr" fill="hold" grpId="0" nodeType="afterEffect">
                                  <p:stCondLst>
                                    <p:cond delay="0"/>
                                  </p:stCondLst>
                                  <p:iterate type="lt">
                                    <p:tmAbs val="0"/>
                                  </p:iterate>
                                  <p:childTnLst>
                                    <p:set>
                                      <p:cBhvr>
                                        <p:cTn id="38" fill="hold"/>
                                        <p:tgtEl>
                                          <p:spTgt spid="600"/>
                                        </p:tgtEl>
                                        <p:attrNameLst>
                                          <p:attrName>style.visibility</p:attrName>
                                        </p:attrNameLst>
                                      </p:cBhvr>
                                      <p:to>
                                        <p:strVal val="visible"/>
                                      </p:to>
                                    </p:set>
                                    <p:animEffect transition="in" filter="dissolve">
                                      <p:cBhvr>
                                        <p:cTn id="39" dur="2000"/>
                                        <p:tgtEl>
                                          <p:spTgt spid="600"/>
                                        </p:tgtEl>
                                      </p:cBhvr>
                                    </p:animEffect>
                                  </p:childTnLst>
                                </p:cTn>
                              </p:par>
                            </p:childTnLst>
                          </p:cTn>
                        </p:par>
                        <p:par>
                          <p:cTn id="40" fill="hold" nodeType="afterGroup">
                            <p:stCondLst>
                              <p:cond delay="14000"/>
                            </p:stCondLst>
                            <p:childTnLst>
                              <p:par>
                                <p:cTn id="41" presetID="9" presetClass="entr" fill="hold" grpId="0" nodeType="afterEffect">
                                  <p:stCondLst>
                                    <p:cond delay="0"/>
                                  </p:stCondLst>
                                  <p:iterate type="lt">
                                    <p:tmAbs val="0"/>
                                  </p:iterate>
                                  <p:childTnLst>
                                    <p:set>
                                      <p:cBhvr>
                                        <p:cTn id="42" fill="hold"/>
                                        <p:tgtEl>
                                          <p:spTgt spid="601"/>
                                        </p:tgtEl>
                                        <p:attrNameLst>
                                          <p:attrName>style.visibility</p:attrName>
                                        </p:attrNameLst>
                                      </p:cBhvr>
                                      <p:to>
                                        <p:strVal val="visible"/>
                                      </p:to>
                                    </p:set>
                                    <p:animEffect transition="in" filter="dissolve">
                                      <p:cBhvr>
                                        <p:cTn id="43" dur="2000"/>
                                        <p:tgtEl>
                                          <p:spTgt spid="601"/>
                                        </p:tgtEl>
                                      </p:cBhvr>
                                    </p:animEffect>
                                  </p:childTnLst>
                                </p:cTn>
                              </p:par>
                            </p:childTnLst>
                          </p:cTn>
                        </p:par>
                        <p:par>
                          <p:cTn id="44" fill="hold" nodeType="afterGroup">
                            <p:stCondLst>
                              <p:cond delay="16000"/>
                            </p:stCondLst>
                            <p:childTnLst>
                              <p:par>
                                <p:cTn id="45" presetID="9" presetClass="entr" fill="hold" grpId="0" nodeType="afterEffect">
                                  <p:stCondLst>
                                    <p:cond delay="0"/>
                                  </p:stCondLst>
                                  <p:iterate type="lt">
                                    <p:tmAbs val="0"/>
                                  </p:iterate>
                                  <p:childTnLst>
                                    <p:set>
                                      <p:cBhvr>
                                        <p:cTn id="46" fill="hold"/>
                                        <p:tgtEl>
                                          <p:spTgt spid="602"/>
                                        </p:tgtEl>
                                        <p:attrNameLst>
                                          <p:attrName>style.visibility</p:attrName>
                                        </p:attrNameLst>
                                      </p:cBhvr>
                                      <p:to>
                                        <p:strVal val="visible"/>
                                      </p:to>
                                    </p:set>
                                    <p:animEffect transition="in" filter="dissolve">
                                      <p:cBhvr>
                                        <p:cTn id="47" dur="2000"/>
                                        <p:tgtEl>
                                          <p:spTgt spid="602"/>
                                        </p:tgtEl>
                                      </p:cBhvr>
                                    </p:animEffect>
                                  </p:childTnLst>
                                </p:cTn>
                              </p:par>
                            </p:childTnLst>
                          </p:cTn>
                        </p:par>
                        <p:par>
                          <p:cTn id="48" fill="hold" nodeType="afterGroup">
                            <p:stCondLst>
                              <p:cond delay="18000"/>
                            </p:stCondLst>
                            <p:childTnLst>
                              <p:par>
                                <p:cTn id="49" presetID="10" presetClass="entr" fill="hold" grpId="0" nodeType="afterEffect">
                                  <p:stCondLst>
                                    <p:cond delay="0"/>
                                  </p:stCondLst>
                                  <p:iterate>
                                    <p:tmAbs val="0"/>
                                  </p:iterate>
                                  <p:childTnLst>
                                    <p:set>
                                      <p:cBhvr>
                                        <p:cTn id="50" fill="hold"/>
                                        <p:tgtEl>
                                          <p:spTgt spid="606"/>
                                        </p:tgtEl>
                                        <p:attrNameLst>
                                          <p:attrName>style.visibility</p:attrName>
                                        </p:attrNameLst>
                                      </p:cBhvr>
                                      <p:to>
                                        <p:strVal val="visible"/>
                                      </p:to>
                                    </p:set>
                                    <p:animEffect transition="in" filter="fade">
                                      <p:cBhvr>
                                        <p:cTn id="51" dur="1000"/>
                                        <p:tgtEl>
                                          <p:spTgt spid="606"/>
                                        </p:tgtEl>
                                      </p:cBhvr>
                                    </p:animEffect>
                                  </p:childTnLst>
                                </p:cTn>
                              </p:par>
                            </p:childTnLst>
                          </p:cTn>
                        </p:par>
                        <p:par>
                          <p:cTn id="52" fill="hold" nodeType="afterGroup">
                            <p:stCondLst>
                              <p:cond delay="19000"/>
                            </p:stCondLst>
                            <p:childTnLst>
                              <p:par>
                                <p:cTn id="53" presetID="9" presetClass="entr" fill="hold" grpId="0" nodeType="afterEffect">
                                  <p:stCondLst>
                                    <p:cond delay="0"/>
                                  </p:stCondLst>
                                  <p:iterate type="lt">
                                    <p:tmAbs val="0"/>
                                  </p:iterate>
                                  <p:childTnLst>
                                    <p:set>
                                      <p:cBhvr>
                                        <p:cTn id="54" fill="hold"/>
                                        <p:tgtEl>
                                          <p:spTgt spid="605"/>
                                        </p:tgtEl>
                                        <p:attrNameLst>
                                          <p:attrName>style.visibility</p:attrName>
                                        </p:attrNameLst>
                                      </p:cBhvr>
                                      <p:to>
                                        <p:strVal val="visible"/>
                                      </p:to>
                                    </p:set>
                                    <p:animEffect transition="in" filter="dissolve">
                                      <p:cBhvr>
                                        <p:cTn id="55" dur="2000"/>
                                        <p:tgtEl>
                                          <p:spTgt spid="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 grpId="0" animBg="1" advAuto="0"/>
      <p:bldP spid="584" grpId="0" animBg="1" advAuto="0"/>
      <p:bldP spid="585" grpId="0" animBg="1" advAuto="0"/>
      <p:bldP spid="587" grpId="0" animBg="1" advAuto="0"/>
      <p:bldP spid="589" grpId="0" animBg="1" advAuto="0"/>
      <p:bldP spid="593" grpId="0" animBg="1" advAuto="0"/>
      <p:bldP spid="596" grpId="0" animBg="1" advAuto="0"/>
      <p:bldP spid="599" grpId="0" animBg="1" advAuto="0"/>
      <p:bldP spid="600" grpId="0" animBg="1" advAuto="0"/>
      <p:bldP spid="601" grpId="0" animBg="1" advAuto="0"/>
      <p:bldP spid="602" grpId="0" animBg="1" advAuto="0"/>
      <p:bldP spid="605" grpId="0" animBg="1" advAuto="0"/>
      <p:bldP spid="606" grpId="0" animBg="1" advAuto="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droppedImage.png">
            <a:extLst>
              <a:ext uri="{FF2B5EF4-FFF2-40B4-BE49-F238E27FC236}">
                <a16:creationId xmlns:a16="http://schemas.microsoft.com/office/drawing/2014/main" id="{A797F590-4D5F-334E-935D-6328690DF5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19338" y="133350"/>
            <a:ext cx="7277100" cy="61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11" name="Shape 611">
            <a:extLst>
              <a:ext uri="{FF2B5EF4-FFF2-40B4-BE49-F238E27FC236}">
                <a16:creationId xmlns:a16="http://schemas.microsoft.com/office/drawing/2014/main" id="{71920E3B-6D7A-DB4A-951E-A6F1980BCEC4}"/>
              </a:ext>
            </a:extLst>
          </p:cNvPr>
          <p:cNvSpPr/>
          <p:nvPr/>
        </p:nvSpPr>
        <p:spPr>
          <a:xfrm>
            <a:off x="5630863" y="973138"/>
            <a:ext cx="893762" cy="901700"/>
          </a:xfrm>
          <a:prstGeom prst="rect">
            <a:avLst/>
          </a:prstGeom>
          <a:ln w="25400">
            <a:solidFill>
              <a:srgbClr val="FF2600"/>
            </a:solidFill>
            <a:miter lim="400000"/>
          </a:ln>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sp>
        <p:nvSpPr>
          <p:cNvPr id="612" name="Shape 612">
            <a:extLst>
              <a:ext uri="{FF2B5EF4-FFF2-40B4-BE49-F238E27FC236}">
                <a16:creationId xmlns:a16="http://schemas.microsoft.com/office/drawing/2014/main" id="{40E6A88E-2C0C-9D43-AB4B-D74DC23A7B91}"/>
              </a:ext>
            </a:extLst>
          </p:cNvPr>
          <p:cNvSpPr/>
          <p:nvPr/>
        </p:nvSpPr>
        <p:spPr>
          <a:xfrm>
            <a:off x="7515226" y="973138"/>
            <a:ext cx="893763" cy="901700"/>
          </a:xfrm>
          <a:prstGeom prst="rect">
            <a:avLst/>
          </a:prstGeom>
          <a:ln w="25400">
            <a:solidFill>
              <a:srgbClr val="FF2600"/>
            </a:solidFill>
            <a:miter lim="400000"/>
          </a:ln>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sp>
        <p:nvSpPr>
          <p:cNvPr id="613" name="Shape 613">
            <a:extLst>
              <a:ext uri="{FF2B5EF4-FFF2-40B4-BE49-F238E27FC236}">
                <a16:creationId xmlns:a16="http://schemas.microsoft.com/office/drawing/2014/main" id="{82FC5A7B-1B3C-2041-A4E4-D748DD947C58}"/>
              </a:ext>
            </a:extLst>
          </p:cNvPr>
          <p:cNvSpPr/>
          <p:nvPr/>
        </p:nvSpPr>
        <p:spPr>
          <a:xfrm>
            <a:off x="5051426" y="1701801"/>
            <a:ext cx="9525" cy="627063"/>
          </a:xfrm>
          <a:prstGeom prst="line">
            <a:avLst/>
          </a:prstGeom>
          <a:ln w="38100">
            <a:solidFill>
              <a:srgbClr val="FF2600"/>
            </a:solidFill>
            <a:miter lim="400000"/>
            <a:headEnd type="triangle" len="sm"/>
            <a:tailEnd type="stealth"/>
          </a:ln>
        </p:spPr>
        <p:txBody>
          <a:bodyPr lIns="0" tIns="0" rIns="0" bIns="0"/>
          <a:lstStyle/>
          <a:p>
            <a:pPr defTabSz="321457">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
        <p:nvSpPr>
          <p:cNvPr id="614" name="Shape 614">
            <a:extLst>
              <a:ext uri="{FF2B5EF4-FFF2-40B4-BE49-F238E27FC236}">
                <a16:creationId xmlns:a16="http://schemas.microsoft.com/office/drawing/2014/main" id="{FF1E449F-6BB7-B84C-9274-AE0F6B217B05}"/>
              </a:ext>
            </a:extLst>
          </p:cNvPr>
          <p:cNvSpPr/>
          <p:nvPr/>
        </p:nvSpPr>
        <p:spPr>
          <a:xfrm>
            <a:off x="5630863" y="973138"/>
            <a:ext cx="893762" cy="901700"/>
          </a:xfrm>
          <a:prstGeom prst="rect">
            <a:avLst/>
          </a:prstGeom>
          <a:ln w="25400">
            <a:solidFill>
              <a:srgbClr val="FF2600"/>
            </a:solidFill>
            <a:miter lim="400000"/>
          </a:ln>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sp>
        <p:nvSpPr>
          <p:cNvPr id="615" name="Shape 615">
            <a:extLst>
              <a:ext uri="{FF2B5EF4-FFF2-40B4-BE49-F238E27FC236}">
                <a16:creationId xmlns:a16="http://schemas.microsoft.com/office/drawing/2014/main" id="{D7C412E9-F443-8547-82E9-BD73AC61D181}"/>
              </a:ext>
            </a:extLst>
          </p:cNvPr>
          <p:cNvSpPr/>
          <p:nvPr/>
        </p:nvSpPr>
        <p:spPr>
          <a:xfrm>
            <a:off x="6929438" y="1731964"/>
            <a:ext cx="0" cy="388937"/>
          </a:xfrm>
          <a:prstGeom prst="line">
            <a:avLst/>
          </a:prstGeom>
          <a:ln w="38100">
            <a:solidFill>
              <a:srgbClr val="FF2600"/>
            </a:solidFill>
            <a:miter lim="400000"/>
            <a:headEnd type="triangle" len="sm"/>
            <a:tailEnd type="stealth"/>
          </a:ln>
        </p:spPr>
        <p:txBody>
          <a:bodyPr lIns="0" tIns="0" rIns="0" bIns="0"/>
          <a:lstStyle/>
          <a:p>
            <a:pPr defTabSz="321457">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
        <p:nvSpPr>
          <p:cNvPr id="616" name="Shape 616">
            <a:extLst>
              <a:ext uri="{FF2B5EF4-FFF2-40B4-BE49-F238E27FC236}">
                <a16:creationId xmlns:a16="http://schemas.microsoft.com/office/drawing/2014/main" id="{AAFFDC41-FF35-514D-B026-66D49B5C66A2}"/>
              </a:ext>
            </a:extLst>
          </p:cNvPr>
          <p:cNvSpPr/>
          <p:nvPr/>
        </p:nvSpPr>
        <p:spPr>
          <a:xfrm flipH="1">
            <a:off x="8807450" y="1731963"/>
            <a:ext cx="6350" cy="569912"/>
          </a:xfrm>
          <a:prstGeom prst="line">
            <a:avLst/>
          </a:prstGeom>
          <a:ln w="38100">
            <a:solidFill>
              <a:srgbClr val="FF2600"/>
            </a:solidFill>
            <a:miter lim="400000"/>
            <a:headEnd type="triangle" len="sm"/>
            <a:tailEnd type="stealth"/>
          </a:ln>
        </p:spPr>
        <p:txBody>
          <a:bodyPr lIns="0" tIns="0" rIns="0" bIns="0"/>
          <a:lstStyle/>
          <a:p>
            <a:pPr defTabSz="321457">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
        <p:nvSpPr>
          <p:cNvPr id="617" name="Shape 617">
            <a:extLst>
              <a:ext uri="{FF2B5EF4-FFF2-40B4-BE49-F238E27FC236}">
                <a16:creationId xmlns:a16="http://schemas.microsoft.com/office/drawing/2014/main" id="{C2984DE7-D878-E244-99F6-995AF63BCF91}"/>
              </a:ext>
            </a:extLst>
          </p:cNvPr>
          <p:cNvSpPr/>
          <p:nvPr/>
        </p:nvSpPr>
        <p:spPr>
          <a:xfrm flipV="1">
            <a:off x="5011739" y="2070101"/>
            <a:ext cx="1895475" cy="3175"/>
          </a:xfrm>
          <a:prstGeom prst="line">
            <a:avLst/>
          </a:prstGeom>
          <a:ln w="38100">
            <a:solidFill>
              <a:srgbClr val="FF2600"/>
            </a:solidFill>
            <a:miter lim="400000"/>
          </a:ln>
        </p:spPr>
        <p:txBody>
          <a:bodyPr lIns="0" tIns="0" rIns="0" bIns="0"/>
          <a:lstStyle/>
          <a:p>
            <a:pPr defTabSz="321457">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
        <p:nvSpPr>
          <p:cNvPr id="618" name="Shape 618">
            <a:extLst>
              <a:ext uri="{FF2B5EF4-FFF2-40B4-BE49-F238E27FC236}">
                <a16:creationId xmlns:a16="http://schemas.microsoft.com/office/drawing/2014/main" id="{9C1EC955-5447-0040-8699-FA7FEAE3E79F}"/>
              </a:ext>
            </a:extLst>
          </p:cNvPr>
          <p:cNvSpPr/>
          <p:nvPr/>
        </p:nvSpPr>
        <p:spPr>
          <a:xfrm flipV="1">
            <a:off x="5014913" y="2265363"/>
            <a:ext cx="3795712" cy="4762"/>
          </a:xfrm>
          <a:prstGeom prst="line">
            <a:avLst/>
          </a:prstGeom>
          <a:ln w="38100">
            <a:solidFill>
              <a:srgbClr val="FF2600"/>
            </a:solidFill>
            <a:miter lim="400000"/>
          </a:ln>
        </p:spPr>
        <p:txBody>
          <a:bodyPr lIns="0" tIns="0" rIns="0" bIns="0"/>
          <a:lstStyle/>
          <a:p>
            <a:pPr defTabSz="321457">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Tree>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40" name="Rectangle 4"/>
          <p:cNvSpPr>
            <a:spLocks noRot="1" noChangeArrowheads="1"/>
          </p:cNvSpPr>
          <p:nvPr/>
        </p:nvSpPr>
        <p:spPr bwMode="auto">
          <a:xfrm>
            <a:off x="1809750" y="2571750"/>
            <a:ext cx="85407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20000"/>
              </a:spcBef>
              <a:buClr>
                <a:schemeClr val="hlink"/>
              </a:buClr>
              <a:buSzPct val="80000"/>
              <a:buFont typeface="Arial" charset="0"/>
              <a:buNone/>
            </a:pPr>
            <a:r>
              <a:rPr lang="fr-FR" altLang="x-none" dirty="0">
                <a:solidFill>
                  <a:schemeClr val="bg1"/>
                </a:solidFill>
                <a:latin typeface="Tahoma" charset="0"/>
              </a:rPr>
              <a:t>Retrouver ce </a:t>
            </a:r>
            <a:r>
              <a:rPr lang="fr-FR" altLang="x-none" dirty="0" err="1">
                <a:solidFill>
                  <a:schemeClr val="bg1"/>
                </a:solidFill>
                <a:latin typeface="Tahoma" charset="0"/>
              </a:rPr>
              <a:t>powerpoint</a:t>
            </a:r>
            <a:r>
              <a:rPr lang="fr-FR" altLang="x-none" dirty="0">
                <a:solidFill>
                  <a:schemeClr val="bg1"/>
                </a:solidFill>
                <a:latin typeface="Tahoma" charset="0"/>
              </a:rPr>
              <a:t> sur</a:t>
            </a:r>
          </a:p>
          <a:p>
            <a:pPr algn="ctr" eaLnBrk="1" hangingPunct="1">
              <a:spcBef>
                <a:spcPct val="20000"/>
              </a:spcBef>
              <a:buClr>
                <a:schemeClr val="hlink"/>
              </a:buClr>
              <a:buSzPct val="80000"/>
              <a:buFont typeface="Arial" charset="0"/>
              <a:buNone/>
            </a:pPr>
            <a:r>
              <a:rPr lang="fr-FR" altLang="x-none" dirty="0" err="1">
                <a:solidFill>
                  <a:schemeClr val="bg1"/>
                </a:solidFill>
                <a:latin typeface="Tahoma" charset="0"/>
              </a:rPr>
              <a:t>www.cyriltarquinio.com</a:t>
            </a:r>
            <a:endParaRPr lang="fr-FR" altLang="x-none" dirty="0">
              <a:solidFill>
                <a:schemeClr val="bg1"/>
              </a:solidFill>
              <a:latin typeface="Tahoma" charset="0"/>
            </a:endParaRPr>
          </a:p>
          <a:p>
            <a:pPr algn="ctr" eaLnBrk="1" hangingPunct="1">
              <a:spcBef>
                <a:spcPct val="20000"/>
              </a:spcBef>
              <a:buClr>
                <a:schemeClr val="hlink"/>
              </a:buClr>
              <a:buSzPct val="80000"/>
              <a:buFont typeface="Arial" charset="0"/>
              <a:buNone/>
            </a:pPr>
            <a:endParaRPr lang="fr-FR" altLang="x-none" dirty="0">
              <a:solidFill>
                <a:srgbClr val="FF0000"/>
              </a:solidFill>
              <a:latin typeface="Tahoma"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0340"/>
                                        </p:tgtEl>
                                        <p:attrNameLst>
                                          <p:attrName>style.visibility</p:attrName>
                                        </p:attrNameLst>
                                      </p:cBhvr>
                                      <p:to>
                                        <p:strVal val="visible"/>
                                      </p:to>
                                    </p:set>
                                    <p:animEffect transition="in" filter="blinds(horizontal)">
                                      <p:cBhvr>
                                        <p:cTn id="7" dur="500"/>
                                        <p:tgtEl>
                                          <p:spTgt spid="270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421241" y="2851289"/>
            <a:ext cx="11048516" cy="3922713"/>
          </a:xfrm>
        </p:spPr>
        <p:txBody>
          <a:bodyPr>
            <a:normAutofit/>
          </a:bodyPr>
          <a:lstStyle/>
          <a:p>
            <a:pPr algn="just" eaLnBrk="1" hangingPunct="1"/>
            <a:r>
              <a:rPr lang="fr-FR" altLang="x-none" sz="2400" dirty="0">
                <a:ea typeface="ＭＳ Ｐゴシック" charset="-128"/>
              </a:rPr>
              <a:t>Et peu importe si les histoires rapportées sont vraies ou fausses, ce qui compte c</a:t>
            </a:r>
            <a:r>
              <a:rPr lang="fr-FR" altLang="fr-FR" sz="2400" dirty="0">
                <a:ea typeface="ＭＳ Ｐゴシック" charset="-128"/>
              </a:rPr>
              <a:t>’</a:t>
            </a:r>
            <a:r>
              <a:rPr lang="fr-FR" altLang="x-none" sz="2400" dirty="0">
                <a:ea typeface="ＭＳ Ｐゴシック" charset="-128"/>
              </a:rPr>
              <a:t>est le traitement qui en est fait, en terme d</a:t>
            </a:r>
            <a:r>
              <a:rPr lang="fr-FR" altLang="fr-FR" sz="2400" dirty="0">
                <a:ea typeface="ＭＳ Ｐゴシック" charset="-128"/>
              </a:rPr>
              <a:t>’</a:t>
            </a:r>
            <a:r>
              <a:rPr lang="fr-FR" altLang="x-none" sz="2400" dirty="0">
                <a:ea typeface="ＭＳ Ｐゴシック" charset="-128"/>
              </a:rPr>
              <a:t>intentionnalité inconsciente. </a:t>
            </a:r>
          </a:p>
          <a:p>
            <a:pPr algn="just" eaLnBrk="1" hangingPunct="1"/>
            <a:r>
              <a:rPr lang="fr-FR" altLang="x-none" sz="2400" b="1" dirty="0">
                <a:solidFill>
                  <a:srgbClr val="FF0000"/>
                </a:solidFill>
                <a:ea typeface="ＭＳ Ｐゴシック" charset="-128"/>
              </a:rPr>
              <a:t>Quel revirement !</a:t>
            </a:r>
            <a:r>
              <a:rPr lang="fr-FR" altLang="x-none" sz="2400" dirty="0">
                <a:ea typeface="ＭＳ Ｐゴシック" charset="-128"/>
              </a:rPr>
              <a:t> Ce n</a:t>
            </a:r>
            <a:r>
              <a:rPr lang="fr-FR" altLang="fr-FR" sz="2400" dirty="0">
                <a:ea typeface="ＭＳ Ｐゴシック" charset="-128"/>
              </a:rPr>
              <a:t>’</a:t>
            </a:r>
            <a:r>
              <a:rPr lang="fr-FR" altLang="x-none" sz="2400" dirty="0">
                <a:ea typeface="ＭＳ Ｐゴシック" charset="-128"/>
              </a:rPr>
              <a:t>est plus la scène traumatique qui compte, c</a:t>
            </a:r>
            <a:r>
              <a:rPr lang="fr-FR" altLang="fr-FR" sz="2400" dirty="0">
                <a:ea typeface="ＭＳ Ｐゴシック" charset="-128"/>
              </a:rPr>
              <a:t>’</a:t>
            </a:r>
            <a:r>
              <a:rPr lang="fr-FR" altLang="x-none" sz="2400" dirty="0">
                <a:ea typeface="ＭＳ Ｐゴシック" charset="-128"/>
              </a:rPr>
              <a:t>est le fantasme qui devient central. « Tous les symptômes d</a:t>
            </a:r>
            <a:r>
              <a:rPr lang="fr-FR" altLang="fr-FR" sz="2400" dirty="0">
                <a:ea typeface="ＭＳ Ｐゴシック" charset="-128"/>
              </a:rPr>
              <a:t>’</a:t>
            </a:r>
            <a:r>
              <a:rPr lang="fr-FR" altLang="x-none" sz="2400" dirty="0">
                <a:ea typeface="ＭＳ Ｐゴシック" charset="-128"/>
              </a:rPr>
              <a:t>angoisse dérivent ainsi de fantasmes » (Freud, 1937). </a:t>
            </a:r>
            <a:endParaRPr lang="fr-FR" altLang="x-none" sz="2400" dirty="0">
              <a:solidFill>
                <a:srgbClr val="FF0000"/>
              </a:solidFill>
              <a:ea typeface="ＭＳ Ｐゴシック" charset="-128"/>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droppedImage.png">
            <a:extLst>
              <a:ext uri="{FF2B5EF4-FFF2-40B4-BE49-F238E27FC236}">
                <a16:creationId xmlns:a16="http://schemas.microsoft.com/office/drawing/2014/main" id="{89011FD4-9F8B-D340-ACD1-D67827A8EC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7826" y="-4763"/>
            <a:ext cx="8670925" cy="307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22" name="Shape 622">
            <a:extLst>
              <a:ext uri="{FF2B5EF4-FFF2-40B4-BE49-F238E27FC236}">
                <a16:creationId xmlns:a16="http://schemas.microsoft.com/office/drawing/2014/main" id="{35D80FEB-8A8C-0B45-9EBE-FDB919CD71F5}"/>
              </a:ext>
            </a:extLst>
          </p:cNvPr>
          <p:cNvSpPr>
            <a:spLocks noChangeArrowheads="1"/>
          </p:cNvSpPr>
          <p:nvPr/>
        </p:nvSpPr>
        <p:spPr bwMode="auto">
          <a:xfrm>
            <a:off x="326571" y="3357848"/>
            <a:ext cx="11521439" cy="3026791"/>
          </a:xfrm>
          <a:prstGeom prst="rect">
            <a:avLst/>
          </a:prstGeom>
          <a:noFill/>
          <a:ln>
            <a:noFill/>
          </a:ln>
        </p:spPr>
        <p:txBody>
          <a:bodyPr wrap="square" lIns="35719" tIns="35719" rIns="35719" bIns="35719" anchor="ctr">
            <a:spAutoFit/>
          </a:bodyPr>
          <a:lstStyle/>
          <a:p>
            <a:pPr algn="just" eaLnBrk="1" hangingPunct="1">
              <a:defRPr sz="3600">
                <a:latin typeface="Tw Cen MT"/>
                <a:ea typeface="Tw Cen MT"/>
                <a:cs typeface="Tw Cen MT"/>
                <a:sym typeface="Tw Cen MT"/>
              </a:defRPr>
            </a:pPr>
            <a:r>
              <a:rPr sz="2400" dirty="0">
                <a:latin typeface="+mj-lt"/>
                <a:ea typeface="Tw Cen MT"/>
                <a:cs typeface="Tw Cen MT"/>
                <a:sym typeface="Tw Cen MT"/>
              </a:rPr>
              <a:t>- EMDR et MBCT ont montré leur </a:t>
            </a:r>
            <a:r>
              <a:rPr sz="2400" dirty="0">
                <a:solidFill>
                  <a:srgbClr val="E32400"/>
                </a:solidFill>
                <a:latin typeface="+mj-lt"/>
                <a:ea typeface="Tw Cen MT"/>
                <a:cs typeface="Tw Cen MT"/>
                <a:sym typeface="Tw Cen MT"/>
              </a:rPr>
              <a:t>efficacité </a:t>
            </a:r>
            <a:r>
              <a:rPr sz="2400" dirty="0">
                <a:latin typeface="+mj-lt"/>
                <a:ea typeface="Tw Cen MT"/>
                <a:cs typeface="Tw Cen MT"/>
                <a:sym typeface="Tw Cen MT"/>
              </a:rPr>
              <a:t>pour réduire et limiter les idéations négatives;</a:t>
            </a:r>
          </a:p>
          <a:p>
            <a:pPr algn="just" eaLnBrk="1" hangingPunct="1">
              <a:defRPr sz="3600">
                <a:latin typeface="Tw Cen MT"/>
                <a:ea typeface="Tw Cen MT"/>
                <a:cs typeface="Tw Cen MT"/>
                <a:sym typeface="Tw Cen MT"/>
              </a:defRPr>
            </a:pPr>
            <a:r>
              <a:rPr sz="2400" dirty="0">
                <a:latin typeface="+mj-lt"/>
                <a:ea typeface="Tw Cen MT"/>
                <a:cs typeface="Tw Cen MT"/>
                <a:sym typeface="Tw Cen MT"/>
              </a:rPr>
              <a:t>- Dans ces traitements on confronte en fait les sujets à une double tâche. Avec l’EMDR, se sont les </a:t>
            </a:r>
            <a:r>
              <a:rPr sz="2400" dirty="0">
                <a:solidFill>
                  <a:srgbClr val="B51A00"/>
                </a:solidFill>
                <a:latin typeface="+mj-lt"/>
                <a:ea typeface="Tw Cen MT"/>
                <a:cs typeface="Tw Cen MT"/>
                <a:sym typeface="Tw Cen MT"/>
              </a:rPr>
              <a:t>MO</a:t>
            </a:r>
            <a:r>
              <a:rPr sz="2400" dirty="0">
                <a:latin typeface="+mj-lt"/>
                <a:ea typeface="Tw Cen MT"/>
                <a:cs typeface="Tw Cen MT"/>
                <a:sym typeface="Tw Cen MT"/>
              </a:rPr>
              <a:t>, avec MBCT c’est  l’</a:t>
            </a:r>
            <a:r>
              <a:rPr sz="2400" dirty="0">
                <a:solidFill>
                  <a:srgbClr val="B51A00"/>
                </a:solidFill>
                <a:latin typeface="+mj-lt"/>
                <a:ea typeface="Tw Cen MT"/>
                <a:cs typeface="Tw Cen MT"/>
                <a:sym typeface="Tw Cen MT"/>
              </a:rPr>
              <a:t>attention portée à la respiration</a:t>
            </a:r>
            <a:r>
              <a:rPr sz="2400" dirty="0">
                <a:latin typeface="+mj-lt"/>
                <a:ea typeface="Tw Cen MT"/>
                <a:cs typeface="Tw Cen MT"/>
                <a:sym typeface="Tw Cen MT"/>
              </a:rPr>
              <a:t> -AR-</a:t>
            </a:r>
          </a:p>
          <a:p>
            <a:pPr algn="just" eaLnBrk="1" hangingPunct="1">
              <a:defRPr sz="3600">
                <a:latin typeface="Tw Cen MT"/>
                <a:ea typeface="Tw Cen MT"/>
                <a:cs typeface="Tw Cen MT"/>
                <a:sym typeface="Tw Cen MT"/>
              </a:defRPr>
            </a:pPr>
            <a:r>
              <a:rPr sz="2400" dirty="0">
                <a:latin typeface="+mj-lt"/>
                <a:ea typeface="Tw Cen MT"/>
                <a:cs typeface="Tw Cen MT"/>
                <a:sym typeface="Tw Cen MT"/>
              </a:rPr>
              <a:t>- Peut-on convoquer dans les deux cas l’hypothèse de la </a:t>
            </a:r>
            <a:r>
              <a:rPr sz="2400" dirty="0">
                <a:solidFill>
                  <a:srgbClr val="B51A00"/>
                </a:solidFill>
                <a:latin typeface="+mj-lt"/>
                <a:ea typeface="Tw Cen MT"/>
                <a:cs typeface="Tw Cen MT"/>
                <a:sym typeface="Tw Cen MT"/>
              </a:rPr>
              <a:t>mémoire de travail</a:t>
            </a:r>
            <a:r>
              <a:rPr sz="2400" dirty="0">
                <a:latin typeface="+mj-lt"/>
                <a:ea typeface="Tw Cen MT"/>
                <a:cs typeface="Tw Cen MT"/>
                <a:sym typeface="Tw Cen MT"/>
              </a:rPr>
              <a:t> (MT). </a:t>
            </a:r>
          </a:p>
          <a:p>
            <a:pPr algn="just" eaLnBrk="1" hangingPunct="1">
              <a:defRPr sz="3600">
                <a:latin typeface="Tw Cen MT"/>
                <a:ea typeface="Tw Cen MT"/>
                <a:cs typeface="Tw Cen MT"/>
                <a:sym typeface="Tw Cen MT"/>
              </a:defRPr>
            </a:pPr>
            <a:r>
              <a:rPr sz="2400" dirty="0">
                <a:latin typeface="+mj-lt"/>
                <a:ea typeface="Tw Cen MT"/>
                <a:cs typeface="Tw Cen MT"/>
                <a:sym typeface="Tw Cen MT"/>
              </a:rPr>
              <a:t>En quels termes ces deux approches saturent les ressources de la MT?</a:t>
            </a:r>
          </a:p>
        </p:txBody>
      </p:sp>
    </p:spTree>
  </p:cSld>
  <p:clrMapOvr>
    <a:masterClrMapping/>
  </p:clrMapOvr>
  <p:transition spd="slow">
    <p:fade/>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hape 625">
            <a:extLst>
              <a:ext uri="{FF2B5EF4-FFF2-40B4-BE49-F238E27FC236}">
                <a16:creationId xmlns:a16="http://schemas.microsoft.com/office/drawing/2014/main" id="{C442A320-CDEF-554B-A45B-D355B90F5D48}"/>
              </a:ext>
            </a:extLst>
          </p:cNvPr>
          <p:cNvSpPr>
            <a:spLocks noChangeArrowheads="1"/>
          </p:cNvSpPr>
          <p:nvPr/>
        </p:nvSpPr>
        <p:spPr bwMode="auto">
          <a:xfrm>
            <a:off x="418012" y="2169099"/>
            <a:ext cx="11773987" cy="430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algn="just" eaLnBrk="1" hangingPunct="1"/>
            <a:r>
              <a:rPr lang="fr-FR" altLang="fr-FR" sz="2500" dirty="0">
                <a:latin typeface="+mj-lt"/>
                <a:sym typeface="Tw Cen MT" panose="020B0602020104020603" pitchFamily="34" charset="77"/>
              </a:rPr>
              <a:t>Méthode</a:t>
            </a:r>
          </a:p>
          <a:p>
            <a:pPr algn="just" eaLnBrk="1" hangingPunct="1"/>
            <a:endParaRPr lang="fr-FR" altLang="fr-FR" sz="2500" dirty="0">
              <a:latin typeface="+mj-lt"/>
              <a:sym typeface="Tw Cen MT" panose="020B0602020104020603" pitchFamily="34" charset="77"/>
            </a:endParaRPr>
          </a:p>
          <a:p>
            <a:pPr algn="just" eaLnBrk="1" hangingPunct="1"/>
            <a:r>
              <a:rPr lang="fr-FR" altLang="fr-FR" sz="2500" dirty="0">
                <a:solidFill>
                  <a:srgbClr val="E32400"/>
                </a:solidFill>
                <a:latin typeface="+mj-lt"/>
                <a:sym typeface="Tw Cen MT" panose="020B0602020104020603" pitchFamily="34" charset="77"/>
              </a:rPr>
              <a:t>Phase 1</a:t>
            </a:r>
            <a:r>
              <a:rPr lang="fr-FR" altLang="fr-FR" sz="2500" dirty="0">
                <a:latin typeface="+mj-lt"/>
                <a:sym typeface="Tw Cen MT" panose="020B0602020104020603" pitchFamily="34" charset="77"/>
              </a:rPr>
              <a:t>: Production d’un souvenir négatif et Evaluation de 0 à 100 clarté et charge émotionnelle de du souvenir</a:t>
            </a:r>
          </a:p>
          <a:p>
            <a:pPr algn="just" eaLnBrk="1" hangingPunct="1"/>
            <a:r>
              <a:rPr lang="fr-FR" altLang="fr-FR" sz="2500" dirty="0">
                <a:solidFill>
                  <a:srgbClr val="E32400"/>
                </a:solidFill>
                <a:latin typeface="+mj-lt"/>
                <a:sym typeface="Tw Cen MT" panose="020B0602020104020603" pitchFamily="34" charset="77"/>
              </a:rPr>
              <a:t>Phase 2</a:t>
            </a:r>
            <a:r>
              <a:rPr lang="fr-FR" altLang="fr-FR" sz="2500" dirty="0">
                <a:latin typeface="+mj-lt"/>
                <a:sym typeface="Tw Cen MT" panose="020B0602020104020603" pitchFamily="34" charset="77"/>
              </a:rPr>
              <a:t>: Rappel (durant 24s) du même souvenir selon 3 condition</a:t>
            </a:r>
          </a:p>
          <a:p>
            <a:pPr lvl="1" algn="just" eaLnBrk="1" hangingPunct="1"/>
            <a:r>
              <a:rPr lang="fr-FR" altLang="fr-FR" sz="2500" dirty="0">
                <a:latin typeface="+mj-lt"/>
                <a:sym typeface="Tw Cen MT" panose="020B0602020104020603" pitchFamily="34" charset="77"/>
              </a:rPr>
              <a:t>- G1: RTT seulement - qui est une tâche de temps de réaction à des sons</a:t>
            </a:r>
          </a:p>
          <a:p>
            <a:pPr lvl="1" algn="just" eaLnBrk="1" hangingPunct="1"/>
            <a:r>
              <a:rPr lang="fr-FR" altLang="fr-FR" sz="2500" dirty="0">
                <a:latin typeface="+mj-lt"/>
                <a:sym typeface="Tw Cen MT" panose="020B0602020104020603" pitchFamily="34" charset="77"/>
              </a:rPr>
              <a:t>- G2: RTT + MO</a:t>
            </a:r>
          </a:p>
          <a:p>
            <a:pPr lvl="1" algn="just" eaLnBrk="1" hangingPunct="1"/>
            <a:r>
              <a:rPr lang="fr-FR" altLang="fr-FR" sz="2500" dirty="0">
                <a:latin typeface="+mj-lt"/>
                <a:sym typeface="Tw Cen MT" panose="020B0602020104020603" pitchFamily="34" charset="77"/>
              </a:rPr>
              <a:t>- G3: RTT + AR</a:t>
            </a:r>
          </a:p>
          <a:p>
            <a:pPr lvl="1" algn="just" eaLnBrk="1" hangingPunct="1"/>
            <a:r>
              <a:rPr lang="fr-FR" altLang="fr-FR" sz="2500" dirty="0">
                <a:latin typeface="+mj-lt"/>
                <a:sym typeface="Tw Cen MT" panose="020B0602020104020603" pitchFamily="34" charset="77"/>
              </a:rPr>
              <a:t>Break de 10s - pensez à autre chose</a:t>
            </a:r>
          </a:p>
          <a:p>
            <a:pPr lvl="1" algn="just" eaLnBrk="1" hangingPunct="1"/>
            <a:r>
              <a:rPr lang="fr-FR" altLang="fr-FR" sz="2500" dirty="0">
                <a:latin typeface="+mj-lt"/>
                <a:sym typeface="Tw Cen MT" panose="020B0602020104020603" pitchFamily="34" charset="77"/>
              </a:rPr>
              <a:t>Procédure répétées 5 fois</a:t>
            </a:r>
          </a:p>
          <a:p>
            <a:pPr algn="just" eaLnBrk="1" hangingPunct="1"/>
            <a:r>
              <a:rPr lang="fr-FR" altLang="fr-FR" sz="2500" dirty="0">
                <a:solidFill>
                  <a:srgbClr val="E32400"/>
                </a:solidFill>
                <a:latin typeface="+mj-lt"/>
                <a:sym typeface="Tw Cen MT" panose="020B0602020104020603" pitchFamily="34" charset="77"/>
              </a:rPr>
              <a:t>Phase 3</a:t>
            </a:r>
            <a:r>
              <a:rPr lang="fr-FR" altLang="fr-FR" sz="2500" dirty="0">
                <a:latin typeface="+mj-lt"/>
                <a:sym typeface="Tw Cen MT" panose="020B0602020104020603" pitchFamily="34" charset="77"/>
              </a:rPr>
              <a:t>: Identique à la phase 1</a:t>
            </a:r>
          </a:p>
        </p:txBody>
      </p:sp>
    </p:spTree>
  </p:cSld>
  <p:clrMapOvr>
    <a:masterClrMapping/>
  </p:clrMapOvr>
  <p:transition spd="slow">
    <p:dissolve/>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droppedImage.png">
            <a:extLst>
              <a:ext uri="{FF2B5EF4-FFF2-40B4-BE49-F238E27FC236}">
                <a16:creationId xmlns:a16="http://schemas.microsoft.com/office/drawing/2014/main" id="{0441AB7F-C830-8940-8544-B2A17D2ABF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1051" y="1704976"/>
            <a:ext cx="7510463"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31" name="Shape 631">
            <a:extLst>
              <a:ext uri="{FF2B5EF4-FFF2-40B4-BE49-F238E27FC236}">
                <a16:creationId xmlns:a16="http://schemas.microsoft.com/office/drawing/2014/main" id="{7433F326-5D94-EF43-A6A7-D0116AE53AEE}"/>
              </a:ext>
            </a:extLst>
          </p:cNvPr>
          <p:cNvSpPr>
            <a:spLocks noChangeArrowheads="1"/>
          </p:cNvSpPr>
          <p:nvPr/>
        </p:nvSpPr>
        <p:spPr bwMode="auto">
          <a:xfrm>
            <a:off x="7729539" y="3290888"/>
            <a:ext cx="174625" cy="266700"/>
          </a:xfrm>
          <a:prstGeom prst="rect">
            <a:avLst/>
          </a:prstGeom>
          <a:noFill/>
          <a:ln>
            <a:noFill/>
          </a:ln>
        </p:spPr>
        <p:txBody>
          <a:bodyPr wrap="none" lIns="35719" tIns="35719" rIns="35719" bIns="35719" anchor="ctr">
            <a:spAutoFit/>
          </a:bodyPr>
          <a:lstStyle>
            <a:lvl1pPr>
              <a:defRPr sz="1800" b="1">
                <a:solidFill>
                  <a:srgbClr val="B51A00"/>
                </a:solidFill>
              </a:defRPr>
            </a:lvl1pPr>
          </a:lstStyle>
          <a:p>
            <a:pPr eaLnBrk="1" hangingPunct="1">
              <a:defRPr/>
            </a:pPr>
            <a:r>
              <a:rPr sz="1266" dirty="0">
                <a:latin typeface="Tahoma" charset="0"/>
                <a:ea typeface="ＭＳ Ｐゴシック" charset="-128"/>
              </a:rPr>
              <a:t>1</a:t>
            </a:r>
          </a:p>
        </p:txBody>
      </p:sp>
      <p:sp>
        <p:nvSpPr>
          <p:cNvPr id="632" name="Shape 632">
            <a:extLst>
              <a:ext uri="{FF2B5EF4-FFF2-40B4-BE49-F238E27FC236}">
                <a16:creationId xmlns:a16="http://schemas.microsoft.com/office/drawing/2014/main" id="{9BB75870-9A49-2448-BBD8-16A00CB2F348}"/>
              </a:ext>
            </a:extLst>
          </p:cNvPr>
          <p:cNvSpPr>
            <a:spLocks noChangeArrowheads="1"/>
          </p:cNvSpPr>
          <p:nvPr/>
        </p:nvSpPr>
        <p:spPr bwMode="auto">
          <a:xfrm>
            <a:off x="7729539" y="3635375"/>
            <a:ext cx="174625" cy="266700"/>
          </a:xfrm>
          <a:prstGeom prst="rect">
            <a:avLst/>
          </a:prstGeom>
          <a:noFill/>
          <a:ln>
            <a:noFill/>
          </a:ln>
        </p:spPr>
        <p:txBody>
          <a:bodyPr wrap="none" lIns="35719" tIns="35719" rIns="35719" bIns="35719" anchor="ctr">
            <a:spAutoFit/>
          </a:bodyPr>
          <a:lstStyle>
            <a:lvl1pPr>
              <a:defRPr sz="1800" b="1">
                <a:solidFill>
                  <a:srgbClr val="B51A00"/>
                </a:solidFill>
              </a:defRPr>
            </a:lvl1pPr>
          </a:lstStyle>
          <a:p>
            <a:pPr eaLnBrk="1" hangingPunct="1">
              <a:defRPr/>
            </a:pPr>
            <a:r>
              <a:rPr sz="1266" dirty="0">
                <a:latin typeface="Tahoma" charset="0"/>
                <a:ea typeface="ＭＳ Ｐゴシック" charset="-128"/>
              </a:rPr>
              <a:t>2</a:t>
            </a:r>
          </a:p>
        </p:txBody>
      </p:sp>
      <p:sp>
        <p:nvSpPr>
          <p:cNvPr id="633" name="Shape 633">
            <a:extLst>
              <a:ext uri="{FF2B5EF4-FFF2-40B4-BE49-F238E27FC236}">
                <a16:creationId xmlns:a16="http://schemas.microsoft.com/office/drawing/2014/main" id="{6D7C4A88-E580-CC48-B872-BA56523F104C}"/>
              </a:ext>
            </a:extLst>
          </p:cNvPr>
          <p:cNvSpPr>
            <a:spLocks noChangeArrowheads="1"/>
          </p:cNvSpPr>
          <p:nvPr/>
        </p:nvSpPr>
        <p:spPr bwMode="auto">
          <a:xfrm>
            <a:off x="7729539" y="3921125"/>
            <a:ext cx="174625" cy="266700"/>
          </a:xfrm>
          <a:prstGeom prst="rect">
            <a:avLst/>
          </a:prstGeom>
          <a:noFill/>
          <a:ln>
            <a:noFill/>
          </a:ln>
        </p:spPr>
        <p:txBody>
          <a:bodyPr wrap="none" lIns="35719" tIns="35719" rIns="35719" bIns="35719" anchor="ctr">
            <a:spAutoFit/>
          </a:bodyPr>
          <a:lstStyle>
            <a:lvl1pPr>
              <a:defRPr sz="1800" b="1">
                <a:solidFill>
                  <a:srgbClr val="B51A00"/>
                </a:solidFill>
              </a:defRPr>
            </a:lvl1pPr>
          </a:lstStyle>
          <a:p>
            <a:pPr eaLnBrk="1" hangingPunct="1">
              <a:defRPr/>
            </a:pPr>
            <a:r>
              <a:rPr sz="1266">
                <a:latin typeface="Tahoma" charset="0"/>
                <a:ea typeface="ＭＳ Ｐゴシック" charset="-128"/>
              </a:rPr>
              <a:t>2</a:t>
            </a:r>
          </a:p>
        </p:txBody>
      </p:sp>
    </p:spTree>
  </p:cSld>
  <p:clrMapOvr>
    <a:masterClrMapping/>
  </p:clrMapOvr>
  <p:transition spd="slow"/>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droppedImage.png">
            <a:extLst>
              <a:ext uri="{FF2B5EF4-FFF2-40B4-BE49-F238E27FC236}">
                <a16:creationId xmlns:a16="http://schemas.microsoft.com/office/drawing/2014/main" id="{35709366-1DD3-D149-9C4A-5F9351BB53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5813" y="500064"/>
            <a:ext cx="7897812"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39" name="Shape 639">
            <a:extLst>
              <a:ext uri="{FF2B5EF4-FFF2-40B4-BE49-F238E27FC236}">
                <a16:creationId xmlns:a16="http://schemas.microsoft.com/office/drawing/2014/main" id="{B2BA22C1-AEFE-C249-8D44-8DB417F65730}"/>
              </a:ext>
            </a:extLst>
          </p:cNvPr>
          <p:cNvSpPr>
            <a:spLocks noChangeArrowheads="1"/>
          </p:cNvSpPr>
          <p:nvPr/>
        </p:nvSpPr>
        <p:spPr bwMode="auto">
          <a:xfrm>
            <a:off x="1854201" y="4752365"/>
            <a:ext cx="8474075" cy="1629998"/>
          </a:xfrm>
          <a:prstGeom prst="rect">
            <a:avLst/>
          </a:prstGeom>
          <a:noFill/>
          <a:ln>
            <a:noFill/>
          </a:ln>
        </p:spPr>
        <p:txBody>
          <a:bodyPr lIns="35719" tIns="35719" rIns="35719" bIns="35719" anchor="ctr">
            <a:spAutoFit/>
          </a:bodyPr>
          <a:lstStyle/>
          <a:p>
            <a:pPr lvl="1" algn="just" eaLnBrk="1" hangingPunct="1">
              <a:defRPr sz="3600">
                <a:latin typeface="Tw Cen MT"/>
                <a:ea typeface="Tw Cen MT"/>
                <a:cs typeface="Tw Cen MT"/>
                <a:sym typeface="Tw Cen MT"/>
              </a:defRPr>
            </a:pPr>
            <a:r>
              <a:rPr sz="2531" dirty="0">
                <a:latin typeface="+mj-lt"/>
                <a:ea typeface="Tw Cen MT"/>
                <a:cs typeface="Tw Cen MT"/>
                <a:sym typeface="Tw Cen MT"/>
              </a:rPr>
              <a:t>Attention </a:t>
            </a:r>
            <a:r>
              <a:rPr sz="2531" dirty="0" err="1">
                <a:latin typeface="+mj-lt"/>
                <a:ea typeface="Tw Cen MT"/>
                <a:cs typeface="Tw Cen MT"/>
                <a:sym typeface="Tw Cen MT"/>
              </a:rPr>
              <a:t>l’EMDR</a:t>
            </a:r>
            <a:r>
              <a:rPr sz="2531" dirty="0">
                <a:latin typeface="+mj-lt"/>
                <a:ea typeface="Tw Cen MT"/>
                <a:cs typeface="Tw Cen MT"/>
                <a:sym typeface="Tw Cen MT"/>
              </a:rPr>
              <a:t> </a:t>
            </a:r>
            <a:r>
              <a:rPr sz="2531" dirty="0" err="1">
                <a:solidFill>
                  <a:srgbClr val="B51A00"/>
                </a:solidFill>
                <a:latin typeface="+mj-lt"/>
                <a:ea typeface="Tw Cen MT"/>
                <a:cs typeface="Tw Cen MT"/>
                <a:sym typeface="Tw Cen MT"/>
              </a:rPr>
              <a:t>c’est</a:t>
            </a:r>
            <a:r>
              <a:rPr sz="2531" dirty="0">
                <a:solidFill>
                  <a:srgbClr val="B51A00"/>
                </a:solidFill>
                <a:latin typeface="+mj-lt"/>
                <a:ea typeface="Tw Cen MT"/>
                <a:cs typeface="Tw Cen MT"/>
                <a:sym typeface="Tw Cen MT"/>
              </a:rPr>
              <a:t> un plus que </a:t>
            </a:r>
            <a:r>
              <a:rPr sz="2531" dirty="0">
                <a:latin typeface="+mj-lt"/>
                <a:ea typeface="Tw Cen MT"/>
                <a:cs typeface="Tw Cen MT"/>
                <a:sym typeface="Tw Cen MT"/>
              </a:rPr>
              <a:t>des MO et MBCT </a:t>
            </a:r>
            <a:r>
              <a:rPr sz="2531" dirty="0">
                <a:solidFill>
                  <a:srgbClr val="B51A00"/>
                </a:solidFill>
                <a:latin typeface="+mj-lt"/>
                <a:ea typeface="Tw Cen MT"/>
                <a:cs typeface="Tw Cen MT"/>
                <a:sym typeface="Tw Cen MT"/>
              </a:rPr>
              <a:t>un </a:t>
            </a:r>
            <a:r>
              <a:rPr sz="2531" dirty="0" err="1">
                <a:solidFill>
                  <a:srgbClr val="B51A00"/>
                </a:solidFill>
                <a:latin typeface="+mj-lt"/>
                <a:ea typeface="Tw Cen MT"/>
                <a:cs typeface="Tw Cen MT"/>
                <a:sym typeface="Tw Cen MT"/>
              </a:rPr>
              <a:t>peu</a:t>
            </a:r>
            <a:r>
              <a:rPr sz="2531" dirty="0">
                <a:solidFill>
                  <a:srgbClr val="B51A00"/>
                </a:solidFill>
                <a:latin typeface="+mj-lt"/>
                <a:ea typeface="Tw Cen MT"/>
                <a:cs typeface="Tw Cen MT"/>
                <a:sym typeface="Tw Cen MT"/>
              </a:rPr>
              <a:t> plus </a:t>
            </a:r>
            <a:r>
              <a:rPr sz="2531" dirty="0" err="1">
                <a:solidFill>
                  <a:srgbClr val="B51A00"/>
                </a:solidFill>
                <a:latin typeface="+mj-lt"/>
                <a:ea typeface="Tw Cen MT"/>
                <a:cs typeface="Tw Cen MT"/>
                <a:sym typeface="Tw Cen MT"/>
              </a:rPr>
              <a:t>qu’une</a:t>
            </a:r>
            <a:r>
              <a:rPr sz="2531" dirty="0">
                <a:latin typeface="+mj-lt"/>
                <a:ea typeface="Tw Cen MT"/>
                <a:cs typeface="Tw Cen MT"/>
                <a:sym typeface="Tw Cen MT"/>
              </a:rPr>
              <a:t> attention </a:t>
            </a:r>
            <a:r>
              <a:rPr sz="2531" dirty="0" err="1">
                <a:latin typeface="+mj-lt"/>
                <a:ea typeface="Tw Cen MT"/>
                <a:cs typeface="Tw Cen MT"/>
                <a:sym typeface="Tw Cen MT"/>
              </a:rPr>
              <a:t>portée</a:t>
            </a:r>
            <a:r>
              <a:rPr sz="2531" dirty="0">
                <a:latin typeface="+mj-lt"/>
                <a:ea typeface="Tw Cen MT"/>
                <a:cs typeface="Tw Cen MT"/>
                <a:sym typeface="Tw Cen MT"/>
              </a:rPr>
              <a:t> </a:t>
            </a:r>
            <a:r>
              <a:rPr sz="2531" dirty="0" err="1">
                <a:latin typeface="+mj-lt"/>
                <a:ea typeface="Tw Cen MT"/>
                <a:cs typeface="Tw Cen MT"/>
                <a:sym typeface="Tw Cen MT"/>
              </a:rPr>
              <a:t>à</a:t>
            </a:r>
            <a:r>
              <a:rPr sz="2531" dirty="0">
                <a:latin typeface="+mj-lt"/>
                <a:ea typeface="Tw Cen MT"/>
                <a:cs typeface="Tw Cen MT"/>
                <a:sym typeface="Tw Cen MT"/>
              </a:rPr>
              <a:t> la respiration. Dans les deux la </a:t>
            </a:r>
            <a:r>
              <a:rPr sz="2531" dirty="0" err="1">
                <a:latin typeface="+mj-lt"/>
                <a:ea typeface="Tw Cen MT"/>
                <a:cs typeface="Tw Cen MT"/>
                <a:sym typeface="Tw Cen MT"/>
              </a:rPr>
              <a:t>mémoire</a:t>
            </a:r>
            <a:r>
              <a:rPr sz="2531" dirty="0">
                <a:latin typeface="+mj-lt"/>
                <a:ea typeface="Tw Cen MT"/>
                <a:cs typeface="Tw Cen MT"/>
                <a:sym typeface="Tw Cen MT"/>
              </a:rPr>
              <a:t> de travail </a:t>
            </a:r>
            <a:r>
              <a:rPr sz="2531" dirty="0" err="1">
                <a:latin typeface="+mj-lt"/>
                <a:ea typeface="Tw Cen MT"/>
                <a:cs typeface="Tw Cen MT"/>
                <a:sym typeface="Tw Cen MT"/>
              </a:rPr>
              <a:t>semble</a:t>
            </a:r>
            <a:r>
              <a:rPr sz="2531" dirty="0">
                <a:latin typeface="+mj-lt"/>
                <a:ea typeface="Tw Cen MT"/>
                <a:cs typeface="Tw Cen MT"/>
                <a:sym typeface="Tw Cen MT"/>
              </a:rPr>
              <a:t> </a:t>
            </a:r>
            <a:r>
              <a:rPr sz="2531" dirty="0" err="1">
                <a:latin typeface="+mj-lt"/>
                <a:ea typeface="Tw Cen MT"/>
                <a:cs typeface="Tw Cen MT"/>
                <a:sym typeface="Tw Cen MT"/>
              </a:rPr>
              <a:t>saturée</a:t>
            </a:r>
            <a:r>
              <a:rPr sz="2531" dirty="0">
                <a:latin typeface="+mj-lt"/>
                <a:ea typeface="Tw Cen MT"/>
                <a:cs typeface="Tw Cen MT"/>
                <a:sym typeface="Tw Cen MT"/>
              </a:rPr>
              <a:t>.</a:t>
            </a:r>
          </a:p>
        </p:txBody>
      </p:sp>
    </p:spTree>
  </p:cSld>
  <p:clrMapOvr>
    <a:masterClrMapping/>
  </p:clrMapOvr>
  <p:transition spd="slow">
    <p:fade/>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droppedImage.pdf">
            <a:extLst>
              <a:ext uri="{FF2B5EF4-FFF2-40B4-BE49-F238E27FC236}">
                <a16:creationId xmlns:a16="http://schemas.microsoft.com/office/drawing/2014/main" id="{49FA2F7F-380F-9E4C-BE5C-E360783E1E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16151" y="-288925"/>
            <a:ext cx="6983413" cy="51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3426" name="Shape 643">
            <a:extLst>
              <a:ext uri="{FF2B5EF4-FFF2-40B4-BE49-F238E27FC236}">
                <a16:creationId xmlns:a16="http://schemas.microsoft.com/office/drawing/2014/main" id="{15C490F6-45AC-F047-B425-7361CB3B96E6}"/>
              </a:ext>
            </a:extLst>
          </p:cNvPr>
          <p:cNvSpPr>
            <a:spLocks noGrp="1"/>
          </p:cNvSpPr>
          <p:nvPr>
            <p:ph type="body" sz="quarter" idx="1"/>
          </p:nvPr>
        </p:nvSpPr>
        <p:spPr>
          <a:xfrm>
            <a:off x="1438275" y="4803775"/>
            <a:ext cx="4268788" cy="2724150"/>
          </a:xfrm>
        </p:spPr>
        <p:txBody>
          <a:bodyPr/>
          <a:lstStyle/>
          <a:p>
            <a:pPr marL="615950" indent="-401638" algn="just"/>
            <a:r>
              <a:rPr lang="fr-FR" altLang="fr-FR" sz="2000">
                <a:latin typeface="Tw Cen MT" panose="020B0602020104020603" pitchFamily="34" charset="77"/>
                <a:ea typeface="ＭＳ Ｐゴシック" panose="020B0600070205080204" pitchFamily="34" charset="-128"/>
                <a:sym typeface="Tw Cen MT" panose="020B0602020104020603" pitchFamily="34" charset="77"/>
              </a:rPr>
              <a:t>46 thérapeutes avec une formation avancée en EMDR</a:t>
            </a:r>
          </a:p>
          <a:p>
            <a:pPr marL="615950" indent="-401638" algn="just"/>
            <a:r>
              <a:rPr lang="fr-FR" altLang="fr-FR" sz="2000">
                <a:latin typeface="Tw Cen MT" panose="020B0602020104020603" pitchFamily="34" charset="77"/>
                <a:ea typeface="ＭＳ Ｐゴシック" panose="020B0600070205080204" pitchFamily="34" charset="-128"/>
                <a:sym typeface="Tw Cen MT" panose="020B0602020104020603" pitchFamily="34" charset="77"/>
              </a:rPr>
              <a:t>32 patients avec ESPT et 32 avec d’autres diagnostics : n=64</a:t>
            </a:r>
          </a:p>
        </p:txBody>
      </p:sp>
      <p:sp>
        <p:nvSpPr>
          <p:cNvPr id="644" name="Shape 644">
            <a:extLst>
              <a:ext uri="{FF2B5EF4-FFF2-40B4-BE49-F238E27FC236}">
                <a16:creationId xmlns:a16="http://schemas.microsoft.com/office/drawing/2014/main" id="{106DEFD8-2DC0-6C44-A728-5BE3D3425B0C}"/>
              </a:ext>
            </a:extLst>
          </p:cNvPr>
          <p:cNvSpPr>
            <a:spLocks noChangeArrowheads="1"/>
          </p:cNvSpPr>
          <p:nvPr/>
        </p:nvSpPr>
        <p:spPr bwMode="auto">
          <a:xfrm>
            <a:off x="5961063" y="4595814"/>
            <a:ext cx="4697412" cy="2255837"/>
          </a:xfrm>
          <a:prstGeom prst="rect">
            <a:avLst/>
          </a:prstGeom>
          <a:noFill/>
          <a:ln>
            <a:noFill/>
          </a:ln>
        </p:spPr>
        <p:txBody>
          <a:bodyPr lIns="35719" tIns="35719" rIns="35719" bIns="35719" anchor="ctr"/>
          <a:lstStyle/>
          <a:p>
            <a:pPr marL="402050" indent="-402050" algn="just">
              <a:spcBef>
                <a:spcPts val="1266"/>
              </a:spcBef>
              <a:buSzPct val="100000"/>
              <a:buFontTx/>
              <a:buChar char="•"/>
              <a:defRPr sz="3000">
                <a:latin typeface="Tw Cen MT"/>
                <a:ea typeface="Tw Cen MT"/>
                <a:cs typeface="Tw Cen MT"/>
                <a:sym typeface="Tw Cen MT"/>
              </a:defRPr>
            </a:pPr>
            <a:r>
              <a:rPr sz="2109" dirty="0">
                <a:latin typeface="Tw Cen MT"/>
                <a:ea typeface="Tw Cen MT"/>
                <a:cs typeface="Tw Cen MT"/>
                <a:sym typeface="Tw Cen MT"/>
              </a:rPr>
              <a:t>Différents SBA: </a:t>
            </a:r>
            <a:r>
              <a:rPr sz="2109" dirty="0">
                <a:solidFill>
                  <a:srgbClr val="B51A00"/>
                </a:solidFill>
                <a:latin typeface="Tw Cen MT"/>
                <a:ea typeface="Tw Cen MT"/>
                <a:cs typeface="Tw Cen MT"/>
                <a:sym typeface="Tw Cen MT"/>
              </a:rPr>
              <a:t>MO, Sons, Contrôle</a:t>
            </a:r>
            <a:r>
              <a:rPr sz="2109" dirty="0">
                <a:latin typeface="Tw Cen MT"/>
                <a:ea typeface="Tw Cen MT"/>
                <a:cs typeface="Tw Cen MT"/>
                <a:sym typeface="Tw Cen MT"/>
              </a:rPr>
              <a:t>, dans un ordre aléatoire (countrebalancés)</a:t>
            </a:r>
          </a:p>
          <a:p>
            <a:pPr marL="402050" indent="-402050" algn="just">
              <a:spcBef>
                <a:spcPts val="1266"/>
              </a:spcBef>
              <a:buSzPct val="100000"/>
              <a:buFontTx/>
              <a:buChar char="•"/>
              <a:defRPr sz="3000">
                <a:latin typeface="Tw Cen MT"/>
                <a:ea typeface="Tw Cen MT"/>
                <a:cs typeface="Tw Cen MT"/>
                <a:sym typeface="Tw Cen MT"/>
              </a:defRPr>
            </a:pPr>
            <a:r>
              <a:rPr sz="2109" dirty="0">
                <a:latin typeface="Tw Cen MT"/>
                <a:ea typeface="Tw Cen MT"/>
                <a:cs typeface="Tw Cen MT"/>
                <a:sym typeface="Tw Cen MT"/>
              </a:rPr>
              <a:t>Série de 6 minutes</a:t>
            </a:r>
          </a:p>
          <a:p>
            <a:pPr marL="402050" indent="-402050" algn="just">
              <a:spcBef>
                <a:spcPts val="1266"/>
              </a:spcBef>
              <a:buSzPct val="100000"/>
              <a:buFontTx/>
              <a:buChar char="•"/>
              <a:defRPr sz="3000">
                <a:latin typeface="Tw Cen MT"/>
                <a:ea typeface="Tw Cen MT"/>
                <a:cs typeface="Tw Cen MT"/>
                <a:sym typeface="Tw Cen MT"/>
              </a:defRPr>
            </a:pPr>
            <a:r>
              <a:rPr sz="2109" dirty="0">
                <a:latin typeface="Tw Cen MT"/>
                <a:ea typeface="Tw Cen MT"/>
                <a:cs typeface="Tw Cen MT"/>
                <a:sym typeface="Tw Cen MT"/>
              </a:rPr>
              <a:t>Retour à la cible</a:t>
            </a:r>
          </a:p>
        </p:txBody>
      </p:sp>
    </p:spTree>
  </p:cSld>
  <p:clrMapOvr>
    <a:masterClrMapping/>
  </p:clrMapOvr>
  <p:transition spd="slow">
    <p:fade/>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hape 646">
            <a:extLst>
              <a:ext uri="{FF2B5EF4-FFF2-40B4-BE49-F238E27FC236}">
                <a16:creationId xmlns:a16="http://schemas.microsoft.com/office/drawing/2014/main" id="{22C4961F-FDEC-7B43-9B8E-B79AD7965876}"/>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8544581A-EB82-9B48-871B-38848C8F0126}" type="slidenum">
              <a:rPr lang="fr-FR" altLang="fr-FR">
                <a:solidFill>
                  <a:schemeClr val="bg1"/>
                </a:solidFill>
              </a:rPr>
              <a:pPr/>
              <a:t>205</a:t>
            </a:fld>
            <a:endParaRPr lang="fr-FR" altLang="fr-FR">
              <a:solidFill>
                <a:schemeClr val="bg1"/>
              </a:solidFill>
            </a:endParaRPr>
          </a:p>
        </p:txBody>
      </p:sp>
      <p:pic>
        <p:nvPicPr>
          <p:cNvPr id="104450" name="droppedImage.pdf">
            <a:extLst>
              <a:ext uri="{FF2B5EF4-FFF2-40B4-BE49-F238E27FC236}">
                <a16:creationId xmlns:a16="http://schemas.microsoft.com/office/drawing/2014/main" id="{4B1D02E2-4817-3746-BBAD-58E61398C4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0225" y="411163"/>
            <a:ext cx="434975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04451" name="droppedImage.pdf">
            <a:extLst>
              <a:ext uri="{FF2B5EF4-FFF2-40B4-BE49-F238E27FC236}">
                <a16:creationId xmlns:a16="http://schemas.microsoft.com/office/drawing/2014/main" id="{6D1511F5-E18F-BA41-AB0D-987D04E5AE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32513" y="3535364"/>
            <a:ext cx="4481512"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4452" name="Shape 649">
            <a:extLst>
              <a:ext uri="{FF2B5EF4-FFF2-40B4-BE49-F238E27FC236}">
                <a16:creationId xmlns:a16="http://schemas.microsoft.com/office/drawing/2014/main" id="{1E558FA5-C6E5-2A42-9293-5AED8A2717E4}"/>
              </a:ext>
            </a:extLst>
          </p:cNvPr>
          <p:cNvSpPr>
            <a:spLocks noChangeArrowheads="1"/>
          </p:cNvSpPr>
          <p:nvPr/>
        </p:nvSpPr>
        <p:spPr bwMode="auto">
          <a:xfrm>
            <a:off x="7118351" y="1401763"/>
            <a:ext cx="190817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a:solidFill>
                  <a:srgbClr val="0042AA"/>
                </a:solidFill>
                <a:latin typeface="Tw Cen MT" panose="020B0602020104020603" pitchFamily="34" charset="77"/>
                <a:sym typeface="Tw Cen MT" panose="020B0602020104020603" pitchFamily="34" charset="77"/>
              </a:rPr>
              <a:t>Clarté des souvenirs</a:t>
            </a:r>
          </a:p>
        </p:txBody>
      </p:sp>
      <p:pic>
        <p:nvPicPr>
          <p:cNvPr id="104453" name="Image 649">
            <a:extLst>
              <a:ext uri="{FF2B5EF4-FFF2-40B4-BE49-F238E27FC236}">
                <a16:creationId xmlns:a16="http://schemas.microsoft.com/office/drawing/2014/main" id="{3D87D551-E34D-184C-88CA-89C6DF06679A}"/>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6140450" y="1506538"/>
            <a:ext cx="9096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Shape 652">
            <a:extLst>
              <a:ext uri="{FF2B5EF4-FFF2-40B4-BE49-F238E27FC236}">
                <a16:creationId xmlns:a16="http://schemas.microsoft.com/office/drawing/2014/main" id="{C2157C84-5757-6D44-B3E8-CAD5469940DA}"/>
              </a:ext>
            </a:extLst>
          </p:cNvPr>
          <p:cNvSpPr>
            <a:spLocks noChangeArrowheads="1"/>
          </p:cNvSpPr>
          <p:nvPr/>
        </p:nvSpPr>
        <p:spPr bwMode="auto">
          <a:xfrm>
            <a:off x="1524001" y="4956175"/>
            <a:ext cx="32051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a:solidFill>
                  <a:srgbClr val="E32400"/>
                </a:solidFill>
                <a:latin typeface="Tw Cen MT" panose="020B0602020104020603" pitchFamily="34" charset="77"/>
                <a:sym typeface="Tw Cen MT" panose="020B0602020104020603" pitchFamily="34" charset="77"/>
              </a:rPr>
              <a:t>Charge émotionnelle</a:t>
            </a:r>
          </a:p>
        </p:txBody>
      </p:sp>
      <p:pic>
        <p:nvPicPr>
          <p:cNvPr id="104455" name="Image 652">
            <a:extLst>
              <a:ext uri="{FF2B5EF4-FFF2-40B4-BE49-F238E27FC236}">
                <a16:creationId xmlns:a16="http://schemas.microsoft.com/office/drawing/2014/main" id="{33D0B0A1-C595-0145-A992-2041EBD9F1B3}"/>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4616450" y="5000625"/>
            <a:ext cx="143668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droppedImage.png">
            <a:extLst>
              <a:ext uri="{FF2B5EF4-FFF2-40B4-BE49-F238E27FC236}">
                <a16:creationId xmlns:a16="http://schemas.microsoft.com/office/drawing/2014/main" id="{292F9D55-5F63-474D-9F3D-682D393C41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08239" y="642938"/>
            <a:ext cx="6759575"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58" name="Shape 658">
            <a:extLst>
              <a:ext uri="{FF2B5EF4-FFF2-40B4-BE49-F238E27FC236}">
                <a16:creationId xmlns:a16="http://schemas.microsoft.com/office/drawing/2014/main" id="{B90FED67-1A41-404C-85E5-5922A422BF68}"/>
              </a:ext>
            </a:extLst>
          </p:cNvPr>
          <p:cNvSpPr/>
          <p:nvPr/>
        </p:nvSpPr>
        <p:spPr>
          <a:xfrm>
            <a:off x="7578725" y="1392239"/>
            <a:ext cx="1258888" cy="3760787"/>
          </a:xfrm>
          <a:prstGeom prst="rect">
            <a:avLst/>
          </a:prstGeom>
          <a:ln w="25400">
            <a:solidFill>
              <a:srgbClr val="FF2600"/>
            </a:solidFill>
            <a:miter lim="400000"/>
          </a:ln>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spTree>
  </p:cSld>
  <p:clrMapOvr>
    <a:masterClrMapping/>
  </p:clrMapOvr>
  <p:transition spd="slow"/>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droppedImage.png">
            <a:extLst>
              <a:ext uri="{FF2B5EF4-FFF2-40B4-BE49-F238E27FC236}">
                <a16:creationId xmlns:a16="http://schemas.microsoft.com/office/drawing/2014/main" id="{5CD90833-6407-884F-9508-4C8387FF76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17689" y="174626"/>
            <a:ext cx="8688387"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62" name="Shape 662">
            <a:extLst>
              <a:ext uri="{FF2B5EF4-FFF2-40B4-BE49-F238E27FC236}">
                <a16:creationId xmlns:a16="http://schemas.microsoft.com/office/drawing/2014/main" id="{4225FC35-D1A6-8F4A-A03D-867469742193}"/>
              </a:ext>
            </a:extLst>
          </p:cNvPr>
          <p:cNvSpPr>
            <a:spLocks noChangeArrowheads="1"/>
          </p:cNvSpPr>
          <p:nvPr/>
        </p:nvSpPr>
        <p:spPr bwMode="auto">
          <a:xfrm>
            <a:off x="1692276" y="4813301"/>
            <a:ext cx="8475663" cy="1241425"/>
          </a:xfrm>
          <a:prstGeom prst="rect">
            <a:avLst/>
          </a:prstGeom>
          <a:noFill/>
          <a:ln>
            <a:noFill/>
          </a:ln>
        </p:spPr>
        <p:txBody>
          <a:bodyPr lIns="35719" tIns="35719" rIns="35719" bIns="35719" anchor="ctr">
            <a:spAutoFit/>
          </a:bodyPr>
          <a:lstStyle/>
          <a:p>
            <a:pPr algn="just" eaLnBrk="1" hangingPunct="1">
              <a:defRPr sz="3600">
                <a:latin typeface="Tw Cen MT"/>
                <a:ea typeface="Tw Cen MT"/>
                <a:cs typeface="Tw Cen MT"/>
                <a:sym typeface="Tw Cen MT"/>
              </a:defRPr>
            </a:pPr>
            <a:r>
              <a:rPr sz="2531">
                <a:latin typeface="Tw Cen MT"/>
                <a:ea typeface="Tw Cen MT"/>
                <a:cs typeface="Tw Cen MT"/>
                <a:sym typeface="Tw Cen MT"/>
              </a:rPr>
              <a:t>Est-ce que les effets mesurés dans les études précédentes durent dans le temps (24h FU)?</a:t>
            </a:r>
          </a:p>
          <a:p>
            <a:pPr algn="just" eaLnBrk="1" hangingPunct="1">
              <a:defRPr sz="3600">
                <a:latin typeface="Tw Cen MT"/>
                <a:ea typeface="Tw Cen MT"/>
                <a:cs typeface="Tw Cen MT"/>
                <a:sym typeface="Tw Cen MT"/>
              </a:defRPr>
            </a:pPr>
            <a:r>
              <a:rPr sz="2531">
                <a:latin typeface="Tw Cen MT"/>
                <a:ea typeface="Tw Cen MT"/>
                <a:cs typeface="Tw Cen MT"/>
                <a:sym typeface="Tw Cen MT"/>
              </a:rPr>
              <a:t>La durée de l’intervention joue-t-elle un rôle?</a:t>
            </a:r>
          </a:p>
        </p:txBody>
      </p:sp>
    </p:spTree>
  </p:cSld>
  <p:clrMapOvr>
    <a:masterClrMapping/>
  </p:clrMapOvr>
  <p:transition spd="slow"/>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droppedImage.png">
            <a:extLst>
              <a:ext uri="{FF2B5EF4-FFF2-40B4-BE49-F238E27FC236}">
                <a16:creationId xmlns:a16="http://schemas.microsoft.com/office/drawing/2014/main" id="{A3A786F8-EE53-6C4B-B764-7D9D1CED59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3214" y="3432175"/>
            <a:ext cx="4884737"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07522" name="droppedImage.png">
            <a:extLst>
              <a:ext uri="{FF2B5EF4-FFF2-40B4-BE49-F238E27FC236}">
                <a16:creationId xmlns:a16="http://schemas.microsoft.com/office/drawing/2014/main" id="{C45ACFB0-09FA-A540-8648-223BC256FD9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13214" y="0"/>
            <a:ext cx="4884737"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3"/>
          <p:cNvSpPr>
            <a:spLocks noGrp="1" noRot="1" noChangeArrowheads="1"/>
          </p:cNvSpPr>
          <p:nvPr>
            <p:ph type="title"/>
          </p:nvPr>
        </p:nvSpPr>
        <p:spPr>
          <a:xfrm>
            <a:off x="2074862" y="801141"/>
            <a:ext cx="8042275" cy="1336675"/>
          </a:xfrm>
        </p:spPr>
        <p:txBody>
          <a:bodyPr/>
          <a:lstStyle/>
          <a:p>
            <a:pPr eaLnBrk="1" hangingPunct="1"/>
            <a:r>
              <a:rPr lang="fr-FR" altLang="x-none" sz="4000" dirty="0">
                <a:latin typeface="Tahoma" charset="0"/>
                <a:ea typeface="ＭＳ Ｐゴシック" charset="-128"/>
              </a:rPr>
              <a:t>3.4. Les aspects neurologiques</a:t>
            </a:r>
          </a:p>
        </p:txBody>
      </p:sp>
      <p:pic>
        <p:nvPicPr>
          <p:cNvPr id="325634" name="Picture 3" descr="ésultat de recherche d'images pour &quot;stress post traumatique et cerveau&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8438" y="2997200"/>
            <a:ext cx="4203700"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1625738" y="2898224"/>
            <a:ext cx="8540750" cy="4498975"/>
          </a:xfrm>
        </p:spPr>
        <p:txBody>
          <a:bodyPr>
            <a:normAutofit/>
          </a:bodyPr>
          <a:lstStyle/>
          <a:p>
            <a:pPr algn="ctr" eaLnBrk="1" hangingPunct="1">
              <a:buFont typeface="Arial" charset="0"/>
              <a:buNone/>
              <a:defRPr/>
            </a:pPr>
            <a:r>
              <a:rPr lang="fr-FR" altLang="x-none" sz="6000" dirty="0">
                <a:solidFill>
                  <a:schemeClr val="accent1">
                    <a:lumMod val="60000"/>
                    <a:lumOff val="40000"/>
                  </a:schemeClr>
                </a:solidFill>
                <a:effectLst>
                  <a:outerShdw blurRad="38100" dist="38100" dir="2700000" algn="tl">
                    <a:srgbClr val="C0C0C0"/>
                  </a:outerShdw>
                </a:effectLst>
                <a:latin typeface="+mj-lt"/>
                <a:ea typeface="ＭＳ Ｐゴシック" charset="-128"/>
              </a:rPr>
              <a:t>1. Introduction.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37922">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37922">
                                            <p:txEl>
                                              <p:pRg st="0" end="0"/>
                                            </p:txEl>
                                          </p:spTgt>
                                        </p:tgtEl>
                                        <p:attrNameLst>
                                          <p:attrName>ppt_w</p:attrName>
                                        </p:attrNameLst>
                                      </p:cBhvr>
                                    </p:anim>
                                    <p:anim by="(#ppt_w*0.50)" calcmode="lin" valueType="num">
                                      <p:cBhvr>
                                        <p:cTn id="8" dur="500" decel="50000" autoRev="1" fill="hold">
                                          <p:stCondLst>
                                            <p:cond delay="0"/>
                                          </p:stCondLst>
                                        </p:cTn>
                                        <p:tgtEl>
                                          <p:spTgt spid="337922">
                                            <p:txEl>
                                              <p:pRg st="0" end="0"/>
                                            </p:txEl>
                                          </p:spTgt>
                                        </p:tgtEl>
                                        <p:attrNameLst>
                                          <p:attrName>ppt_x</p:attrName>
                                        </p:attrNameLst>
                                      </p:cBhvr>
                                    </p:anim>
                                    <p:anim from="(-#ppt_h/2)" to="(#ppt_y)" calcmode="lin" valueType="num">
                                      <p:cBhvr>
                                        <p:cTn id="9" dur="1000" fill="hold">
                                          <p:stCondLst>
                                            <p:cond delay="0"/>
                                          </p:stCondLst>
                                        </p:cTn>
                                        <p:tgtEl>
                                          <p:spTgt spid="337922">
                                            <p:txEl>
                                              <p:pRg st="0" end="0"/>
                                            </p:txEl>
                                          </p:spTgt>
                                        </p:tgtEl>
                                        <p:attrNameLst>
                                          <p:attrName>ppt_y</p:attrName>
                                        </p:attrNameLst>
                                      </p:cBhvr>
                                    </p:anim>
                                    <p:animRot by="21600000">
                                      <p:cBhvr>
                                        <p:cTn id="10" dur="1000" fill="hold">
                                          <p:stCondLst>
                                            <p:cond delay="0"/>
                                          </p:stCondLst>
                                        </p:cTn>
                                        <p:tgtEl>
                                          <p:spTgt spid="33792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2"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7450" y="387350"/>
            <a:ext cx="727710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29"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74837"/>
            <a:ext cx="9144000"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Rot="1" noChangeArrowheads="1"/>
          </p:cNvSpPr>
          <p:nvPr/>
        </p:nvSpPr>
        <p:spPr bwMode="auto">
          <a:xfrm>
            <a:off x="1524000" y="476295"/>
            <a:ext cx="85407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ormAutofit/>
          </a:bodyPr>
          <a:lstStyle>
            <a:lvl1pPr marL="349250" indent="-349250" algn="l" rtl="0" eaLnBrk="0" fontAlgn="base" hangingPunct="0">
              <a:spcBef>
                <a:spcPts val="2000"/>
              </a:spcBef>
              <a:spcAft>
                <a:spcPct val="0"/>
              </a:spcAft>
              <a:buClr>
                <a:srgbClr val="6FB7D7"/>
              </a:buClr>
              <a:buSzPct val="110000"/>
              <a:buFont typeface="Wingdings 2" charset="2"/>
              <a:buChar char=""/>
              <a:defRPr sz="2400" kern="1200">
                <a:solidFill>
                  <a:srgbClr val="595959"/>
                </a:solidFill>
                <a:latin typeface="+mn-lt"/>
                <a:ea typeface="ＭＳ Ｐゴシック" charset="0"/>
                <a:cs typeface="ＭＳ Ｐゴシック" charset="0"/>
              </a:defRPr>
            </a:lvl1pPr>
            <a:lvl2pPr marL="685800" indent="-336550" algn="l" rtl="0" eaLnBrk="0" fontAlgn="base" hangingPunct="0">
              <a:spcBef>
                <a:spcPts val="600"/>
              </a:spcBef>
              <a:spcAft>
                <a:spcPct val="0"/>
              </a:spcAft>
              <a:buClr>
                <a:srgbClr val="215D77"/>
              </a:buClr>
              <a:buSzPct val="110000"/>
              <a:buFont typeface="Wingdings 2" charset="2"/>
              <a:buChar char=""/>
              <a:defRPr sz="2200" kern="1200">
                <a:solidFill>
                  <a:srgbClr val="595959"/>
                </a:solidFill>
                <a:latin typeface="+mn-lt"/>
                <a:ea typeface="ＭＳ Ｐゴシック" charset="0"/>
                <a:cs typeface="+mn-cs"/>
              </a:defRPr>
            </a:lvl2pPr>
            <a:lvl3pPr marL="968375" indent="-282575" algn="l" rtl="0" eaLnBrk="0" fontAlgn="base" hangingPunct="0">
              <a:spcBef>
                <a:spcPts val="600"/>
              </a:spcBef>
              <a:spcAft>
                <a:spcPct val="0"/>
              </a:spcAft>
              <a:buClr>
                <a:srgbClr val="6FB7D7"/>
              </a:buClr>
              <a:buSzPct val="110000"/>
              <a:buFont typeface="Wingdings 2" charset="2"/>
              <a:buChar char=""/>
              <a:defRPr sz="2000" kern="1200">
                <a:solidFill>
                  <a:srgbClr val="595959"/>
                </a:solidFill>
                <a:latin typeface="+mn-lt"/>
                <a:ea typeface="ＭＳ Ｐゴシック" charset="0"/>
                <a:cs typeface="+mn-cs"/>
              </a:defRPr>
            </a:lvl3pPr>
            <a:lvl4pPr marL="1263650" indent="-295275" algn="l" rtl="0" eaLnBrk="0" fontAlgn="base" hangingPunct="0">
              <a:spcBef>
                <a:spcPts val="600"/>
              </a:spcBef>
              <a:spcAft>
                <a:spcPct val="0"/>
              </a:spcAft>
              <a:buClr>
                <a:srgbClr val="215D77"/>
              </a:buClr>
              <a:buSzPct val="110000"/>
              <a:buFont typeface="Wingdings 2" charset="2"/>
              <a:buChar char=""/>
              <a:defRPr kern="1200">
                <a:solidFill>
                  <a:srgbClr val="595959"/>
                </a:solidFill>
                <a:latin typeface="+mn-lt"/>
                <a:ea typeface="ＭＳ Ｐゴシック" charset="0"/>
                <a:cs typeface="+mn-cs"/>
              </a:defRPr>
            </a:lvl4pPr>
            <a:lvl5pPr marL="1546225" indent="-282575" algn="l" rtl="0" eaLnBrk="0" fontAlgn="base" hangingPunct="0">
              <a:spcBef>
                <a:spcPts val="600"/>
              </a:spcBef>
              <a:spcAft>
                <a:spcPct val="0"/>
              </a:spcAft>
              <a:buClr>
                <a:srgbClr val="6FB7D7"/>
              </a:buClr>
              <a:buSzPct val="110000"/>
              <a:buFont typeface="Wingdings 2" charset="2"/>
              <a:buChar char=""/>
              <a:defRPr kern="1200">
                <a:solidFill>
                  <a:srgbClr val="595959"/>
                </a:solidFill>
                <a:latin typeface="+mn-lt"/>
                <a:ea typeface="ＭＳ Ｐゴシック" charset="0"/>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eaLnBrk="1" hangingPunct="1">
              <a:buNone/>
              <a:defRPr/>
            </a:pPr>
            <a:r>
              <a:rPr lang="fr-FR" altLang="x-none" sz="3600" dirty="0">
                <a:solidFill>
                  <a:schemeClr val="bg1"/>
                </a:solidFill>
                <a:effectLst>
                  <a:outerShdw blurRad="38100" dist="38100" dir="2700000" algn="tl">
                    <a:srgbClr val="C0C0C0"/>
                  </a:outerShdw>
                </a:effectLst>
                <a:latin typeface="+mj-lt"/>
                <a:ea typeface="ＭＳ Ｐゴシック" charset="-128"/>
              </a:rPr>
              <a:t>Le cortex préfrontal</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1524000" y="815930"/>
            <a:ext cx="85407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ormAutofit/>
          </a:bodyPr>
          <a:lstStyle>
            <a:lvl1pPr marL="349250" indent="-349250" algn="l" rtl="0" eaLnBrk="0" fontAlgn="base" hangingPunct="0">
              <a:spcBef>
                <a:spcPts val="2000"/>
              </a:spcBef>
              <a:spcAft>
                <a:spcPct val="0"/>
              </a:spcAft>
              <a:buClr>
                <a:srgbClr val="6FB7D7"/>
              </a:buClr>
              <a:buSzPct val="110000"/>
              <a:buFont typeface="Wingdings 2" charset="2"/>
              <a:buChar char=""/>
              <a:defRPr sz="2400" kern="1200">
                <a:solidFill>
                  <a:srgbClr val="595959"/>
                </a:solidFill>
                <a:latin typeface="+mn-lt"/>
                <a:ea typeface="ＭＳ Ｐゴシック" charset="0"/>
                <a:cs typeface="ＭＳ Ｐゴシック" charset="0"/>
              </a:defRPr>
            </a:lvl1pPr>
            <a:lvl2pPr marL="685800" indent="-336550" algn="l" rtl="0" eaLnBrk="0" fontAlgn="base" hangingPunct="0">
              <a:spcBef>
                <a:spcPts val="600"/>
              </a:spcBef>
              <a:spcAft>
                <a:spcPct val="0"/>
              </a:spcAft>
              <a:buClr>
                <a:srgbClr val="215D77"/>
              </a:buClr>
              <a:buSzPct val="110000"/>
              <a:buFont typeface="Wingdings 2" charset="2"/>
              <a:buChar char=""/>
              <a:defRPr sz="2200" kern="1200">
                <a:solidFill>
                  <a:srgbClr val="595959"/>
                </a:solidFill>
                <a:latin typeface="+mn-lt"/>
                <a:ea typeface="ＭＳ Ｐゴシック" charset="0"/>
                <a:cs typeface="+mn-cs"/>
              </a:defRPr>
            </a:lvl2pPr>
            <a:lvl3pPr marL="968375" indent="-282575" algn="l" rtl="0" eaLnBrk="0" fontAlgn="base" hangingPunct="0">
              <a:spcBef>
                <a:spcPts val="600"/>
              </a:spcBef>
              <a:spcAft>
                <a:spcPct val="0"/>
              </a:spcAft>
              <a:buClr>
                <a:srgbClr val="6FB7D7"/>
              </a:buClr>
              <a:buSzPct val="110000"/>
              <a:buFont typeface="Wingdings 2" charset="2"/>
              <a:buChar char=""/>
              <a:defRPr sz="2000" kern="1200">
                <a:solidFill>
                  <a:srgbClr val="595959"/>
                </a:solidFill>
                <a:latin typeface="+mn-lt"/>
                <a:ea typeface="ＭＳ Ｐゴシック" charset="0"/>
                <a:cs typeface="+mn-cs"/>
              </a:defRPr>
            </a:lvl3pPr>
            <a:lvl4pPr marL="1263650" indent="-295275" algn="l" rtl="0" eaLnBrk="0" fontAlgn="base" hangingPunct="0">
              <a:spcBef>
                <a:spcPts val="600"/>
              </a:spcBef>
              <a:spcAft>
                <a:spcPct val="0"/>
              </a:spcAft>
              <a:buClr>
                <a:srgbClr val="215D77"/>
              </a:buClr>
              <a:buSzPct val="110000"/>
              <a:buFont typeface="Wingdings 2" charset="2"/>
              <a:buChar char=""/>
              <a:defRPr kern="1200">
                <a:solidFill>
                  <a:srgbClr val="595959"/>
                </a:solidFill>
                <a:latin typeface="+mn-lt"/>
                <a:ea typeface="ＭＳ Ｐゴシック" charset="0"/>
                <a:cs typeface="+mn-cs"/>
              </a:defRPr>
            </a:lvl4pPr>
            <a:lvl5pPr marL="1546225" indent="-282575" algn="l" rtl="0" eaLnBrk="0" fontAlgn="base" hangingPunct="0">
              <a:spcBef>
                <a:spcPts val="600"/>
              </a:spcBef>
              <a:spcAft>
                <a:spcPct val="0"/>
              </a:spcAft>
              <a:buClr>
                <a:srgbClr val="6FB7D7"/>
              </a:buClr>
              <a:buSzPct val="110000"/>
              <a:buFont typeface="Wingdings 2" charset="2"/>
              <a:buChar char=""/>
              <a:defRPr kern="1200">
                <a:solidFill>
                  <a:srgbClr val="595959"/>
                </a:solidFill>
                <a:latin typeface="+mn-lt"/>
                <a:ea typeface="ＭＳ Ｐゴシック" charset="0"/>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eaLnBrk="1" hangingPunct="1">
              <a:buNone/>
              <a:defRPr/>
            </a:pPr>
            <a:r>
              <a:rPr lang="fr-FR" altLang="x-none" sz="3600" dirty="0">
                <a:solidFill>
                  <a:schemeClr val="bg1"/>
                </a:solidFill>
                <a:effectLst>
                  <a:outerShdw blurRad="38100" dist="38100" dir="2700000" algn="tl">
                    <a:srgbClr val="C0C0C0"/>
                  </a:outerShdw>
                </a:effectLst>
                <a:latin typeface="+mj-lt"/>
                <a:ea typeface="ＭＳ Ｐゴシック" charset="-128"/>
              </a:rPr>
              <a:t>Cerveau limbique</a:t>
            </a:r>
          </a:p>
        </p:txBody>
      </p:sp>
      <p:sp>
        <p:nvSpPr>
          <p:cNvPr id="331778" name="AutoShape 2" descr="ésultat de recherche d'images pour &quot;hippocampe amygdale&quot;"/>
          <p:cNvSpPr>
            <a:spLocks noChangeAspect="1" noChangeArrowheads="1"/>
          </p:cNvSpPr>
          <p:nvPr/>
        </p:nvSpPr>
        <p:spPr bwMode="auto">
          <a:xfrm>
            <a:off x="152400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ＭＳ Ｐゴシック" charset="-128"/>
              </a:defRPr>
            </a:lvl1pPr>
            <a:lvl2pPr marL="742950" indent="-285750">
              <a:defRPr>
                <a:solidFill>
                  <a:schemeClr val="tx1"/>
                </a:solidFill>
                <a:latin typeface="Tahoma" charset="0"/>
                <a:ea typeface="ＭＳ Ｐゴシック" charset="-128"/>
              </a:defRPr>
            </a:lvl2pPr>
            <a:lvl3pPr marL="1143000" indent="-228600">
              <a:defRPr>
                <a:solidFill>
                  <a:schemeClr val="tx1"/>
                </a:solidFill>
                <a:latin typeface="Tahoma" charset="0"/>
                <a:ea typeface="ＭＳ Ｐゴシック" charset="-128"/>
              </a:defRPr>
            </a:lvl3pPr>
            <a:lvl4pPr marL="1600200" indent="-228600">
              <a:defRPr>
                <a:solidFill>
                  <a:schemeClr val="tx1"/>
                </a:solidFill>
                <a:latin typeface="Tahoma" charset="0"/>
                <a:ea typeface="ＭＳ Ｐゴシック" charset="-128"/>
              </a:defRPr>
            </a:lvl4pPr>
            <a:lvl5pPr marL="2057400" indent="-228600">
              <a:defRPr>
                <a:solidFill>
                  <a:schemeClr val="tx1"/>
                </a:solidFill>
                <a:latin typeface="Tahoma" charset="0"/>
                <a:ea typeface="ＭＳ Ｐゴシック" charset="-128"/>
              </a:defRPr>
            </a:lvl5pPr>
            <a:lvl6pPr marL="2514600" indent="-228600" eaLnBrk="0" fontAlgn="base" hangingPunct="0">
              <a:spcBef>
                <a:spcPct val="0"/>
              </a:spcBef>
              <a:spcAft>
                <a:spcPct val="0"/>
              </a:spcAft>
              <a:defRPr>
                <a:solidFill>
                  <a:schemeClr val="tx1"/>
                </a:solidFill>
                <a:latin typeface="Tahoma" charset="0"/>
                <a:ea typeface="ＭＳ Ｐゴシック" charset="-128"/>
              </a:defRPr>
            </a:lvl6pPr>
            <a:lvl7pPr marL="2971800" indent="-228600" eaLnBrk="0" fontAlgn="base" hangingPunct="0">
              <a:spcBef>
                <a:spcPct val="0"/>
              </a:spcBef>
              <a:spcAft>
                <a:spcPct val="0"/>
              </a:spcAft>
              <a:defRPr>
                <a:solidFill>
                  <a:schemeClr val="tx1"/>
                </a:solidFill>
                <a:latin typeface="Tahoma" charset="0"/>
                <a:ea typeface="ＭＳ Ｐゴシック" charset="-128"/>
              </a:defRPr>
            </a:lvl7pPr>
            <a:lvl8pPr marL="3429000" indent="-228600" eaLnBrk="0" fontAlgn="base" hangingPunct="0">
              <a:spcBef>
                <a:spcPct val="0"/>
              </a:spcBef>
              <a:spcAft>
                <a:spcPct val="0"/>
              </a:spcAft>
              <a:defRPr>
                <a:solidFill>
                  <a:schemeClr val="tx1"/>
                </a:solidFill>
                <a:latin typeface="Tahoma" charset="0"/>
                <a:ea typeface="ＭＳ Ｐゴシック" charset="-128"/>
              </a:defRPr>
            </a:lvl8pPr>
            <a:lvl9pPr marL="3886200" indent="-228600" eaLnBrk="0" fontAlgn="base" hangingPunct="0">
              <a:spcBef>
                <a:spcPct val="0"/>
              </a:spcBef>
              <a:spcAft>
                <a:spcPct val="0"/>
              </a:spcAft>
              <a:defRPr>
                <a:solidFill>
                  <a:schemeClr val="tx1"/>
                </a:solidFill>
                <a:latin typeface="Tahoma" charset="0"/>
                <a:ea typeface="ＭＳ Ｐゴシック" charset="-128"/>
              </a:defRPr>
            </a:lvl9pPr>
          </a:lstStyle>
          <a:p>
            <a:pPr eaLnBrk="1" hangingPunct="1"/>
            <a:endParaRPr lang="x-none" altLang="x-none"/>
          </a:p>
        </p:txBody>
      </p:sp>
      <p:pic>
        <p:nvPicPr>
          <p:cNvPr id="331779" name="Picture 4" descr="ésultat de recherche d'images pour &quot;hippocampe amygdale&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0" y="2303416"/>
            <a:ext cx="6159500" cy="407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781" name="Rectangle 6"/>
          <p:cNvSpPr>
            <a:spLocks noChangeArrowheads="1"/>
          </p:cNvSpPr>
          <p:nvPr/>
        </p:nvSpPr>
        <p:spPr bwMode="auto">
          <a:xfrm>
            <a:off x="104503" y="4455024"/>
            <a:ext cx="5456646"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charset="0"/>
                <a:ea typeface="ＭＳ Ｐゴシック" charset="-128"/>
              </a:defRPr>
            </a:lvl1pPr>
            <a:lvl2pPr marL="742950" indent="-285750">
              <a:defRPr>
                <a:solidFill>
                  <a:schemeClr val="tx1"/>
                </a:solidFill>
                <a:latin typeface="Tahoma" charset="0"/>
                <a:ea typeface="ＭＳ Ｐゴシック" charset="-128"/>
              </a:defRPr>
            </a:lvl2pPr>
            <a:lvl3pPr marL="1143000" indent="-228600">
              <a:defRPr>
                <a:solidFill>
                  <a:schemeClr val="tx1"/>
                </a:solidFill>
                <a:latin typeface="Tahoma" charset="0"/>
                <a:ea typeface="ＭＳ Ｐゴシック" charset="-128"/>
              </a:defRPr>
            </a:lvl3pPr>
            <a:lvl4pPr marL="1600200" indent="-228600">
              <a:defRPr>
                <a:solidFill>
                  <a:schemeClr val="tx1"/>
                </a:solidFill>
                <a:latin typeface="Tahoma" charset="0"/>
                <a:ea typeface="ＭＳ Ｐゴシック" charset="-128"/>
              </a:defRPr>
            </a:lvl4pPr>
            <a:lvl5pPr marL="2057400" indent="-228600">
              <a:defRPr>
                <a:solidFill>
                  <a:schemeClr val="tx1"/>
                </a:solidFill>
                <a:latin typeface="Tahoma" charset="0"/>
                <a:ea typeface="ＭＳ Ｐゴシック" charset="-128"/>
              </a:defRPr>
            </a:lvl5pPr>
            <a:lvl6pPr marL="2514600" indent="-228600" eaLnBrk="0" fontAlgn="base" hangingPunct="0">
              <a:spcBef>
                <a:spcPct val="0"/>
              </a:spcBef>
              <a:spcAft>
                <a:spcPct val="0"/>
              </a:spcAft>
              <a:defRPr>
                <a:solidFill>
                  <a:schemeClr val="tx1"/>
                </a:solidFill>
                <a:latin typeface="Tahoma" charset="0"/>
                <a:ea typeface="ＭＳ Ｐゴシック" charset="-128"/>
              </a:defRPr>
            </a:lvl6pPr>
            <a:lvl7pPr marL="2971800" indent="-228600" eaLnBrk="0" fontAlgn="base" hangingPunct="0">
              <a:spcBef>
                <a:spcPct val="0"/>
              </a:spcBef>
              <a:spcAft>
                <a:spcPct val="0"/>
              </a:spcAft>
              <a:defRPr>
                <a:solidFill>
                  <a:schemeClr val="tx1"/>
                </a:solidFill>
                <a:latin typeface="Tahoma" charset="0"/>
                <a:ea typeface="ＭＳ Ｐゴシック" charset="-128"/>
              </a:defRPr>
            </a:lvl7pPr>
            <a:lvl8pPr marL="3429000" indent="-228600" eaLnBrk="0" fontAlgn="base" hangingPunct="0">
              <a:spcBef>
                <a:spcPct val="0"/>
              </a:spcBef>
              <a:spcAft>
                <a:spcPct val="0"/>
              </a:spcAft>
              <a:defRPr>
                <a:solidFill>
                  <a:schemeClr val="tx1"/>
                </a:solidFill>
                <a:latin typeface="Tahoma" charset="0"/>
                <a:ea typeface="ＭＳ Ｐゴシック" charset="-128"/>
              </a:defRPr>
            </a:lvl8pPr>
            <a:lvl9pPr marL="3886200" indent="-228600" eaLnBrk="0" fontAlgn="base" hangingPunct="0">
              <a:spcBef>
                <a:spcPct val="0"/>
              </a:spcBef>
              <a:spcAft>
                <a:spcPct val="0"/>
              </a:spcAft>
              <a:defRPr>
                <a:solidFill>
                  <a:schemeClr val="tx1"/>
                </a:solidFill>
                <a:latin typeface="Tahoma" charset="0"/>
                <a:ea typeface="ＭＳ Ｐゴシック" charset="-128"/>
              </a:defRPr>
            </a:lvl9pPr>
          </a:lstStyle>
          <a:p>
            <a:pPr eaLnBrk="1" hangingPunct="1"/>
            <a:r>
              <a:rPr lang="fr-FR" altLang="x-none" b="1" dirty="0">
                <a:latin typeface="+mj-lt"/>
              </a:rPr>
              <a:t>Amygdale </a:t>
            </a:r>
            <a:r>
              <a:rPr lang="fr-FR" altLang="x-none" dirty="0">
                <a:latin typeface="+mj-lt"/>
              </a:rPr>
              <a:t>= peur</a:t>
            </a:r>
          </a:p>
          <a:p>
            <a:pPr eaLnBrk="1" hangingPunct="1"/>
            <a:r>
              <a:rPr lang="fr-FR" altLang="x-none" b="1" dirty="0">
                <a:latin typeface="+mj-lt"/>
              </a:rPr>
              <a:t>Hippocampe</a:t>
            </a:r>
            <a:r>
              <a:rPr lang="fr-FR" altLang="x-none" dirty="0">
                <a:latin typeface="+mj-lt"/>
              </a:rPr>
              <a:t> = La récupération en mémoire épisodique, prise en compte du contexte et de la signification, inscription temporelle des événements, inscription spatiale des événements.</a:t>
            </a:r>
          </a:p>
          <a:p>
            <a:pPr eaLnBrk="1" hangingPunct="1"/>
            <a:endParaRPr lang="fr-FR" altLang="x-none" dirty="0">
              <a:latin typeface="+mj-lt"/>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157289" y="758553"/>
            <a:ext cx="85407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ormAutofit/>
          </a:bodyPr>
          <a:lstStyle>
            <a:lvl1pPr marL="349250" indent="-349250" algn="l" rtl="0" eaLnBrk="0" fontAlgn="base" hangingPunct="0">
              <a:spcBef>
                <a:spcPts val="2000"/>
              </a:spcBef>
              <a:spcAft>
                <a:spcPct val="0"/>
              </a:spcAft>
              <a:buClr>
                <a:srgbClr val="6FB7D7"/>
              </a:buClr>
              <a:buSzPct val="110000"/>
              <a:buFont typeface="Wingdings 2" charset="2"/>
              <a:buChar char=""/>
              <a:defRPr sz="2400" kern="1200">
                <a:solidFill>
                  <a:srgbClr val="595959"/>
                </a:solidFill>
                <a:latin typeface="+mn-lt"/>
                <a:ea typeface="ＭＳ Ｐゴシック" charset="0"/>
                <a:cs typeface="ＭＳ Ｐゴシック" charset="0"/>
              </a:defRPr>
            </a:lvl1pPr>
            <a:lvl2pPr marL="685800" indent="-336550" algn="l" rtl="0" eaLnBrk="0" fontAlgn="base" hangingPunct="0">
              <a:spcBef>
                <a:spcPts val="600"/>
              </a:spcBef>
              <a:spcAft>
                <a:spcPct val="0"/>
              </a:spcAft>
              <a:buClr>
                <a:srgbClr val="215D77"/>
              </a:buClr>
              <a:buSzPct val="110000"/>
              <a:buFont typeface="Wingdings 2" charset="2"/>
              <a:buChar char=""/>
              <a:defRPr sz="2200" kern="1200">
                <a:solidFill>
                  <a:srgbClr val="595959"/>
                </a:solidFill>
                <a:latin typeface="+mn-lt"/>
                <a:ea typeface="ＭＳ Ｐゴシック" charset="0"/>
                <a:cs typeface="+mn-cs"/>
              </a:defRPr>
            </a:lvl2pPr>
            <a:lvl3pPr marL="968375" indent="-282575" algn="l" rtl="0" eaLnBrk="0" fontAlgn="base" hangingPunct="0">
              <a:spcBef>
                <a:spcPts val="600"/>
              </a:spcBef>
              <a:spcAft>
                <a:spcPct val="0"/>
              </a:spcAft>
              <a:buClr>
                <a:srgbClr val="6FB7D7"/>
              </a:buClr>
              <a:buSzPct val="110000"/>
              <a:buFont typeface="Wingdings 2" charset="2"/>
              <a:buChar char=""/>
              <a:defRPr sz="2000" kern="1200">
                <a:solidFill>
                  <a:srgbClr val="595959"/>
                </a:solidFill>
                <a:latin typeface="+mn-lt"/>
                <a:ea typeface="ＭＳ Ｐゴシック" charset="0"/>
                <a:cs typeface="+mn-cs"/>
              </a:defRPr>
            </a:lvl3pPr>
            <a:lvl4pPr marL="1263650" indent="-295275" algn="l" rtl="0" eaLnBrk="0" fontAlgn="base" hangingPunct="0">
              <a:spcBef>
                <a:spcPts val="600"/>
              </a:spcBef>
              <a:spcAft>
                <a:spcPct val="0"/>
              </a:spcAft>
              <a:buClr>
                <a:srgbClr val="215D77"/>
              </a:buClr>
              <a:buSzPct val="110000"/>
              <a:buFont typeface="Wingdings 2" charset="2"/>
              <a:buChar char=""/>
              <a:defRPr kern="1200">
                <a:solidFill>
                  <a:srgbClr val="595959"/>
                </a:solidFill>
                <a:latin typeface="+mn-lt"/>
                <a:ea typeface="ＭＳ Ｐゴシック" charset="0"/>
                <a:cs typeface="+mn-cs"/>
              </a:defRPr>
            </a:lvl4pPr>
            <a:lvl5pPr marL="1546225" indent="-282575" algn="l" rtl="0" eaLnBrk="0" fontAlgn="base" hangingPunct="0">
              <a:spcBef>
                <a:spcPts val="600"/>
              </a:spcBef>
              <a:spcAft>
                <a:spcPct val="0"/>
              </a:spcAft>
              <a:buClr>
                <a:srgbClr val="6FB7D7"/>
              </a:buClr>
              <a:buSzPct val="110000"/>
              <a:buFont typeface="Wingdings 2" charset="2"/>
              <a:buChar char=""/>
              <a:defRPr kern="1200">
                <a:solidFill>
                  <a:srgbClr val="595959"/>
                </a:solidFill>
                <a:latin typeface="+mn-lt"/>
                <a:ea typeface="ＭＳ Ｐゴシック" charset="0"/>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eaLnBrk="1" hangingPunct="1">
              <a:buNone/>
              <a:defRPr/>
            </a:pPr>
            <a:r>
              <a:rPr lang="fr-FR" altLang="x-none" sz="3600" dirty="0">
                <a:solidFill>
                  <a:schemeClr val="bg1"/>
                </a:solidFill>
                <a:effectLst>
                  <a:outerShdw blurRad="38100" dist="38100" dir="2700000" algn="tl">
                    <a:srgbClr val="C0C0C0"/>
                  </a:outerShdw>
                </a:effectLst>
                <a:latin typeface="+mj-lt"/>
                <a:ea typeface="ＭＳ Ｐゴシック" charset="-128"/>
              </a:rPr>
              <a:t>Tronc cérébrale</a:t>
            </a:r>
          </a:p>
        </p:txBody>
      </p:sp>
      <p:sp>
        <p:nvSpPr>
          <p:cNvPr id="333826" name="AutoShape 2" descr="ésultat de recherche d'images pour &quot;hippocampe amygdale&quot;"/>
          <p:cNvSpPr>
            <a:spLocks noChangeAspect="1" noChangeArrowheads="1"/>
          </p:cNvSpPr>
          <p:nvPr/>
        </p:nvSpPr>
        <p:spPr bwMode="auto">
          <a:xfrm>
            <a:off x="152400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ＭＳ Ｐゴシック" charset="-128"/>
              </a:defRPr>
            </a:lvl1pPr>
            <a:lvl2pPr marL="742950" indent="-285750">
              <a:defRPr>
                <a:solidFill>
                  <a:schemeClr val="tx1"/>
                </a:solidFill>
                <a:latin typeface="Tahoma" charset="0"/>
                <a:ea typeface="ＭＳ Ｐゴシック" charset="-128"/>
              </a:defRPr>
            </a:lvl2pPr>
            <a:lvl3pPr marL="1143000" indent="-228600">
              <a:defRPr>
                <a:solidFill>
                  <a:schemeClr val="tx1"/>
                </a:solidFill>
                <a:latin typeface="Tahoma" charset="0"/>
                <a:ea typeface="ＭＳ Ｐゴシック" charset="-128"/>
              </a:defRPr>
            </a:lvl3pPr>
            <a:lvl4pPr marL="1600200" indent="-228600">
              <a:defRPr>
                <a:solidFill>
                  <a:schemeClr val="tx1"/>
                </a:solidFill>
                <a:latin typeface="Tahoma" charset="0"/>
                <a:ea typeface="ＭＳ Ｐゴシック" charset="-128"/>
              </a:defRPr>
            </a:lvl4pPr>
            <a:lvl5pPr marL="2057400" indent="-228600">
              <a:defRPr>
                <a:solidFill>
                  <a:schemeClr val="tx1"/>
                </a:solidFill>
                <a:latin typeface="Tahoma" charset="0"/>
                <a:ea typeface="ＭＳ Ｐゴシック" charset="-128"/>
              </a:defRPr>
            </a:lvl5pPr>
            <a:lvl6pPr marL="2514600" indent="-228600" eaLnBrk="0" fontAlgn="base" hangingPunct="0">
              <a:spcBef>
                <a:spcPct val="0"/>
              </a:spcBef>
              <a:spcAft>
                <a:spcPct val="0"/>
              </a:spcAft>
              <a:defRPr>
                <a:solidFill>
                  <a:schemeClr val="tx1"/>
                </a:solidFill>
                <a:latin typeface="Tahoma" charset="0"/>
                <a:ea typeface="ＭＳ Ｐゴシック" charset="-128"/>
              </a:defRPr>
            </a:lvl6pPr>
            <a:lvl7pPr marL="2971800" indent="-228600" eaLnBrk="0" fontAlgn="base" hangingPunct="0">
              <a:spcBef>
                <a:spcPct val="0"/>
              </a:spcBef>
              <a:spcAft>
                <a:spcPct val="0"/>
              </a:spcAft>
              <a:defRPr>
                <a:solidFill>
                  <a:schemeClr val="tx1"/>
                </a:solidFill>
                <a:latin typeface="Tahoma" charset="0"/>
                <a:ea typeface="ＭＳ Ｐゴシック" charset="-128"/>
              </a:defRPr>
            </a:lvl7pPr>
            <a:lvl8pPr marL="3429000" indent="-228600" eaLnBrk="0" fontAlgn="base" hangingPunct="0">
              <a:spcBef>
                <a:spcPct val="0"/>
              </a:spcBef>
              <a:spcAft>
                <a:spcPct val="0"/>
              </a:spcAft>
              <a:defRPr>
                <a:solidFill>
                  <a:schemeClr val="tx1"/>
                </a:solidFill>
                <a:latin typeface="Tahoma" charset="0"/>
                <a:ea typeface="ＭＳ Ｐゴシック" charset="-128"/>
              </a:defRPr>
            </a:lvl8pPr>
            <a:lvl9pPr marL="3886200" indent="-228600" eaLnBrk="0" fontAlgn="base" hangingPunct="0">
              <a:spcBef>
                <a:spcPct val="0"/>
              </a:spcBef>
              <a:spcAft>
                <a:spcPct val="0"/>
              </a:spcAft>
              <a:defRPr>
                <a:solidFill>
                  <a:schemeClr val="tx1"/>
                </a:solidFill>
                <a:latin typeface="Tahoma" charset="0"/>
                <a:ea typeface="ＭＳ Ｐゴシック" charset="-128"/>
              </a:defRPr>
            </a:lvl9pPr>
          </a:lstStyle>
          <a:p>
            <a:pPr eaLnBrk="1" hangingPunct="1"/>
            <a:endParaRPr lang="x-none" altLang="x-none"/>
          </a:p>
        </p:txBody>
      </p:sp>
      <p:pic>
        <p:nvPicPr>
          <p:cNvPr id="333827" name="Picture 6" descr="mage associé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7435" y="2769917"/>
            <a:ext cx="3725863"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3828" name="Picture 2" descr="e tronc cérébral est composé du mésencéphal, du pont de Varole et du bulbe 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233" y="2616200"/>
            <a:ext cx="5472112"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3829" name="Rectangle 1"/>
          <p:cNvSpPr>
            <a:spLocks noChangeArrowheads="1"/>
          </p:cNvSpPr>
          <p:nvPr/>
        </p:nvSpPr>
        <p:spPr bwMode="auto">
          <a:xfrm>
            <a:off x="421233" y="784225"/>
            <a:ext cx="6035131"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charset="0"/>
                <a:ea typeface="ＭＳ Ｐゴシック" charset="-128"/>
              </a:defRPr>
            </a:lvl1pPr>
            <a:lvl2pPr marL="742950" indent="-285750">
              <a:defRPr>
                <a:solidFill>
                  <a:schemeClr val="tx1"/>
                </a:solidFill>
                <a:latin typeface="Tahoma" charset="0"/>
                <a:ea typeface="ＭＳ Ｐゴシック" charset="-128"/>
              </a:defRPr>
            </a:lvl2pPr>
            <a:lvl3pPr marL="1143000" indent="-228600">
              <a:defRPr>
                <a:solidFill>
                  <a:schemeClr val="tx1"/>
                </a:solidFill>
                <a:latin typeface="Tahoma" charset="0"/>
                <a:ea typeface="ＭＳ Ｐゴシック" charset="-128"/>
              </a:defRPr>
            </a:lvl3pPr>
            <a:lvl4pPr marL="1600200" indent="-228600">
              <a:defRPr>
                <a:solidFill>
                  <a:schemeClr val="tx1"/>
                </a:solidFill>
                <a:latin typeface="Tahoma" charset="0"/>
                <a:ea typeface="ＭＳ Ｐゴシック" charset="-128"/>
              </a:defRPr>
            </a:lvl4pPr>
            <a:lvl5pPr marL="2057400" indent="-228600">
              <a:defRPr>
                <a:solidFill>
                  <a:schemeClr val="tx1"/>
                </a:solidFill>
                <a:latin typeface="Tahoma" charset="0"/>
                <a:ea typeface="ＭＳ Ｐゴシック" charset="-128"/>
              </a:defRPr>
            </a:lvl5pPr>
            <a:lvl6pPr marL="2514600" indent="-228600" eaLnBrk="0" fontAlgn="base" hangingPunct="0">
              <a:spcBef>
                <a:spcPct val="0"/>
              </a:spcBef>
              <a:spcAft>
                <a:spcPct val="0"/>
              </a:spcAft>
              <a:defRPr>
                <a:solidFill>
                  <a:schemeClr val="tx1"/>
                </a:solidFill>
                <a:latin typeface="Tahoma" charset="0"/>
                <a:ea typeface="ＭＳ Ｐゴシック" charset="-128"/>
              </a:defRPr>
            </a:lvl6pPr>
            <a:lvl7pPr marL="2971800" indent="-228600" eaLnBrk="0" fontAlgn="base" hangingPunct="0">
              <a:spcBef>
                <a:spcPct val="0"/>
              </a:spcBef>
              <a:spcAft>
                <a:spcPct val="0"/>
              </a:spcAft>
              <a:defRPr>
                <a:solidFill>
                  <a:schemeClr val="tx1"/>
                </a:solidFill>
                <a:latin typeface="Tahoma" charset="0"/>
                <a:ea typeface="ＭＳ Ｐゴシック" charset="-128"/>
              </a:defRPr>
            </a:lvl7pPr>
            <a:lvl8pPr marL="3429000" indent="-228600" eaLnBrk="0" fontAlgn="base" hangingPunct="0">
              <a:spcBef>
                <a:spcPct val="0"/>
              </a:spcBef>
              <a:spcAft>
                <a:spcPct val="0"/>
              </a:spcAft>
              <a:defRPr>
                <a:solidFill>
                  <a:schemeClr val="tx1"/>
                </a:solidFill>
                <a:latin typeface="Tahoma" charset="0"/>
                <a:ea typeface="ＭＳ Ｐゴシック" charset="-128"/>
              </a:defRPr>
            </a:lvl8pPr>
            <a:lvl9pPr marL="3886200" indent="-228600" eaLnBrk="0" fontAlgn="base" hangingPunct="0">
              <a:spcBef>
                <a:spcPct val="0"/>
              </a:spcBef>
              <a:spcAft>
                <a:spcPct val="0"/>
              </a:spcAft>
              <a:defRPr>
                <a:solidFill>
                  <a:schemeClr val="tx1"/>
                </a:solidFill>
                <a:latin typeface="Tahoma" charset="0"/>
                <a:ea typeface="ＭＳ Ｐゴシック" charset="-128"/>
              </a:defRPr>
            </a:lvl9pPr>
          </a:lstStyle>
          <a:p>
            <a:pPr eaLnBrk="1" hangingPunct="1"/>
            <a:r>
              <a:rPr lang="fr-FR" altLang="x-none" dirty="0">
                <a:solidFill>
                  <a:schemeClr val="bg1"/>
                </a:solidFill>
                <a:latin typeface="+mj-lt"/>
              </a:rPr>
              <a:t>- Fonctions vitales </a:t>
            </a:r>
          </a:p>
          <a:p>
            <a:pPr eaLnBrk="1" hangingPunct="1"/>
            <a:endParaRPr lang="fr-FR" altLang="x-none" dirty="0">
              <a:solidFill>
                <a:schemeClr val="bg1"/>
              </a:solidFill>
              <a:latin typeface="+mj-lt"/>
            </a:endParaRPr>
          </a:p>
          <a:p>
            <a:pPr eaLnBrk="1" hangingPunct="1"/>
            <a:r>
              <a:rPr lang="fr-FR" altLang="x-none" dirty="0">
                <a:solidFill>
                  <a:schemeClr val="bg1"/>
                </a:solidFill>
                <a:latin typeface="+mj-lt"/>
              </a:rPr>
              <a:t>- Comportements instinctuels  nécessaire</a:t>
            </a:r>
          </a:p>
          <a:p>
            <a:pPr eaLnBrk="1" hangingPunct="1"/>
            <a:r>
              <a:rPr lang="fr-FR" altLang="x-none" dirty="0">
                <a:solidFill>
                  <a:schemeClr val="bg1"/>
                </a:solidFill>
                <a:latin typeface="+mj-lt"/>
              </a:rPr>
              <a:t>à la survie</a:t>
            </a:r>
          </a:p>
          <a:p>
            <a:pPr eaLnBrk="1" hangingPunct="1"/>
            <a:endParaRPr lang="fr-FR" altLang="x-none" dirty="0">
              <a:solidFill>
                <a:schemeClr val="bg1"/>
              </a:solidFill>
              <a:latin typeface="+mj-lt"/>
            </a:endParaRPr>
          </a:p>
          <a:p>
            <a:pPr eaLnBrk="1" hangingPunct="1"/>
            <a:r>
              <a:rPr lang="fr-FR" altLang="x-none" dirty="0">
                <a:latin typeface="+mj-lt"/>
              </a:rPr>
              <a:t>- Système FUITE/LUTTE/ FIGEMENT</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1524000" y="188913"/>
            <a:ext cx="85407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ormAutofit fontScale="70000" lnSpcReduction="20000"/>
          </a:bodyPr>
          <a:lstStyle>
            <a:lvl1pPr marL="349250" indent="-349250" algn="l" rtl="0" eaLnBrk="0" fontAlgn="base" hangingPunct="0">
              <a:spcBef>
                <a:spcPts val="2000"/>
              </a:spcBef>
              <a:spcAft>
                <a:spcPct val="0"/>
              </a:spcAft>
              <a:buClr>
                <a:srgbClr val="6FB7D7"/>
              </a:buClr>
              <a:buSzPct val="110000"/>
              <a:buFont typeface="Wingdings 2" charset="2"/>
              <a:buChar char=""/>
              <a:defRPr sz="2400" kern="1200">
                <a:solidFill>
                  <a:srgbClr val="595959"/>
                </a:solidFill>
                <a:latin typeface="+mn-lt"/>
                <a:ea typeface="ＭＳ Ｐゴシック" charset="0"/>
                <a:cs typeface="ＭＳ Ｐゴシック" charset="0"/>
              </a:defRPr>
            </a:lvl1pPr>
            <a:lvl2pPr marL="685800" indent="-336550" algn="l" rtl="0" eaLnBrk="0" fontAlgn="base" hangingPunct="0">
              <a:spcBef>
                <a:spcPts val="600"/>
              </a:spcBef>
              <a:spcAft>
                <a:spcPct val="0"/>
              </a:spcAft>
              <a:buClr>
                <a:srgbClr val="215D77"/>
              </a:buClr>
              <a:buSzPct val="110000"/>
              <a:buFont typeface="Wingdings 2" charset="2"/>
              <a:buChar char=""/>
              <a:defRPr sz="2200" kern="1200">
                <a:solidFill>
                  <a:srgbClr val="595959"/>
                </a:solidFill>
                <a:latin typeface="+mn-lt"/>
                <a:ea typeface="ＭＳ Ｐゴシック" charset="0"/>
                <a:cs typeface="+mn-cs"/>
              </a:defRPr>
            </a:lvl2pPr>
            <a:lvl3pPr marL="968375" indent="-282575" algn="l" rtl="0" eaLnBrk="0" fontAlgn="base" hangingPunct="0">
              <a:spcBef>
                <a:spcPts val="600"/>
              </a:spcBef>
              <a:spcAft>
                <a:spcPct val="0"/>
              </a:spcAft>
              <a:buClr>
                <a:srgbClr val="6FB7D7"/>
              </a:buClr>
              <a:buSzPct val="110000"/>
              <a:buFont typeface="Wingdings 2" charset="2"/>
              <a:buChar char=""/>
              <a:defRPr sz="2000" kern="1200">
                <a:solidFill>
                  <a:srgbClr val="595959"/>
                </a:solidFill>
                <a:latin typeface="+mn-lt"/>
                <a:ea typeface="ＭＳ Ｐゴシック" charset="0"/>
                <a:cs typeface="+mn-cs"/>
              </a:defRPr>
            </a:lvl3pPr>
            <a:lvl4pPr marL="1263650" indent="-295275" algn="l" rtl="0" eaLnBrk="0" fontAlgn="base" hangingPunct="0">
              <a:spcBef>
                <a:spcPts val="600"/>
              </a:spcBef>
              <a:spcAft>
                <a:spcPct val="0"/>
              </a:spcAft>
              <a:buClr>
                <a:srgbClr val="215D77"/>
              </a:buClr>
              <a:buSzPct val="110000"/>
              <a:buFont typeface="Wingdings 2" charset="2"/>
              <a:buChar char=""/>
              <a:defRPr kern="1200">
                <a:solidFill>
                  <a:srgbClr val="595959"/>
                </a:solidFill>
                <a:latin typeface="+mn-lt"/>
                <a:ea typeface="ＭＳ Ｐゴシック" charset="0"/>
                <a:cs typeface="+mn-cs"/>
              </a:defRPr>
            </a:lvl4pPr>
            <a:lvl5pPr marL="1546225" indent="-282575" algn="l" rtl="0" eaLnBrk="0" fontAlgn="base" hangingPunct="0">
              <a:spcBef>
                <a:spcPts val="600"/>
              </a:spcBef>
              <a:spcAft>
                <a:spcPct val="0"/>
              </a:spcAft>
              <a:buClr>
                <a:srgbClr val="6FB7D7"/>
              </a:buClr>
              <a:buSzPct val="110000"/>
              <a:buFont typeface="Wingdings 2" charset="2"/>
              <a:buChar char=""/>
              <a:defRPr kern="1200">
                <a:solidFill>
                  <a:srgbClr val="595959"/>
                </a:solidFill>
                <a:latin typeface="+mn-lt"/>
                <a:ea typeface="ＭＳ Ｐゴシック" charset="0"/>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eaLnBrk="1" hangingPunct="1">
              <a:buNone/>
              <a:defRPr/>
            </a:pPr>
            <a:r>
              <a:rPr lang="fr-FR" altLang="x-none" sz="3600" dirty="0">
                <a:solidFill>
                  <a:srgbClr val="FF0000"/>
                </a:solidFill>
                <a:effectLst>
                  <a:outerShdw blurRad="38100" dist="38100" dir="2700000" algn="tl">
                    <a:srgbClr val="C0C0C0"/>
                  </a:outerShdw>
                </a:effectLst>
                <a:latin typeface="Tahoma" charset="0"/>
                <a:ea typeface="ＭＳ Ｐゴシック" charset="-128"/>
              </a:rPr>
              <a:t>Régulation émotionnelle en temps normal/traumatique</a:t>
            </a:r>
          </a:p>
        </p:txBody>
      </p:sp>
      <p:sp>
        <p:nvSpPr>
          <p:cNvPr id="335874" name="AutoShape 2" descr="ésultat de recherche d'images pour &quot;hippocampe amygdale&quot;"/>
          <p:cNvSpPr>
            <a:spLocks noChangeAspect="1" noChangeArrowheads="1"/>
          </p:cNvSpPr>
          <p:nvPr/>
        </p:nvSpPr>
        <p:spPr bwMode="auto">
          <a:xfrm>
            <a:off x="152400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ＭＳ Ｐゴシック" charset="-128"/>
              </a:defRPr>
            </a:lvl1pPr>
            <a:lvl2pPr marL="742950" indent="-285750">
              <a:defRPr>
                <a:solidFill>
                  <a:schemeClr val="tx1"/>
                </a:solidFill>
                <a:latin typeface="Tahoma" charset="0"/>
                <a:ea typeface="ＭＳ Ｐゴシック" charset="-128"/>
              </a:defRPr>
            </a:lvl2pPr>
            <a:lvl3pPr marL="1143000" indent="-228600">
              <a:defRPr>
                <a:solidFill>
                  <a:schemeClr val="tx1"/>
                </a:solidFill>
                <a:latin typeface="Tahoma" charset="0"/>
                <a:ea typeface="ＭＳ Ｐゴシック" charset="-128"/>
              </a:defRPr>
            </a:lvl3pPr>
            <a:lvl4pPr marL="1600200" indent="-228600">
              <a:defRPr>
                <a:solidFill>
                  <a:schemeClr val="tx1"/>
                </a:solidFill>
                <a:latin typeface="Tahoma" charset="0"/>
                <a:ea typeface="ＭＳ Ｐゴシック" charset="-128"/>
              </a:defRPr>
            </a:lvl4pPr>
            <a:lvl5pPr marL="2057400" indent="-228600">
              <a:defRPr>
                <a:solidFill>
                  <a:schemeClr val="tx1"/>
                </a:solidFill>
                <a:latin typeface="Tahoma" charset="0"/>
                <a:ea typeface="ＭＳ Ｐゴシック" charset="-128"/>
              </a:defRPr>
            </a:lvl5pPr>
            <a:lvl6pPr marL="2514600" indent="-228600" eaLnBrk="0" fontAlgn="base" hangingPunct="0">
              <a:spcBef>
                <a:spcPct val="0"/>
              </a:spcBef>
              <a:spcAft>
                <a:spcPct val="0"/>
              </a:spcAft>
              <a:defRPr>
                <a:solidFill>
                  <a:schemeClr val="tx1"/>
                </a:solidFill>
                <a:latin typeface="Tahoma" charset="0"/>
                <a:ea typeface="ＭＳ Ｐゴシック" charset="-128"/>
              </a:defRPr>
            </a:lvl6pPr>
            <a:lvl7pPr marL="2971800" indent="-228600" eaLnBrk="0" fontAlgn="base" hangingPunct="0">
              <a:spcBef>
                <a:spcPct val="0"/>
              </a:spcBef>
              <a:spcAft>
                <a:spcPct val="0"/>
              </a:spcAft>
              <a:defRPr>
                <a:solidFill>
                  <a:schemeClr val="tx1"/>
                </a:solidFill>
                <a:latin typeface="Tahoma" charset="0"/>
                <a:ea typeface="ＭＳ Ｐゴシック" charset="-128"/>
              </a:defRPr>
            </a:lvl7pPr>
            <a:lvl8pPr marL="3429000" indent="-228600" eaLnBrk="0" fontAlgn="base" hangingPunct="0">
              <a:spcBef>
                <a:spcPct val="0"/>
              </a:spcBef>
              <a:spcAft>
                <a:spcPct val="0"/>
              </a:spcAft>
              <a:defRPr>
                <a:solidFill>
                  <a:schemeClr val="tx1"/>
                </a:solidFill>
                <a:latin typeface="Tahoma" charset="0"/>
                <a:ea typeface="ＭＳ Ｐゴシック" charset="-128"/>
              </a:defRPr>
            </a:lvl8pPr>
            <a:lvl9pPr marL="3886200" indent="-228600" eaLnBrk="0" fontAlgn="base" hangingPunct="0">
              <a:spcBef>
                <a:spcPct val="0"/>
              </a:spcBef>
              <a:spcAft>
                <a:spcPct val="0"/>
              </a:spcAft>
              <a:defRPr>
                <a:solidFill>
                  <a:schemeClr val="tx1"/>
                </a:solidFill>
                <a:latin typeface="Tahoma" charset="0"/>
                <a:ea typeface="ＭＳ Ｐゴシック" charset="-128"/>
              </a:defRPr>
            </a:lvl9pPr>
          </a:lstStyle>
          <a:p>
            <a:pPr eaLnBrk="1" hangingPunct="1"/>
            <a:endParaRPr lang="x-none" altLang="x-none"/>
          </a:p>
        </p:txBody>
      </p:sp>
      <p:pic>
        <p:nvPicPr>
          <p:cNvPr id="335875"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87513"/>
            <a:ext cx="9144000" cy="518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905000" y="2276475"/>
            <a:ext cx="8763000" cy="1754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128"/>
              </a:defRPr>
            </a:lvl1pPr>
            <a:lvl2pPr marL="742950" indent="-285750">
              <a:defRPr>
                <a:solidFill>
                  <a:schemeClr val="tx1"/>
                </a:solidFill>
                <a:latin typeface="Tahoma" charset="0"/>
                <a:ea typeface="ＭＳ Ｐゴシック" charset="-128"/>
              </a:defRPr>
            </a:lvl2pPr>
            <a:lvl3pPr marL="1143000" indent="-228600">
              <a:defRPr>
                <a:solidFill>
                  <a:schemeClr val="tx1"/>
                </a:solidFill>
                <a:latin typeface="Tahoma" charset="0"/>
                <a:ea typeface="ＭＳ Ｐゴシック" charset="-128"/>
              </a:defRPr>
            </a:lvl3pPr>
            <a:lvl4pPr marL="1600200" indent="-228600">
              <a:defRPr>
                <a:solidFill>
                  <a:schemeClr val="tx1"/>
                </a:solidFill>
                <a:latin typeface="Tahoma" charset="0"/>
                <a:ea typeface="ＭＳ Ｐゴシック" charset="-128"/>
              </a:defRPr>
            </a:lvl4pPr>
            <a:lvl5pPr marL="2057400" indent="-228600">
              <a:defRPr>
                <a:solidFill>
                  <a:schemeClr val="tx1"/>
                </a:solidFill>
                <a:latin typeface="Tahoma" charset="0"/>
                <a:ea typeface="ＭＳ Ｐゴシック" charset="-128"/>
              </a:defRPr>
            </a:lvl5pPr>
            <a:lvl6pPr marL="2514600" indent="-228600" eaLnBrk="0" fontAlgn="base" hangingPunct="0">
              <a:spcBef>
                <a:spcPct val="0"/>
              </a:spcBef>
              <a:spcAft>
                <a:spcPct val="0"/>
              </a:spcAft>
              <a:defRPr>
                <a:solidFill>
                  <a:schemeClr val="tx1"/>
                </a:solidFill>
                <a:latin typeface="Tahoma" charset="0"/>
                <a:ea typeface="ＭＳ Ｐゴシック" charset="-128"/>
              </a:defRPr>
            </a:lvl6pPr>
            <a:lvl7pPr marL="2971800" indent="-228600" eaLnBrk="0" fontAlgn="base" hangingPunct="0">
              <a:spcBef>
                <a:spcPct val="0"/>
              </a:spcBef>
              <a:spcAft>
                <a:spcPct val="0"/>
              </a:spcAft>
              <a:defRPr>
                <a:solidFill>
                  <a:schemeClr val="tx1"/>
                </a:solidFill>
                <a:latin typeface="Tahoma" charset="0"/>
                <a:ea typeface="ＭＳ Ｐゴシック" charset="-128"/>
              </a:defRPr>
            </a:lvl7pPr>
            <a:lvl8pPr marL="3429000" indent="-228600" eaLnBrk="0" fontAlgn="base" hangingPunct="0">
              <a:spcBef>
                <a:spcPct val="0"/>
              </a:spcBef>
              <a:spcAft>
                <a:spcPct val="0"/>
              </a:spcAft>
              <a:defRPr>
                <a:solidFill>
                  <a:schemeClr val="tx1"/>
                </a:solidFill>
                <a:latin typeface="Tahoma" charset="0"/>
                <a:ea typeface="ＭＳ Ｐゴシック" charset="-128"/>
              </a:defRPr>
            </a:lvl8pPr>
            <a:lvl9pPr marL="3886200" indent="-228600" eaLnBrk="0" fontAlgn="base" hangingPunct="0">
              <a:spcBef>
                <a:spcPct val="0"/>
              </a:spcBef>
              <a:spcAft>
                <a:spcPct val="0"/>
              </a:spcAft>
              <a:defRPr>
                <a:solidFill>
                  <a:schemeClr val="tx1"/>
                </a:solidFill>
                <a:latin typeface="Tahoma" charset="0"/>
                <a:ea typeface="ＭＳ Ｐゴシック" charset="-128"/>
              </a:defRPr>
            </a:lvl9pPr>
          </a:lstStyle>
          <a:p>
            <a:pPr algn="ctr" eaLnBrk="1" hangingPunct="1"/>
            <a:r>
              <a:rPr lang="fr-FR" altLang="x-none" b="1">
                <a:latin typeface="Arial" charset="0"/>
              </a:rPr>
              <a:t>LA REGULATION EMOTIONNELLE SUIT UNE ORGANISATION  HIERARCHIQUE : LE CORTEX PREFRONTAL PEUT REGULER  L’AMYGDALE et LE TRONC CEREBRAL. </a:t>
            </a:r>
          </a:p>
          <a:p>
            <a:pPr algn="ctr" eaLnBrk="1" hangingPunct="1"/>
            <a:endParaRPr lang="fr-FR" altLang="x-none" b="1">
              <a:latin typeface="Arial" charset="0"/>
            </a:endParaRPr>
          </a:p>
          <a:p>
            <a:pPr algn="ctr" eaLnBrk="1" hangingPunct="1"/>
            <a:r>
              <a:rPr lang="fr-FR" altLang="x-none" b="1">
                <a:latin typeface="Arial" charset="0"/>
              </a:rPr>
              <a:t>PLUS UNE EXPERIENCE TRAUMATISANTE SUBMERGE  L’ INDIVIDU, PLUS LES PARTIES PRIMITIVES DE SON CERVEAU SE METTENT EN JEU </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1524000" y="355600"/>
            <a:ext cx="85407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ormAutofit/>
          </a:bodyPr>
          <a:lstStyle>
            <a:lvl1pPr marL="349250" indent="-349250" algn="l" rtl="0" eaLnBrk="0" fontAlgn="base" hangingPunct="0">
              <a:spcBef>
                <a:spcPts val="2000"/>
              </a:spcBef>
              <a:spcAft>
                <a:spcPct val="0"/>
              </a:spcAft>
              <a:buClr>
                <a:srgbClr val="6FB7D7"/>
              </a:buClr>
              <a:buSzPct val="110000"/>
              <a:buFont typeface="Wingdings 2" charset="2"/>
              <a:buChar char=""/>
              <a:defRPr sz="2400" kern="1200">
                <a:solidFill>
                  <a:srgbClr val="595959"/>
                </a:solidFill>
                <a:latin typeface="+mn-lt"/>
                <a:ea typeface="ＭＳ Ｐゴシック" charset="0"/>
                <a:cs typeface="ＭＳ Ｐゴシック" charset="0"/>
              </a:defRPr>
            </a:lvl1pPr>
            <a:lvl2pPr marL="685800" indent="-336550" algn="l" rtl="0" eaLnBrk="0" fontAlgn="base" hangingPunct="0">
              <a:spcBef>
                <a:spcPts val="600"/>
              </a:spcBef>
              <a:spcAft>
                <a:spcPct val="0"/>
              </a:spcAft>
              <a:buClr>
                <a:srgbClr val="215D77"/>
              </a:buClr>
              <a:buSzPct val="110000"/>
              <a:buFont typeface="Wingdings 2" charset="2"/>
              <a:buChar char=""/>
              <a:defRPr sz="2200" kern="1200">
                <a:solidFill>
                  <a:srgbClr val="595959"/>
                </a:solidFill>
                <a:latin typeface="+mn-lt"/>
                <a:ea typeface="ＭＳ Ｐゴシック" charset="0"/>
                <a:cs typeface="+mn-cs"/>
              </a:defRPr>
            </a:lvl2pPr>
            <a:lvl3pPr marL="968375" indent="-282575" algn="l" rtl="0" eaLnBrk="0" fontAlgn="base" hangingPunct="0">
              <a:spcBef>
                <a:spcPts val="600"/>
              </a:spcBef>
              <a:spcAft>
                <a:spcPct val="0"/>
              </a:spcAft>
              <a:buClr>
                <a:srgbClr val="6FB7D7"/>
              </a:buClr>
              <a:buSzPct val="110000"/>
              <a:buFont typeface="Wingdings 2" charset="2"/>
              <a:buChar char=""/>
              <a:defRPr sz="2000" kern="1200">
                <a:solidFill>
                  <a:srgbClr val="595959"/>
                </a:solidFill>
                <a:latin typeface="+mn-lt"/>
                <a:ea typeface="ＭＳ Ｐゴシック" charset="0"/>
                <a:cs typeface="+mn-cs"/>
              </a:defRPr>
            </a:lvl3pPr>
            <a:lvl4pPr marL="1263650" indent="-295275" algn="l" rtl="0" eaLnBrk="0" fontAlgn="base" hangingPunct="0">
              <a:spcBef>
                <a:spcPts val="600"/>
              </a:spcBef>
              <a:spcAft>
                <a:spcPct val="0"/>
              </a:spcAft>
              <a:buClr>
                <a:srgbClr val="215D77"/>
              </a:buClr>
              <a:buSzPct val="110000"/>
              <a:buFont typeface="Wingdings 2" charset="2"/>
              <a:buChar char=""/>
              <a:defRPr kern="1200">
                <a:solidFill>
                  <a:srgbClr val="595959"/>
                </a:solidFill>
                <a:latin typeface="+mn-lt"/>
                <a:ea typeface="ＭＳ Ｐゴシック" charset="0"/>
                <a:cs typeface="+mn-cs"/>
              </a:defRPr>
            </a:lvl4pPr>
            <a:lvl5pPr marL="1546225" indent="-282575" algn="l" rtl="0" eaLnBrk="0" fontAlgn="base" hangingPunct="0">
              <a:spcBef>
                <a:spcPts val="600"/>
              </a:spcBef>
              <a:spcAft>
                <a:spcPct val="0"/>
              </a:spcAft>
              <a:buClr>
                <a:srgbClr val="6FB7D7"/>
              </a:buClr>
              <a:buSzPct val="110000"/>
              <a:buFont typeface="Wingdings 2" charset="2"/>
              <a:buChar char=""/>
              <a:defRPr kern="1200">
                <a:solidFill>
                  <a:srgbClr val="595959"/>
                </a:solidFill>
                <a:latin typeface="+mn-lt"/>
                <a:ea typeface="ＭＳ Ｐゴシック" charset="0"/>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eaLnBrk="1" hangingPunct="1">
              <a:buNone/>
              <a:defRPr/>
            </a:pPr>
            <a:r>
              <a:rPr lang="fr-FR" altLang="x-none" sz="3600" dirty="0">
                <a:solidFill>
                  <a:schemeClr val="bg1"/>
                </a:solidFill>
                <a:effectLst>
                  <a:outerShdw blurRad="38100" dist="38100" dir="2700000" algn="tl">
                    <a:srgbClr val="C0C0C0"/>
                  </a:outerShdw>
                </a:effectLst>
                <a:latin typeface="Tahoma" charset="0"/>
                <a:ea typeface="ＭＳ Ｐゴシック" charset="-128"/>
              </a:rPr>
              <a:t>Mémoire traumatique dans le TSPT</a:t>
            </a:r>
          </a:p>
        </p:txBody>
      </p:sp>
      <p:sp>
        <p:nvSpPr>
          <p:cNvPr id="337922" name="AutoShape 2" descr="ésultat de recherche d'images pour &quot;hippocampe amygdale&quot;"/>
          <p:cNvSpPr>
            <a:spLocks noChangeAspect="1" noChangeArrowheads="1"/>
          </p:cNvSpPr>
          <p:nvPr/>
        </p:nvSpPr>
        <p:spPr bwMode="auto">
          <a:xfrm>
            <a:off x="152400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ＭＳ Ｐゴシック" charset="-128"/>
              </a:defRPr>
            </a:lvl1pPr>
            <a:lvl2pPr marL="742950" indent="-285750">
              <a:defRPr>
                <a:solidFill>
                  <a:schemeClr val="tx1"/>
                </a:solidFill>
                <a:latin typeface="Tahoma" charset="0"/>
                <a:ea typeface="ＭＳ Ｐゴシック" charset="-128"/>
              </a:defRPr>
            </a:lvl2pPr>
            <a:lvl3pPr marL="1143000" indent="-228600">
              <a:defRPr>
                <a:solidFill>
                  <a:schemeClr val="tx1"/>
                </a:solidFill>
                <a:latin typeface="Tahoma" charset="0"/>
                <a:ea typeface="ＭＳ Ｐゴシック" charset="-128"/>
              </a:defRPr>
            </a:lvl3pPr>
            <a:lvl4pPr marL="1600200" indent="-228600">
              <a:defRPr>
                <a:solidFill>
                  <a:schemeClr val="tx1"/>
                </a:solidFill>
                <a:latin typeface="Tahoma" charset="0"/>
                <a:ea typeface="ＭＳ Ｐゴシック" charset="-128"/>
              </a:defRPr>
            </a:lvl4pPr>
            <a:lvl5pPr marL="2057400" indent="-228600">
              <a:defRPr>
                <a:solidFill>
                  <a:schemeClr val="tx1"/>
                </a:solidFill>
                <a:latin typeface="Tahoma" charset="0"/>
                <a:ea typeface="ＭＳ Ｐゴシック" charset="-128"/>
              </a:defRPr>
            </a:lvl5pPr>
            <a:lvl6pPr marL="2514600" indent="-228600" eaLnBrk="0" fontAlgn="base" hangingPunct="0">
              <a:spcBef>
                <a:spcPct val="0"/>
              </a:spcBef>
              <a:spcAft>
                <a:spcPct val="0"/>
              </a:spcAft>
              <a:defRPr>
                <a:solidFill>
                  <a:schemeClr val="tx1"/>
                </a:solidFill>
                <a:latin typeface="Tahoma" charset="0"/>
                <a:ea typeface="ＭＳ Ｐゴシック" charset="-128"/>
              </a:defRPr>
            </a:lvl6pPr>
            <a:lvl7pPr marL="2971800" indent="-228600" eaLnBrk="0" fontAlgn="base" hangingPunct="0">
              <a:spcBef>
                <a:spcPct val="0"/>
              </a:spcBef>
              <a:spcAft>
                <a:spcPct val="0"/>
              </a:spcAft>
              <a:defRPr>
                <a:solidFill>
                  <a:schemeClr val="tx1"/>
                </a:solidFill>
                <a:latin typeface="Tahoma" charset="0"/>
                <a:ea typeface="ＭＳ Ｐゴシック" charset="-128"/>
              </a:defRPr>
            </a:lvl7pPr>
            <a:lvl8pPr marL="3429000" indent="-228600" eaLnBrk="0" fontAlgn="base" hangingPunct="0">
              <a:spcBef>
                <a:spcPct val="0"/>
              </a:spcBef>
              <a:spcAft>
                <a:spcPct val="0"/>
              </a:spcAft>
              <a:defRPr>
                <a:solidFill>
                  <a:schemeClr val="tx1"/>
                </a:solidFill>
                <a:latin typeface="Tahoma" charset="0"/>
                <a:ea typeface="ＭＳ Ｐゴシック" charset="-128"/>
              </a:defRPr>
            </a:lvl8pPr>
            <a:lvl9pPr marL="3886200" indent="-228600" eaLnBrk="0" fontAlgn="base" hangingPunct="0">
              <a:spcBef>
                <a:spcPct val="0"/>
              </a:spcBef>
              <a:spcAft>
                <a:spcPct val="0"/>
              </a:spcAft>
              <a:defRPr>
                <a:solidFill>
                  <a:schemeClr val="tx1"/>
                </a:solidFill>
                <a:latin typeface="Tahoma" charset="0"/>
                <a:ea typeface="ＭＳ Ｐゴシック" charset="-128"/>
              </a:defRPr>
            </a:lvl9pPr>
          </a:lstStyle>
          <a:p>
            <a:pPr eaLnBrk="1" hangingPunct="1"/>
            <a:endParaRPr lang="x-none" altLang="x-none"/>
          </a:p>
        </p:txBody>
      </p:sp>
      <p:pic>
        <p:nvPicPr>
          <p:cNvPr id="337923"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44900" y="1412876"/>
            <a:ext cx="70040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24" name="Rectangle 6"/>
          <p:cNvSpPr>
            <a:spLocks noChangeArrowheads="1"/>
          </p:cNvSpPr>
          <p:nvPr/>
        </p:nvSpPr>
        <p:spPr bwMode="auto">
          <a:xfrm>
            <a:off x="1676401" y="2349501"/>
            <a:ext cx="18272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128"/>
              </a:defRPr>
            </a:lvl1pPr>
            <a:lvl2pPr marL="742950" indent="-285750">
              <a:defRPr>
                <a:solidFill>
                  <a:schemeClr val="tx1"/>
                </a:solidFill>
                <a:latin typeface="Tahoma" charset="0"/>
                <a:ea typeface="ＭＳ Ｐゴシック" charset="-128"/>
              </a:defRPr>
            </a:lvl2pPr>
            <a:lvl3pPr marL="1143000" indent="-228600">
              <a:defRPr>
                <a:solidFill>
                  <a:schemeClr val="tx1"/>
                </a:solidFill>
                <a:latin typeface="Tahoma" charset="0"/>
                <a:ea typeface="ＭＳ Ｐゴシック" charset="-128"/>
              </a:defRPr>
            </a:lvl3pPr>
            <a:lvl4pPr marL="1600200" indent="-228600">
              <a:defRPr>
                <a:solidFill>
                  <a:schemeClr val="tx1"/>
                </a:solidFill>
                <a:latin typeface="Tahoma" charset="0"/>
                <a:ea typeface="ＭＳ Ｐゴシック" charset="-128"/>
              </a:defRPr>
            </a:lvl4pPr>
            <a:lvl5pPr marL="2057400" indent="-228600">
              <a:defRPr>
                <a:solidFill>
                  <a:schemeClr val="tx1"/>
                </a:solidFill>
                <a:latin typeface="Tahoma" charset="0"/>
                <a:ea typeface="ＭＳ Ｐゴシック" charset="-128"/>
              </a:defRPr>
            </a:lvl5pPr>
            <a:lvl6pPr marL="2514600" indent="-228600" eaLnBrk="0" fontAlgn="base" hangingPunct="0">
              <a:spcBef>
                <a:spcPct val="0"/>
              </a:spcBef>
              <a:spcAft>
                <a:spcPct val="0"/>
              </a:spcAft>
              <a:defRPr>
                <a:solidFill>
                  <a:schemeClr val="tx1"/>
                </a:solidFill>
                <a:latin typeface="Tahoma" charset="0"/>
                <a:ea typeface="ＭＳ Ｐゴシック" charset="-128"/>
              </a:defRPr>
            </a:lvl6pPr>
            <a:lvl7pPr marL="2971800" indent="-228600" eaLnBrk="0" fontAlgn="base" hangingPunct="0">
              <a:spcBef>
                <a:spcPct val="0"/>
              </a:spcBef>
              <a:spcAft>
                <a:spcPct val="0"/>
              </a:spcAft>
              <a:defRPr>
                <a:solidFill>
                  <a:schemeClr val="tx1"/>
                </a:solidFill>
                <a:latin typeface="Tahoma" charset="0"/>
                <a:ea typeface="ＭＳ Ｐゴシック" charset="-128"/>
              </a:defRPr>
            </a:lvl7pPr>
            <a:lvl8pPr marL="3429000" indent="-228600" eaLnBrk="0" fontAlgn="base" hangingPunct="0">
              <a:spcBef>
                <a:spcPct val="0"/>
              </a:spcBef>
              <a:spcAft>
                <a:spcPct val="0"/>
              </a:spcAft>
              <a:defRPr>
                <a:solidFill>
                  <a:schemeClr val="tx1"/>
                </a:solidFill>
                <a:latin typeface="Tahoma" charset="0"/>
                <a:ea typeface="ＭＳ Ｐゴシック" charset="-128"/>
              </a:defRPr>
            </a:lvl8pPr>
            <a:lvl9pPr marL="3886200" indent="-228600" eaLnBrk="0" fontAlgn="base" hangingPunct="0">
              <a:spcBef>
                <a:spcPct val="0"/>
              </a:spcBef>
              <a:spcAft>
                <a:spcPct val="0"/>
              </a:spcAft>
              <a:defRPr>
                <a:solidFill>
                  <a:schemeClr val="tx1"/>
                </a:solidFill>
                <a:latin typeface="Tahoma" charset="0"/>
                <a:ea typeface="ＭＳ Ｐゴシック" charset="-128"/>
              </a:defRPr>
            </a:lvl9pPr>
          </a:lstStyle>
          <a:p>
            <a:pPr algn="ctr" eaLnBrk="1" hangingPunct="1"/>
            <a:r>
              <a:rPr lang="fr-FR" altLang="x-none">
                <a:latin typeface="Arial" charset="0"/>
              </a:rPr>
              <a:t>Niveau d’activation de l’amygdale et de l’hippocampe</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1524000" y="304800"/>
            <a:ext cx="85407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ormAutofit/>
          </a:bodyPr>
          <a:lstStyle>
            <a:lvl1pPr marL="349250" indent="-349250" algn="l" rtl="0" eaLnBrk="0" fontAlgn="base" hangingPunct="0">
              <a:spcBef>
                <a:spcPts val="2000"/>
              </a:spcBef>
              <a:spcAft>
                <a:spcPct val="0"/>
              </a:spcAft>
              <a:buClr>
                <a:srgbClr val="6FB7D7"/>
              </a:buClr>
              <a:buSzPct val="110000"/>
              <a:buFont typeface="Wingdings 2" charset="2"/>
              <a:buChar char=""/>
              <a:defRPr sz="2400" kern="1200">
                <a:solidFill>
                  <a:srgbClr val="595959"/>
                </a:solidFill>
                <a:latin typeface="+mn-lt"/>
                <a:ea typeface="ＭＳ Ｐゴシック" charset="0"/>
                <a:cs typeface="ＭＳ Ｐゴシック" charset="0"/>
              </a:defRPr>
            </a:lvl1pPr>
            <a:lvl2pPr marL="685800" indent="-336550" algn="l" rtl="0" eaLnBrk="0" fontAlgn="base" hangingPunct="0">
              <a:spcBef>
                <a:spcPts val="600"/>
              </a:spcBef>
              <a:spcAft>
                <a:spcPct val="0"/>
              </a:spcAft>
              <a:buClr>
                <a:srgbClr val="215D77"/>
              </a:buClr>
              <a:buSzPct val="110000"/>
              <a:buFont typeface="Wingdings 2" charset="2"/>
              <a:buChar char=""/>
              <a:defRPr sz="2200" kern="1200">
                <a:solidFill>
                  <a:srgbClr val="595959"/>
                </a:solidFill>
                <a:latin typeface="+mn-lt"/>
                <a:ea typeface="ＭＳ Ｐゴシック" charset="0"/>
                <a:cs typeface="+mn-cs"/>
              </a:defRPr>
            </a:lvl2pPr>
            <a:lvl3pPr marL="968375" indent="-282575" algn="l" rtl="0" eaLnBrk="0" fontAlgn="base" hangingPunct="0">
              <a:spcBef>
                <a:spcPts val="600"/>
              </a:spcBef>
              <a:spcAft>
                <a:spcPct val="0"/>
              </a:spcAft>
              <a:buClr>
                <a:srgbClr val="6FB7D7"/>
              </a:buClr>
              <a:buSzPct val="110000"/>
              <a:buFont typeface="Wingdings 2" charset="2"/>
              <a:buChar char=""/>
              <a:defRPr sz="2000" kern="1200">
                <a:solidFill>
                  <a:srgbClr val="595959"/>
                </a:solidFill>
                <a:latin typeface="+mn-lt"/>
                <a:ea typeface="ＭＳ Ｐゴシック" charset="0"/>
                <a:cs typeface="+mn-cs"/>
              </a:defRPr>
            </a:lvl3pPr>
            <a:lvl4pPr marL="1263650" indent="-295275" algn="l" rtl="0" eaLnBrk="0" fontAlgn="base" hangingPunct="0">
              <a:spcBef>
                <a:spcPts val="600"/>
              </a:spcBef>
              <a:spcAft>
                <a:spcPct val="0"/>
              </a:spcAft>
              <a:buClr>
                <a:srgbClr val="215D77"/>
              </a:buClr>
              <a:buSzPct val="110000"/>
              <a:buFont typeface="Wingdings 2" charset="2"/>
              <a:buChar char=""/>
              <a:defRPr kern="1200">
                <a:solidFill>
                  <a:srgbClr val="595959"/>
                </a:solidFill>
                <a:latin typeface="+mn-lt"/>
                <a:ea typeface="ＭＳ Ｐゴシック" charset="0"/>
                <a:cs typeface="+mn-cs"/>
              </a:defRPr>
            </a:lvl4pPr>
            <a:lvl5pPr marL="1546225" indent="-282575" algn="l" rtl="0" eaLnBrk="0" fontAlgn="base" hangingPunct="0">
              <a:spcBef>
                <a:spcPts val="600"/>
              </a:spcBef>
              <a:spcAft>
                <a:spcPct val="0"/>
              </a:spcAft>
              <a:buClr>
                <a:srgbClr val="6FB7D7"/>
              </a:buClr>
              <a:buSzPct val="110000"/>
              <a:buFont typeface="Wingdings 2" charset="2"/>
              <a:buChar char=""/>
              <a:defRPr kern="1200">
                <a:solidFill>
                  <a:srgbClr val="595959"/>
                </a:solidFill>
                <a:latin typeface="+mn-lt"/>
                <a:ea typeface="ＭＳ Ｐゴシック" charset="0"/>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eaLnBrk="1" hangingPunct="1">
              <a:buNone/>
              <a:defRPr/>
            </a:pPr>
            <a:r>
              <a:rPr lang="fr-FR" altLang="x-none" sz="3600" dirty="0">
                <a:solidFill>
                  <a:schemeClr val="bg1"/>
                </a:solidFill>
                <a:effectLst>
                  <a:outerShdw blurRad="38100" dist="38100" dir="2700000" algn="tl">
                    <a:srgbClr val="C0C0C0"/>
                  </a:outerShdw>
                </a:effectLst>
                <a:latin typeface="Tahoma" charset="0"/>
                <a:ea typeface="ＭＳ Ｐゴシック" charset="-128"/>
              </a:rPr>
              <a:t>Mémoire traumatique </a:t>
            </a:r>
            <a:r>
              <a:rPr lang="fr-FR" altLang="x-none" sz="3600">
                <a:solidFill>
                  <a:schemeClr val="bg1"/>
                </a:solidFill>
                <a:effectLst>
                  <a:outerShdw blurRad="38100" dist="38100" dir="2700000" algn="tl">
                    <a:srgbClr val="C0C0C0"/>
                  </a:outerShdw>
                </a:effectLst>
                <a:latin typeface="Tahoma" charset="0"/>
                <a:ea typeface="ＭＳ Ｐゴシック" charset="-128"/>
              </a:rPr>
              <a:t>dans le TSPT</a:t>
            </a:r>
            <a:endParaRPr lang="fr-FR" altLang="x-none" sz="3600" dirty="0">
              <a:solidFill>
                <a:schemeClr val="bg1"/>
              </a:solidFill>
              <a:effectLst>
                <a:outerShdw blurRad="38100" dist="38100" dir="2700000" algn="tl">
                  <a:srgbClr val="C0C0C0"/>
                </a:outerShdw>
              </a:effectLst>
              <a:latin typeface="Tahoma" charset="0"/>
              <a:ea typeface="ＭＳ Ｐゴシック" charset="-128"/>
            </a:endParaRPr>
          </a:p>
        </p:txBody>
      </p:sp>
      <p:sp>
        <p:nvSpPr>
          <p:cNvPr id="339970" name="AutoShape 2" descr="ésultat de recherche d'images pour &quot;hippocampe amygdale&quot;"/>
          <p:cNvSpPr>
            <a:spLocks noChangeAspect="1" noChangeArrowheads="1"/>
          </p:cNvSpPr>
          <p:nvPr/>
        </p:nvSpPr>
        <p:spPr bwMode="auto">
          <a:xfrm>
            <a:off x="152400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ＭＳ Ｐゴシック" charset="-128"/>
              </a:defRPr>
            </a:lvl1pPr>
            <a:lvl2pPr marL="742950" indent="-285750">
              <a:defRPr>
                <a:solidFill>
                  <a:schemeClr val="tx1"/>
                </a:solidFill>
                <a:latin typeface="Tahoma" charset="0"/>
                <a:ea typeface="ＭＳ Ｐゴシック" charset="-128"/>
              </a:defRPr>
            </a:lvl2pPr>
            <a:lvl3pPr marL="1143000" indent="-228600">
              <a:defRPr>
                <a:solidFill>
                  <a:schemeClr val="tx1"/>
                </a:solidFill>
                <a:latin typeface="Tahoma" charset="0"/>
                <a:ea typeface="ＭＳ Ｐゴシック" charset="-128"/>
              </a:defRPr>
            </a:lvl3pPr>
            <a:lvl4pPr marL="1600200" indent="-228600">
              <a:defRPr>
                <a:solidFill>
                  <a:schemeClr val="tx1"/>
                </a:solidFill>
                <a:latin typeface="Tahoma" charset="0"/>
                <a:ea typeface="ＭＳ Ｐゴシック" charset="-128"/>
              </a:defRPr>
            </a:lvl4pPr>
            <a:lvl5pPr marL="2057400" indent="-228600">
              <a:defRPr>
                <a:solidFill>
                  <a:schemeClr val="tx1"/>
                </a:solidFill>
                <a:latin typeface="Tahoma" charset="0"/>
                <a:ea typeface="ＭＳ Ｐゴシック" charset="-128"/>
              </a:defRPr>
            </a:lvl5pPr>
            <a:lvl6pPr marL="2514600" indent="-228600" eaLnBrk="0" fontAlgn="base" hangingPunct="0">
              <a:spcBef>
                <a:spcPct val="0"/>
              </a:spcBef>
              <a:spcAft>
                <a:spcPct val="0"/>
              </a:spcAft>
              <a:defRPr>
                <a:solidFill>
                  <a:schemeClr val="tx1"/>
                </a:solidFill>
                <a:latin typeface="Tahoma" charset="0"/>
                <a:ea typeface="ＭＳ Ｐゴシック" charset="-128"/>
              </a:defRPr>
            </a:lvl6pPr>
            <a:lvl7pPr marL="2971800" indent="-228600" eaLnBrk="0" fontAlgn="base" hangingPunct="0">
              <a:spcBef>
                <a:spcPct val="0"/>
              </a:spcBef>
              <a:spcAft>
                <a:spcPct val="0"/>
              </a:spcAft>
              <a:defRPr>
                <a:solidFill>
                  <a:schemeClr val="tx1"/>
                </a:solidFill>
                <a:latin typeface="Tahoma" charset="0"/>
                <a:ea typeface="ＭＳ Ｐゴシック" charset="-128"/>
              </a:defRPr>
            </a:lvl7pPr>
            <a:lvl8pPr marL="3429000" indent="-228600" eaLnBrk="0" fontAlgn="base" hangingPunct="0">
              <a:spcBef>
                <a:spcPct val="0"/>
              </a:spcBef>
              <a:spcAft>
                <a:spcPct val="0"/>
              </a:spcAft>
              <a:defRPr>
                <a:solidFill>
                  <a:schemeClr val="tx1"/>
                </a:solidFill>
                <a:latin typeface="Tahoma" charset="0"/>
                <a:ea typeface="ＭＳ Ｐゴシック" charset="-128"/>
              </a:defRPr>
            </a:lvl8pPr>
            <a:lvl9pPr marL="3886200" indent="-228600" eaLnBrk="0" fontAlgn="base" hangingPunct="0">
              <a:spcBef>
                <a:spcPct val="0"/>
              </a:spcBef>
              <a:spcAft>
                <a:spcPct val="0"/>
              </a:spcAft>
              <a:defRPr>
                <a:solidFill>
                  <a:schemeClr val="tx1"/>
                </a:solidFill>
                <a:latin typeface="Tahoma" charset="0"/>
                <a:ea typeface="ＭＳ Ｐゴシック" charset="-128"/>
              </a:defRPr>
            </a:lvl9pPr>
          </a:lstStyle>
          <a:p>
            <a:pPr eaLnBrk="1" hangingPunct="1"/>
            <a:endParaRPr lang="x-none" altLang="x-none"/>
          </a:p>
        </p:txBody>
      </p:sp>
      <p:pic>
        <p:nvPicPr>
          <p:cNvPr id="339971"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11477"/>
            <a:ext cx="9144000"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Rot="1" noChangeArrowheads="1"/>
          </p:cNvSpPr>
          <p:nvPr/>
        </p:nvSpPr>
        <p:spPr bwMode="auto">
          <a:xfrm>
            <a:off x="1550125" y="195944"/>
            <a:ext cx="8540750" cy="1357313"/>
          </a:xfrm>
          <a:prstGeom prst="rect">
            <a:avLst/>
          </a:prstGeom>
          <a:noFill/>
          <a:ln w="9525">
            <a:noFill/>
            <a:miter lim="800000"/>
            <a:headEnd/>
            <a:tailEnd/>
          </a:ln>
          <a:effectLst/>
        </p:spPr>
        <p:txBody>
          <a:bodyPr>
            <a:normAutofit/>
          </a:bodyPr>
          <a:lstStyle>
            <a:lvl1pPr marL="342900" indent="-342900"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eaLnBrk="1" hangingPunct="1">
              <a:lnSpc>
                <a:spcPct val="80000"/>
              </a:lnSpc>
              <a:spcBef>
                <a:spcPct val="20000"/>
              </a:spcBef>
              <a:buClr>
                <a:schemeClr val="hlink"/>
              </a:buClr>
              <a:buSzPct val="80000"/>
              <a:buFont typeface="Arial" charset="0"/>
              <a:buChar char="►"/>
              <a:defRPr/>
            </a:pPr>
            <a:endParaRPr lang="fr-FR" altLang="x-none" sz="2600" dirty="0">
              <a:effectLst>
                <a:outerShdw blurRad="38100" dist="38100" dir="2700000" algn="tl">
                  <a:srgbClr val="C0C0C0"/>
                </a:outerShdw>
              </a:effectLst>
              <a:latin typeface="Arial" charset="0"/>
            </a:endParaRPr>
          </a:p>
          <a:p>
            <a:pPr algn="ctr" eaLnBrk="1" hangingPunct="1">
              <a:lnSpc>
                <a:spcPct val="80000"/>
              </a:lnSpc>
              <a:spcBef>
                <a:spcPct val="20000"/>
              </a:spcBef>
              <a:buClr>
                <a:schemeClr val="hlink"/>
              </a:buClr>
              <a:buSzPct val="80000"/>
              <a:defRPr/>
            </a:pPr>
            <a:r>
              <a:rPr lang="fr-FR" altLang="x-none" sz="4800" b="1" dirty="0">
                <a:solidFill>
                  <a:schemeClr val="bg1"/>
                </a:solidFill>
                <a:effectLst>
                  <a:outerShdw blurRad="38100" dist="38100" dir="2700000" algn="tl">
                    <a:srgbClr val="C0C0C0"/>
                  </a:outerShdw>
                </a:effectLst>
                <a:ea typeface="Tahoma" charset="0"/>
                <a:cs typeface="Tahoma" charset="0"/>
              </a:rPr>
              <a:t>L</a:t>
            </a:r>
            <a:r>
              <a:rPr lang="ja-JP" altLang="fr-FR" sz="4800" b="1" dirty="0">
                <a:solidFill>
                  <a:schemeClr val="bg1"/>
                </a:solidFill>
                <a:effectLst>
                  <a:outerShdw blurRad="38100" dist="38100" dir="2700000" algn="tl">
                    <a:srgbClr val="C0C0C0"/>
                  </a:outerShdw>
                </a:effectLst>
                <a:ea typeface="Tahoma" charset="0"/>
                <a:cs typeface="Tahoma" charset="0"/>
              </a:rPr>
              <a:t>’</a:t>
            </a:r>
            <a:r>
              <a:rPr lang="fr-FR" altLang="ja-JP" sz="4800" b="1" dirty="0">
                <a:solidFill>
                  <a:schemeClr val="bg1"/>
                </a:solidFill>
                <a:effectLst>
                  <a:outerShdw blurRad="38100" dist="38100" dir="2700000" algn="tl">
                    <a:srgbClr val="C0C0C0"/>
                  </a:outerShdw>
                </a:effectLst>
                <a:ea typeface="Tahoma" charset="0"/>
                <a:cs typeface="Tahoma" charset="0"/>
              </a:rPr>
              <a:t>Amygdale</a:t>
            </a:r>
          </a:p>
          <a:p>
            <a:pPr algn="ctr" eaLnBrk="1" hangingPunct="1">
              <a:lnSpc>
                <a:spcPct val="80000"/>
              </a:lnSpc>
              <a:spcBef>
                <a:spcPct val="20000"/>
              </a:spcBef>
              <a:buClr>
                <a:schemeClr val="hlink"/>
              </a:buClr>
              <a:buSzPct val="80000"/>
              <a:buFont typeface="Arial" charset="0"/>
              <a:buChar char="►"/>
              <a:defRPr/>
            </a:pPr>
            <a:endParaRPr lang="fr-FR" altLang="x-none" sz="2600" dirty="0">
              <a:effectLst>
                <a:outerShdw blurRad="38100" dist="38100" dir="2700000" algn="tl">
                  <a:srgbClr val="C0C0C0"/>
                </a:outerShdw>
              </a:effectLst>
              <a:latin typeface="Arial" charset="0"/>
            </a:endParaRPr>
          </a:p>
          <a:p>
            <a:pPr eaLnBrk="1" hangingPunct="1">
              <a:lnSpc>
                <a:spcPct val="80000"/>
              </a:lnSpc>
              <a:spcBef>
                <a:spcPct val="20000"/>
              </a:spcBef>
              <a:buClr>
                <a:schemeClr val="hlink"/>
              </a:buClr>
              <a:buSzPct val="80000"/>
              <a:buFont typeface="Arial" charset="0"/>
              <a:buChar char="►"/>
              <a:defRPr/>
            </a:pPr>
            <a:endParaRPr lang="fr-FR" altLang="x-none" sz="1900" dirty="0">
              <a:effectLst>
                <a:outerShdw blurRad="38100" dist="38100" dir="2700000" algn="tl">
                  <a:srgbClr val="C0C0C0"/>
                </a:outerShdw>
              </a:effectLst>
              <a:latin typeface="Arial" charset="0"/>
            </a:endParaRPr>
          </a:p>
          <a:p>
            <a:pPr eaLnBrk="1" hangingPunct="1">
              <a:lnSpc>
                <a:spcPct val="80000"/>
              </a:lnSpc>
              <a:spcBef>
                <a:spcPct val="20000"/>
              </a:spcBef>
              <a:buClr>
                <a:schemeClr val="hlink"/>
              </a:buClr>
              <a:buSzPct val="80000"/>
              <a:buFont typeface="Arial" charset="0"/>
              <a:buChar char="►"/>
              <a:defRPr/>
            </a:pPr>
            <a:endParaRPr lang="fr-FR" altLang="x-none" sz="1900" dirty="0">
              <a:effectLst>
                <a:outerShdw blurRad="38100" dist="38100" dir="2700000" algn="tl">
                  <a:srgbClr val="C0C0C0"/>
                </a:outerShdw>
              </a:effectLst>
              <a:latin typeface="Arial" charset="0"/>
            </a:endParaRPr>
          </a:p>
          <a:p>
            <a:pPr eaLnBrk="1" hangingPunct="1">
              <a:lnSpc>
                <a:spcPct val="80000"/>
              </a:lnSpc>
              <a:spcBef>
                <a:spcPct val="20000"/>
              </a:spcBef>
              <a:buClr>
                <a:schemeClr val="hlink"/>
              </a:buClr>
              <a:buSzPct val="80000"/>
              <a:buFont typeface="Arial" charset="0"/>
              <a:buChar char="►"/>
              <a:defRPr/>
            </a:pPr>
            <a:endParaRPr lang="fr-FR" altLang="x-none" sz="1900" dirty="0">
              <a:effectLst>
                <a:outerShdw blurRad="38100" dist="38100" dir="2700000" algn="tl">
                  <a:srgbClr val="C0C0C0"/>
                </a:outerShdw>
              </a:effectLst>
              <a:latin typeface="Arial" charset="0"/>
            </a:endParaRPr>
          </a:p>
          <a:p>
            <a:pPr eaLnBrk="1" hangingPunct="1">
              <a:lnSpc>
                <a:spcPct val="80000"/>
              </a:lnSpc>
              <a:spcBef>
                <a:spcPct val="20000"/>
              </a:spcBef>
              <a:buClr>
                <a:schemeClr val="hlink"/>
              </a:buClr>
              <a:buSzPct val="80000"/>
              <a:buFont typeface="Arial" charset="0"/>
              <a:buChar char="►"/>
              <a:defRPr/>
            </a:pPr>
            <a:endParaRPr lang="fr-FR" altLang="x-none" sz="1900" dirty="0">
              <a:effectLst>
                <a:outerShdw blurRad="38100" dist="38100" dir="2700000" algn="tl">
                  <a:srgbClr val="C0C0C0"/>
                </a:outerShdw>
              </a:effectLst>
              <a:latin typeface="Arial" charset="0"/>
            </a:endParaRPr>
          </a:p>
        </p:txBody>
      </p:sp>
      <p:sp>
        <p:nvSpPr>
          <p:cNvPr id="4" name="Rectangle 2"/>
          <p:cNvSpPr txBox="1">
            <a:spLocks noRot="1" noChangeArrowheads="1"/>
          </p:cNvSpPr>
          <p:nvPr/>
        </p:nvSpPr>
        <p:spPr bwMode="auto">
          <a:xfrm>
            <a:off x="1201783" y="3071812"/>
            <a:ext cx="10541726" cy="3786188"/>
          </a:xfrm>
          <a:prstGeom prst="rect">
            <a:avLst/>
          </a:prstGeom>
          <a:noFill/>
          <a:ln w="9525">
            <a:noFill/>
            <a:miter lim="800000"/>
            <a:headEnd/>
            <a:tailEnd/>
          </a:ln>
          <a:effectLst/>
        </p:spPr>
        <p:txBody>
          <a:bodyPr>
            <a:normAutofit/>
          </a:bodyPr>
          <a:lstStyle>
            <a:lvl1pPr marL="342900" indent="-342900"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marL="0" indent="0" algn="just" eaLnBrk="1" hangingPunct="1">
              <a:spcBef>
                <a:spcPct val="20000"/>
              </a:spcBef>
              <a:buClr>
                <a:schemeClr val="hlink"/>
              </a:buClr>
              <a:buSzPct val="80000"/>
              <a:defRPr/>
            </a:pPr>
            <a:r>
              <a:rPr lang="fr-FR" altLang="x-none" sz="3600" dirty="0">
                <a:latin typeface="+mn-lt"/>
              </a:rPr>
              <a:t>Il nous semble intéressant de noter que l'excès d'activation amygdalienne était corrélé avec la sévérité de l’ESPT (</a:t>
            </a:r>
            <a:r>
              <a:rPr lang="fr-FR" altLang="x-none" sz="3600" dirty="0" err="1">
                <a:latin typeface="+mn-lt"/>
              </a:rPr>
              <a:t>Rauch</a:t>
            </a:r>
            <a:r>
              <a:rPr lang="fr-FR" altLang="x-none" sz="3600" dirty="0">
                <a:latin typeface="+mn-lt"/>
              </a:rPr>
              <a:t> &amp; al. 1989, 2000)</a:t>
            </a:r>
            <a:endParaRPr lang="fr-FR" altLang="x-none" sz="3600" dirty="0">
              <a:solidFill>
                <a:srgbClr val="FF0000"/>
              </a:solidFill>
              <a:effectLst>
                <a:outerShdw blurRad="38100" dist="38100" dir="2700000" algn="tl">
                  <a:srgbClr val="C0C0C0"/>
                </a:outerShdw>
              </a:effectLst>
              <a:latin typeface="+mn-lt"/>
            </a:endParaRPr>
          </a:p>
          <a:p>
            <a:pPr algn="ctr" eaLnBrk="1" hangingPunct="1">
              <a:spcBef>
                <a:spcPct val="20000"/>
              </a:spcBef>
              <a:buClr>
                <a:schemeClr val="hlink"/>
              </a:buClr>
              <a:buSzPct val="80000"/>
              <a:buFont typeface="Arial" charset="0"/>
              <a:buChar char="►"/>
              <a:defRPr/>
            </a:pPr>
            <a:endParaRPr lang="fr-FR" altLang="x-none" sz="2800" dirty="0">
              <a:effectLst>
                <a:outerShdw blurRad="38100" dist="38100" dir="2700000" algn="tl">
                  <a:srgbClr val="C0C0C0"/>
                </a:outerShdw>
              </a:effectLst>
              <a:latin typeface="+mn-lt"/>
            </a:endParaRPr>
          </a:p>
          <a:p>
            <a:pPr eaLnBrk="1" hangingPunct="1">
              <a:spcBef>
                <a:spcPct val="20000"/>
              </a:spcBef>
              <a:buClr>
                <a:schemeClr val="hlink"/>
              </a:buClr>
              <a:buSzPct val="80000"/>
              <a:buFont typeface="Arial" charset="0"/>
              <a:buChar char="►"/>
              <a:defRPr/>
            </a:pPr>
            <a:endParaRPr lang="fr-FR" altLang="x-none" sz="2000" dirty="0">
              <a:effectLst>
                <a:outerShdw blurRad="38100" dist="38100" dir="2700000" algn="tl">
                  <a:srgbClr val="C0C0C0"/>
                </a:outerShdw>
              </a:effectLst>
              <a:latin typeface="+mn-lt"/>
            </a:endParaRPr>
          </a:p>
          <a:p>
            <a:pPr eaLnBrk="1" hangingPunct="1">
              <a:spcBef>
                <a:spcPct val="20000"/>
              </a:spcBef>
              <a:buClr>
                <a:schemeClr val="hlink"/>
              </a:buClr>
              <a:buSzPct val="80000"/>
              <a:buFont typeface="Arial" charset="0"/>
              <a:buChar char="►"/>
              <a:defRPr/>
            </a:pPr>
            <a:endParaRPr lang="fr-FR" altLang="x-none" sz="2000" dirty="0">
              <a:effectLst>
                <a:outerShdw blurRad="38100" dist="38100" dir="2700000" algn="tl">
                  <a:srgbClr val="C0C0C0"/>
                </a:outerShdw>
              </a:effectLst>
              <a:latin typeface="+mn-lt"/>
            </a:endParaRPr>
          </a:p>
          <a:p>
            <a:pPr eaLnBrk="1" hangingPunct="1">
              <a:spcBef>
                <a:spcPct val="20000"/>
              </a:spcBef>
              <a:buClr>
                <a:schemeClr val="hlink"/>
              </a:buClr>
              <a:buSzPct val="80000"/>
              <a:buFont typeface="Arial" charset="0"/>
              <a:buChar char="►"/>
              <a:defRPr/>
            </a:pPr>
            <a:endParaRPr lang="fr-FR" altLang="x-none" sz="2000" dirty="0">
              <a:effectLst>
                <a:outerShdw blurRad="38100" dist="38100" dir="2700000" algn="tl">
                  <a:srgbClr val="C0C0C0"/>
                </a:outerShdw>
              </a:effectLst>
              <a:latin typeface="+mn-lt"/>
            </a:endParaRPr>
          </a:p>
          <a:p>
            <a:pPr eaLnBrk="1" hangingPunct="1">
              <a:spcBef>
                <a:spcPct val="20000"/>
              </a:spcBef>
              <a:buClr>
                <a:schemeClr val="hlink"/>
              </a:buClr>
              <a:buSzPct val="80000"/>
              <a:buFont typeface="Arial" charset="0"/>
              <a:buChar char="►"/>
              <a:defRPr/>
            </a:pPr>
            <a:endParaRPr lang="fr-FR" altLang="x-none" sz="2000" dirty="0">
              <a:effectLst>
                <a:outerShdw blurRad="38100" dist="38100" dir="2700000" algn="tl">
                  <a:srgbClr val="C0C0C0"/>
                </a:outerShdw>
              </a:effectLst>
              <a:latin typeface="+mn-lt"/>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Rot="1" noChangeArrowheads="1"/>
          </p:cNvSpPr>
          <p:nvPr/>
        </p:nvSpPr>
        <p:spPr bwMode="auto">
          <a:xfrm>
            <a:off x="1524000" y="1"/>
            <a:ext cx="8540750" cy="1357313"/>
          </a:xfrm>
          <a:prstGeom prst="rect">
            <a:avLst/>
          </a:prstGeom>
          <a:noFill/>
          <a:ln w="9525">
            <a:noFill/>
            <a:miter lim="800000"/>
            <a:headEnd/>
            <a:tailEnd/>
          </a:ln>
          <a:effectLst/>
        </p:spPr>
        <p:txBody>
          <a:bodyPr>
            <a:normAutofit/>
          </a:bodyPr>
          <a:lstStyle>
            <a:lvl1pPr marL="342900" indent="-342900"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eaLnBrk="1" hangingPunct="1">
              <a:lnSpc>
                <a:spcPct val="70000"/>
              </a:lnSpc>
              <a:spcBef>
                <a:spcPct val="20000"/>
              </a:spcBef>
              <a:buClr>
                <a:schemeClr val="hlink"/>
              </a:buClr>
              <a:buSzPct val="80000"/>
              <a:buFont typeface="Arial" charset="0"/>
              <a:buChar char="►"/>
              <a:defRPr/>
            </a:pPr>
            <a:endParaRPr lang="fr-FR" altLang="x-none" sz="3600" dirty="0">
              <a:effectLst>
                <a:outerShdw blurRad="38100" dist="38100" dir="2700000" algn="tl">
                  <a:srgbClr val="C0C0C0"/>
                </a:outerShdw>
              </a:effectLst>
              <a:ea typeface="Tahoma" charset="0"/>
              <a:cs typeface="Tahoma" charset="0"/>
            </a:endParaRPr>
          </a:p>
          <a:p>
            <a:pPr algn="ctr" eaLnBrk="1" hangingPunct="1">
              <a:lnSpc>
                <a:spcPct val="70000"/>
              </a:lnSpc>
              <a:spcBef>
                <a:spcPct val="20000"/>
              </a:spcBef>
              <a:buClr>
                <a:schemeClr val="hlink"/>
              </a:buClr>
              <a:buSzPct val="80000"/>
              <a:defRPr/>
            </a:pPr>
            <a:r>
              <a:rPr lang="fr-FR" altLang="x-none" sz="3600" b="1" dirty="0">
                <a:solidFill>
                  <a:srgbClr val="FF0000"/>
                </a:solidFill>
                <a:effectLst>
                  <a:outerShdw blurRad="38100" dist="38100" dir="2700000" algn="tl">
                    <a:srgbClr val="C0C0C0"/>
                  </a:outerShdw>
                </a:effectLst>
                <a:ea typeface="Tahoma" charset="0"/>
                <a:cs typeface="Tahoma" charset="0"/>
              </a:rPr>
              <a:t>PTSD et réactivité de l</a:t>
            </a:r>
            <a:r>
              <a:rPr lang="ja-JP" altLang="fr-FR" sz="3600" b="1" dirty="0">
                <a:solidFill>
                  <a:srgbClr val="FF0000"/>
                </a:solidFill>
                <a:effectLst>
                  <a:outerShdw blurRad="38100" dist="38100" dir="2700000" algn="tl">
                    <a:srgbClr val="C0C0C0"/>
                  </a:outerShdw>
                </a:effectLst>
                <a:ea typeface="Tahoma" charset="0"/>
                <a:cs typeface="Tahoma" charset="0"/>
              </a:rPr>
              <a:t>’</a:t>
            </a:r>
            <a:r>
              <a:rPr lang="fr-FR" altLang="ja-JP" sz="3600" b="1" dirty="0">
                <a:solidFill>
                  <a:srgbClr val="FF0000"/>
                </a:solidFill>
                <a:effectLst>
                  <a:outerShdw blurRad="38100" dist="38100" dir="2700000" algn="tl">
                    <a:srgbClr val="C0C0C0"/>
                  </a:outerShdw>
                </a:effectLst>
                <a:ea typeface="Tahoma" charset="0"/>
                <a:cs typeface="Tahoma" charset="0"/>
              </a:rPr>
              <a:t>Amygdale</a:t>
            </a:r>
          </a:p>
          <a:p>
            <a:pPr algn="ctr" eaLnBrk="1" hangingPunct="1">
              <a:lnSpc>
                <a:spcPct val="70000"/>
              </a:lnSpc>
              <a:spcBef>
                <a:spcPct val="20000"/>
              </a:spcBef>
              <a:buClr>
                <a:schemeClr val="hlink"/>
              </a:buClr>
              <a:buSzPct val="80000"/>
              <a:buFont typeface="Arial" charset="0"/>
              <a:buChar char="►"/>
              <a:defRPr/>
            </a:pPr>
            <a:endParaRPr lang="fr-FR" altLang="x-none" sz="1900" dirty="0">
              <a:effectLst>
                <a:outerShdw blurRad="38100" dist="38100" dir="2700000" algn="tl">
                  <a:srgbClr val="C0C0C0"/>
                </a:outerShdw>
              </a:effectLst>
              <a:latin typeface="Arial" charset="0"/>
            </a:endParaRPr>
          </a:p>
          <a:p>
            <a:pPr eaLnBrk="1" hangingPunct="1">
              <a:lnSpc>
                <a:spcPct val="70000"/>
              </a:lnSpc>
              <a:spcBef>
                <a:spcPct val="20000"/>
              </a:spcBef>
              <a:buClr>
                <a:schemeClr val="hlink"/>
              </a:buClr>
              <a:buSzPct val="80000"/>
              <a:buFont typeface="Arial" charset="0"/>
              <a:buChar char="►"/>
              <a:defRPr/>
            </a:pPr>
            <a:endParaRPr lang="fr-FR" altLang="x-none" sz="1300" dirty="0">
              <a:effectLst>
                <a:outerShdw blurRad="38100" dist="38100" dir="2700000" algn="tl">
                  <a:srgbClr val="C0C0C0"/>
                </a:outerShdw>
              </a:effectLst>
              <a:latin typeface="Arial" charset="0"/>
            </a:endParaRPr>
          </a:p>
          <a:p>
            <a:pPr eaLnBrk="1" hangingPunct="1">
              <a:lnSpc>
                <a:spcPct val="70000"/>
              </a:lnSpc>
              <a:spcBef>
                <a:spcPct val="20000"/>
              </a:spcBef>
              <a:buClr>
                <a:schemeClr val="hlink"/>
              </a:buClr>
              <a:buSzPct val="80000"/>
              <a:buFont typeface="Arial" charset="0"/>
              <a:buChar char="►"/>
              <a:defRPr/>
            </a:pPr>
            <a:endParaRPr lang="fr-FR" altLang="x-none" sz="1300" dirty="0">
              <a:effectLst>
                <a:outerShdw blurRad="38100" dist="38100" dir="2700000" algn="tl">
                  <a:srgbClr val="C0C0C0"/>
                </a:outerShdw>
              </a:effectLst>
              <a:latin typeface="Arial" charset="0"/>
            </a:endParaRPr>
          </a:p>
          <a:p>
            <a:pPr eaLnBrk="1" hangingPunct="1">
              <a:lnSpc>
                <a:spcPct val="70000"/>
              </a:lnSpc>
              <a:spcBef>
                <a:spcPct val="20000"/>
              </a:spcBef>
              <a:buClr>
                <a:schemeClr val="hlink"/>
              </a:buClr>
              <a:buSzPct val="80000"/>
              <a:buFont typeface="Arial" charset="0"/>
              <a:buChar char="►"/>
              <a:defRPr/>
            </a:pPr>
            <a:endParaRPr lang="fr-FR" altLang="x-none" sz="1300" dirty="0">
              <a:effectLst>
                <a:outerShdw blurRad="38100" dist="38100" dir="2700000" algn="tl">
                  <a:srgbClr val="C0C0C0"/>
                </a:outerShdw>
              </a:effectLst>
              <a:latin typeface="Arial" charset="0"/>
            </a:endParaRPr>
          </a:p>
          <a:p>
            <a:pPr eaLnBrk="1" hangingPunct="1">
              <a:lnSpc>
                <a:spcPct val="70000"/>
              </a:lnSpc>
              <a:spcBef>
                <a:spcPct val="20000"/>
              </a:spcBef>
              <a:buClr>
                <a:schemeClr val="hlink"/>
              </a:buClr>
              <a:buSzPct val="80000"/>
              <a:buFont typeface="Arial" charset="0"/>
              <a:buChar char="►"/>
              <a:defRPr/>
            </a:pPr>
            <a:endParaRPr lang="fr-FR" altLang="x-none" sz="1300" dirty="0">
              <a:effectLst>
                <a:outerShdw blurRad="38100" dist="38100" dir="2700000" algn="tl">
                  <a:srgbClr val="C0C0C0"/>
                </a:outerShdw>
              </a:effectLst>
              <a:latin typeface="Arial" charset="0"/>
            </a:endParaRPr>
          </a:p>
        </p:txBody>
      </p:sp>
      <p:pic>
        <p:nvPicPr>
          <p:cNvPr id="3440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764" y="1495426"/>
            <a:ext cx="9012237"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4913" y="1562100"/>
            <a:ext cx="5389562"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461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57151"/>
            <a:ext cx="6183312"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461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9650" y="5686425"/>
            <a:ext cx="37734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9396"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7814" y="1300164"/>
            <a:ext cx="6554787" cy="4598987"/>
          </a:xfrm>
          <a:prstGeom prst="rect">
            <a:avLst/>
          </a:prstGeom>
          <a:noFill/>
          <a:ln>
            <a:noFill/>
          </a:ln>
          <a:effectLst>
            <a:outerShdw blurRad="355600" algn="ctr" rotWithShape="0">
              <a:srgbClr val="004080">
                <a:alpha val="67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nodeType="clickEffect">
                                  <p:stCondLst>
                                    <p:cond delay="0"/>
                                  </p:stCondLst>
                                  <p:childTnLst>
                                    <p:set>
                                      <p:cBhvr>
                                        <p:cTn id="6" dur="1" fill="hold">
                                          <p:stCondLst>
                                            <p:cond delay="499"/>
                                          </p:stCondLst>
                                        </p:cTn>
                                        <p:tgtEl>
                                          <p:spTgt spid="593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rrowheads="1"/>
          </p:cNvSpPr>
          <p:nvPr>
            <p:ph type="title"/>
          </p:nvPr>
        </p:nvSpPr>
        <p:spPr/>
        <p:txBody>
          <a:bodyPr/>
          <a:lstStyle/>
          <a:p>
            <a:pPr eaLnBrk="1" hangingPunct="1"/>
            <a:r>
              <a:rPr lang="fr-FR" altLang="x-none">
                <a:latin typeface="Tahoma" charset="0"/>
                <a:ea typeface="ＭＳ Ｐゴシック" charset="-128"/>
              </a:rPr>
              <a:t>1. Introduction</a:t>
            </a:r>
          </a:p>
        </p:txBody>
      </p:sp>
      <p:sp>
        <p:nvSpPr>
          <p:cNvPr id="60418" name="Rectangle 3"/>
          <p:cNvSpPr>
            <a:spLocks noGrp="1" noRot="1" noChangeArrowheads="1"/>
          </p:cNvSpPr>
          <p:nvPr>
            <p:ph idx="1"/>
          </p:nvPr>
        </p:nvSpPr>
        <p:spPr>
          <a:xfrm>
            <a:off x="443676" y="2514600"/>
            <a:ext cx="11085715" cy="4343400"/>
          </a:xfrm>
        </p:spPr>
        <p:txBody>
          <a:bodyPr>
            <a:normAutofit/>
          </a:bodyPr>
          <a:lstStyle/>
          <a:p>
            <a:pPr algn="just" eaLnBrk="1" hangingPunct="1"/>
            <a:r>
              <a:rPr lang="fr-FR" altLang="x-none" sz="2400" dirty="0">
                <a:solidFill>
                  <a:schemeClr val="tx1"/>
                </a:solidFill>
                <a:latin typeface="Tahoma" charset="0"/>
                <a:ea typeface="ＭＳ Ｐゴシック" charset="-128"/>
              </a:rPr>
              <a:t>Une question de fréquence?</a:t>
            </a:r>
          </a:p>
          <a:p>
            <a:pPr algn="just" eaLnBrk="1" hangingPunct="1"/>
            <a:endParaRPr lang="fr-FR" altLang="x-none" sz="2400" dirty="0">
              <a:solidFill>
                <a:schemeClr val="tx1"/>
              </a:solidFill>
              <a:latin typeface="Tahoma" charset="0"/>
              <a:ea typeface="ＭＳ Ｐゴシック" charset="-128"/>
            </a:endParaRPr>
          </a:p>
          <a:p>
            <a:pPr algn="just" eaLnBrk="1" hangingPunct="1"/>
            <a:r>
              <a:rPr lang="fr-FR" altLang="x-none" sz="2400" dirty="0">
                <a:solidFill>
                  <a:schemeClr val="tx1"/>
                </a:solidFill>
                <a:latin typeface="Tahoma" charset="0"/>
                <a:ea typeface="ＭＳ Ｐゴシック" charset="-128"/>
              </a:rPr>
              <a:t>Les catastrophes n</a:t>
            </a:r>
            <a:r>
              <a:rPr lang="ja-JP" altLang="fr-FR" sz="2400" dirty="0">
                <a:solidFill>
                  <a:schemeClr val="tx1"/>
                </a:solidFill>
                <a:latin typeface="Tahoma" charset="0"/>
                <a:ea typeface="ＭＳ Ｐゴシック" charset="-128"/>
              </a:rPr>
              <a:t>’</a:t>
            </a:r>
            <a:r>
              <a:rPr lang="fr-FR" altLang="ja-JP" sz="2400" dirty="0">
                <a:solidFill>
                  <a:schemeClr val="tx1"/>
                </a:solidFill>
                <a:latin typeface="Tahoma" charset="0"/>
                <a:ea typeface="ＭＳ Ｐゴシック" charset="-128"/>
              </a:rPr>
              <a:t>étaient pourtant pas plus rares avant.</a:t>
            </a:r>
          </a:p>
          <a:p>
            <a:pPr algn="just" eaLnBrk="1" hangingPunct="1"/>
            <a:endParaRPr lang="fr-FR" altLang="x-none" sz="2400" dirty="0">
              <a:solidFill>
                <a:schemeClr val="tx1"/>
              </a:solidFill>
              <a:latin typeface="Tahoma" charset="0"/>
              <a:ea typeface="ＭＳ Ｐゴシック" charset="-128"/>
            </a:endParaRPr>
          </a:p>
          <a:p>
            <a:pPr algn="just" eaLnBrk="1" hangingPunct="1"/>
            <a:r>
              <a:rPr lang="fr-FR" altLang="x-none" sz="2400" dirty="0">
                <a:solidFill>
                  <a:schemeClr val="tx1"/>
                </a:solidFill>
                <a:latin typeface="Tahoma" charset="0"/>
                <a:ea typeface="ＭＳ Ｐゴシック" charset="-128"/>
              </a:rPr>
              <a:t>Les formes d'expression de la « folie » disent-elles quelque chose de la société dans laquelle elles surgissent?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2801" y="960439"/>
            <a:ext cx="8023225" cy="477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471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289" y="1154114"/>
            <a:ext cx="4662487" cy="354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47140" name="Rectangle 3"/>
          <p:cNvSpPr>
            <a:spLocks/>
          </p:cNvSpPr>
          <p:nvPr/>
        </p:nvSpPr>
        <p:spPr bwMode="auto">
          <a:xfrm>
            <a:off x="7221538" y="955676"/>
            <a:ext cx="3409950" cy="4803775"/>
          </a:xfrm>
          <a:prstGeom prst="rect">
            <a:avLst/>
          </a:prstGeom>
          <a:solidFill>
            <a:schemeClr val="accent1"/>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graphicFrame>
        <p:nvGraphicFramePr>
          <p:cNvPr id="60420" name="Object 4"/>
          <p:cNvGraphicFramePr>
            <a:graphicFrameLocks/>
          </p:cNvGraphicFramePr>
          <p:nvPr/>
        </p:nvGraphicFramePr>
        <p:xfrm>
          <a:off x="7399338" y="-768350"/>
          <a:ext cx="3535362" cy="6696075"/>
        </p:xfrm>
        <a:graphic>
          <a:graphicData uri="http://schemas.openxmlformats.org/presentationml/2006/ole">
            <mc:AlternateContent xmlns:mc="http://schemas.openxmlformats.org/markup-compatibility/2006">
              <mc:Choice xmlns:v="urn:schemas-microsoft-com:vml" Requires="v">
                <p:oleObj name="Graphique" r:id="rId4" imgW="7065539" imgH="13384127" progId="MSGraph.Chart.8">
                  <p:embed/>
                </p:oleObj>
              </mc:Choice>
              <mc:Fallback>
                <p:oleObj name="Graphique" r:id="rId4" imgW="7065539" imgH="13384127" progId="MSGraph.Chart.8">
                  <p:embed/>
                  <p:pic>
                    <p:nvPicPr>
                      <p:cNvPr id="60420" name="Objec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9338" y="-768350"/>
                        <a:ext cx="3535362" cy="6696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60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60420"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Rot="1" noChangeArrowheads="1"/>
          </p:cNvSpPr>
          <p:nvPr/>
        </p:nvSpPr>
        <p:spPr bwMode="auto">
          <a:xfrm>
            <a:off x="2124892" y="130630"/>
            <a:ext cx="8540750" cy="1357313"/>
          </a:xfrm>
          <a:prstGeom prst="rect">
            <a:avLst/>
          </a:prstGeom>
          <a:noFill/>
          <a:ln w="9525">
            <a:noFill/>
            <a:miter lim="800000"/>
            <a:headEnd/>
            <a:tailEnd/>
          </a:ln>
          <a:effectLst/>
        </p:spPr>
        <p:txBody>
          <a:bodyPr>
            <a:normAutofit/>
          </a:bodyPr>
          <a:lstStyle>
            <a:lvl1pPr marL="342900" indent="-342900"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eaLnBrk="1" hangingPunct="1">
              <a:lnSpc>
                <a:spcPct val="80000"/>
              </a:lnSpc>
              <a:spcBef>
                <a:spcPct val="20000"/>
              </a:spcBef>
              <a:buClr>
                <a:schemeClr val="hlink"/>
              </a:buClr>
              <a:buSzPct val="80000"/>
              <a:buFont typeface="Arial" charset="0"/>
              <a:buChar char="►"/>
              <a:defRPr/>
            </a:pPr>
            <a:endParaRPr lang="fr-FR" altLang="x-none" sz="2600" dirty="0">
              <a:effectLst>
                <a:outerShdw blurRad="38100" dist="38100" dir="2700000" algn="tl">
                  <a:srgbClr val="C0C0C0"/>
                </a:outerShdw>
              </a:effectLst>
              <a:latin typeface="Arial" charset="0"/>
            </a:endParaRPr>
          </a:p>
          <a:p>
            <a:pPr algn="ctr" eaLnBrk="1" hangingPunct="1">
              <a:lnSpc>
                <a:spcPct val="80000"/>
              </a:lnSpc>
              <a:spcBef>
                <a:spcPct val="20000"/>
              </a:spcBef>
              <a:buClr>
                <a:schemeClr val="hlink"/>
              </a:buClr>
              <a:buSzPct val="80000"/>
              <a:defRPr/>
            </a:pPr>
            <a:r>
              <a:rPr lang="fr-FR" altLang="x-none" sz="6000" dirty="0">
                <a:solidFill>
                  <a:schemeClr val="bg1"/>
                </a:solidFill>
                <a:effectLst>
                  <a:outerShdw blurRad="38100" dist="38100" dir="2700000" algn="tl">
                    <a:srgbClr val="C0C0C0"/>
                  </a:outerShdw>
                </a:effectLst>
                <a:latin typeface="+mj-lt"/>
              </a:rPr>
              <a:t>L</a:t>
            </a:r>
            <a:r>
              <a:rPr lang="ja-JP" altLang="fr-FR" sz="6000">
                <a:solidFill>
                  <a:schemeClr val="bg1"/>
                </a:solidFill>
                <a:effectLst>
                  <a:outerShdw blurRad="38100" dist="38100" dir="2700000" algn="tl">
                    <a:srgbClr val="C0C0C0"/>
                  </a:outerShdw>
                </a:effectLst>
                <a:latin typeface="+mj-lt"/>
              </a:rPr>
              <a:t>’</a:t>
            </a:r>
            <a:r>
              <a:rPr lang="fr-FR" altLang="ja-JP" sz="6000" dirty="0">
                <a:solidFill>
                  <a:schemeClr val="bg1"/>
                </a:solidFill>
                <a:effectLst>
                  <a:outerShdw blurRad="38100" dist="38100" dir="2700000" algn="tl">
                    <a:srgbClr val="C0C0C0"/>
                  </a:outerShdw>
                </a:effectLst>
                <a:latin typeface="+mj-lt"/>
              </a:rPr>
              <a:t>hippocampe</a:t>
            </a:r>
          </a:p>
          <a:p>
            <a:pPr algn="ctr" eaLnBrk="1" hangingPunct="1">
              <a:lnSpc>
                <a:spcPct val="80000"/>
              </a:lnSpc>
              <a:spcBef>
                <a:spcPct val="20000"/>
              </a:spcBef>
              <a:buClr>
                <a:schemeClr val="hlink"/>
              </a:buClr>
              <a:buSzPct val="80000"/>
              <a:buFont typeface="Arial" charset="0"/>
              <a:buChar char="►"/>
              <a:defRPr/>
            </a:pPr>
            <a:endParaRPr lang="fr-FR" altLang="x-none" sz="2600" dirty="0">
              <a:effectLst>
                <a:outerShdw blurRad="38100" dist="38100" dir="2700000" algn="tl">
                  <a:srgbClr val="C0C0C0"/>
                </a:outerShdw>
              </a:effectLst>
              <a:latin typeface="Arial" charset="0"/>
            </a:endParaRPr>
          </a:p>
          <a:p>
            <a:pPr eaLnBrk="1" hangingPunct="1">
              <a:lnSpc>
                <a:spcPct val="80000"/>
              </a:lnSpc>
              <a:spcBef>
                <a:spcPct val="20000"/>
              </a:spcBef>
              <a:buClr>
                <a:schemeClr val="hlink"/>
              </a:buClr>
              <a:buSzPct val="80000"/>
              <a:buFont typeface="Arial" charset="0"/>
              <a:buChar char="►"/>
              <a:defRPr/>
            </a:pPr>
            <a:endParaRPr lang="fr-FR" altLang="x-none" sz="1900" dirty="0">
              <a:effectLst>
                <a:outerShdw blurRad="38100" dist="38100" dir="2700000" algn="tl">
                  <a:srgbClr val="C0C0C0"/>
                </a:outerShdw>
              </a:effectLst>
              <a:latin typeface="Arial" charset="0"/>
            </a:endParaRPr>
          </a:p>
          <a:p>
            <a:pPr eaLnBrk="1" hangingPunct="1">
              <a:lnSpc>
                <a:spcPct val="80000"/>
              </a:lnSpc>
              <a:spcBef>
                <a:spcPct val="20000"/>
              </a:spcBef>
              <a:buClr>
                <a:schemeClr val="hlink"/>
              </a:buClr>
              <a:buSzPct val="80000"/>
              <a:buFont typeface="Arial" charset="0"/>
              <a:buChar char="►"/>
              <a:defRPr/>
            </a:pPr>
            <a:endParaRPr lang="fr-FR" altLang="x-none" sz="1900" dirty="0">
              <a:effectLst>
                <a:outerShdw blurRad="38100" dist="38100" dir="2700000" algn="tl">
                  <a:srgbClr val="C0C0C0"/>
                </a:outerShdw>
              </a:effectLst>
              <a:latin typeface="Arial" charset="0"/>
            </a:endParaRPr>
          </a:p>
          <a:p>
            <a:pPr eaLnBrk="1" hangingPunct="1">
              <a:lnSpc>
                <a:spcPct val="80000"/>
              </a:lnSpc>
              <a:spcBef>
                <a:spcPct val="20000"/>
              </a:spcBef>
              <a:buClr>
                <a:schemeClr val="hlink"/>
              </a:buClr>
              <a:buSzPct val="80000"/>
              <a:buFont typeface="Arial" charset="0"/>
              <a:buChar char="►"/>
              <a:defRPr/>
            </a:pPr>
            <a:endParaRPr lang="fr-FR" altLang="x-none" sz="1900" dirty="0">
              <a:effectLst>
                <a:outerShdw blurRad="38100" dist="38100" dir="2700000" algn="tl">
                  <a:srgbClr val="C0C0C0"/>
                </a:outerShdw>
              </a:effectLst>
              <a:latin typeface="Arial" charset="0"/>
            </a:endParaRPr>
          </a:p>
          <a:p>
            <a:pPr eaLnBrk="1" hangingPunct="1">
              <a:lnSpc>
                <a:spcPct val="80000"/>
              </a:lnSpc>
              <a:spcBef>
                <a:spcPct val="20000"/>
              </a:spcBef>
              <a:buClr>
                <a:schemeClr val="hlink"/>
              </a:buClr>
              <a:buSzPct val="80000"/>
              <a:buFont typeface="Arial" charset="0"/>
              <a:buChar char="►"/>
              <a:defRPr/>
            </a:pPr>
            <a:endParaRPr lang="fr-FR" altLang="x-none" sz="1900" dirty="0">
              <a:effectLst>
                <a:outerShdw blurRad="38100" dist="38100" dir="2700000" algn="tl">
                  <a:srgbClr val="C0C0C0"/>
                </a:outerShdw>
              </a:effectLst>
              <a:latin typeface="Arial" charset="0"/>
            </a:endParaRPr>
          </a:p>
        </p:txBody>
      </p:sp>
      <p:sp>
        <p:nvSpPr>
          <p:cNvPr id="4" name="Rectangle 2"/>
          <p:cNvSpPr txBox="1">
            <a:spLocks noRot="1" noChangeArrowheads="1"/>
          </p:cNvSpPr>
          <p:nvPr/>
        </p:nvSpPr>
        <p:spPr bwMode="auto">
          <a:xfrm>
            <a:off x="613954" y="2614205"/>
            <a:ext cx="10816046" cy="3786188"/>
          </a:xfrm>
          <a:prstGeom prst="rect">
            <a:avLst/>
          </a:prstGeom>
          <a:noFill/>
          <a:ln w="9525">
            <a:noFill/>
            <a:miter lim="800000"/>
            <a:headEnd/>
            <a:tailEnd/>
          </a:ln>
          <a:effectLst/>
        </p:spPr>
        <p:txBody>
          <a:bodyPr>
            <a:normAutofit/>
          </a:bodyPr>
          <a:lstStyle>
            <a:lvl1pPr marL="342900" indent="-342900"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eaLnBrk="1" hangingPunct="1">
              <a:spcBef>
                <a:spcPct val="20000"/>
              </a:spcBef>
              <a:buClr>
                <a:schemeClr val="hlink"/>
              </a:buClr>
              <a:buSzPct val="80000"/>
              <a:buFont typeface="Arial" charset="0"/>
              <a:buChar char="►"/>
              <a:defRPr/>
            </a:pPr>
            <a:r>
              <a:rPr lang="fr-FR" altLang="x-none" sz="3600" dirty="0">
                <a:solidFill>
                  <a:srgbClr val="993366"/>
                </a:solidFill>
                <a:effectLst>
                  <a:outerShdw blurRad="38100" dist="38100" dir="2700000" algn="tl">
                    <a:srgbClr val="C0C0C0"/>
                  </a:outerShdw>
                </a:effectLst>
                <a:latin typeface="+mj-lt"/>
              </a:rPr>
              <a:t>Joue un rôle médiateur dans :</a:t>
            </a:r>
          </a:p>
          <a:p>
            <a:pPr eaLnBrk="1" hangingPunct="1">
              <a:spcBef>
                <a:spcPct val="20000"/>
              </a:spcBef>
              <a:buClr>
                <a:schemeClr val="hlink"/>
              </a:buClr>
              <a:buSzPct val="80000"/>
              <a:buFont typeface="Arial" charset="0"/>
              <a:buChar char="►"/>
              <a:defRPr/>
            </a:pPr>
            <a:r>
              <a:rPr lang="fr-FR" altLang="x-none" sz="2800" dirty="0">
                <a:effectLst>
                  <a:outerShdw blurRad="38100" dist="38100" dir="2700000" algn="tl">
                    <a:srgbClr val="C0C0C0"/>
                  </a:outerShdw>
                </a:effectLst>
                <a:latin typeface="+mj-lt"/>
              </a:rPr>
              <a:t>La récupération en mémoire épisodique</a:t>
            </a:r>
          </a:p>
          <a:p>
            <a:pPr eaLnBrk="1" hangingPunct="1">
              <a:spcBef>
                <a:spcPct val="20000"/>
              </a:spcBef>
              <a:buClr>
                <a:schemeClr val="hlink"/>
              </a:buClr>
              <a:buSzPct val="80000"/>
              <a:buFont typeface="Arial" charset="0"/>
              <a:buChar char="►"/>
              <a:defRPr/>
            </a:pPr>
            <a:r>
              <a:rPr lang="fr-FR" altLang="x-none" sz="2800" dirty="0">
                <a:effectLst>
                  <a:outerShdw blurRad="38100" dist="38100" dir="2700000" algn="tl">
                    <a:srgbClr val="C0C0C0"/>
                  </a:outerShdw>
                </a:effectLst>
                <a:latin typeface="+mj-lt"/>
              </a:rPr>
              <a:t>La prise en compte du contexte et de la signification</a:t>
            </a:r>
          </a:p>
          <a:p>
            <a:pPr eaLnBrk="1" hangingPunct="1">
              <a:spcBef>
                <a:spcPct val="20000"/>
              </a:spcBef>
              <a:buClr>
                <a:schemeClr val="hlink"/>
              </a:buClr>
              <a:buSzPct val="80000"/>
              <a:buFont typeface="Arial" charset="0"/>
              <a:buChar char="►"/>
              <a:defRPr/>
            </a:pPr>
            <a:r>
              <a:rPr lang="fr-FR" altLang="x-none" sz="2800" dirty="0">
                <a:effectLst>
                  <a:outerShdw blurRad="38100" dist="38100" dir="2700000" algn="tl">
                    <a:srgbClr val="C0C0C0"/>
                  </a:outerShdw>
                </a:effectLst>
                <a:latin typeface="+mj-lt"/>
              </a:rPr>
              <a:t>L</a:t>
            </a:r>
            <a:r>
              <a:rPr lang="ja-JP" altLang="fr-FR" sz="2800" dirty="0">
                <a:effectLst>
                  <a:outerShdw blurRad="38100" dist="38100" dir="2700000" algn="tl">
                    <a:srgbClr val="C0C0C0"/>
                  </a:outerShdw>
                </a:effectLst>
                <a:latin typeface="+mj-lt"/>
              </a:rPr>
              <a:t>’</a:t>
            </a:r>
            <a:r>
              <a:rPr lang="fr-FR" altLang="ja-JP" sz="2800" dirty="0">
                <a:effectLst>
                  <a:outerShdw blurRad="38100" dist="38100" dir="2700000" algn="tl">
                    <a:srgbClr val="C0C0C0"/>
                  </a:outerShdw>
                </a:effectLst>
                <a:latin typeface="+mj-lt"/>
              </a:rPr>
              <a:t>inscription temporelle des événements</a:t>
            </a:r>
          </a:p>
          <a:p>
            <a:pPr eaLnBrk="1" hangingPunct="1">
              <a:spcBef>
                <a:spcPct val="20000"/>
              </a:spcBef>
              <a:buClr>
                <a:schemeClr val="hlink"/>
              </a:buClr>
              <a:buSzPct val="80000"/>
              <a:buFont typeface="Arial" charset="0"/>
              <a:buChar char="►"/>
              <a:defRPr/>
            </a:pPr>
            <a:r>
              <a:rPr lang="fr-FR" altLang="x-none" sz="2800" dirty="0">
                <a:effectLst>
                  <a:outerShdw blurRad="38100" dist="38100" dir="2700000" algn="tl">
                    <a:srgbClr val="C0C0C0"/>
                  </a:outerShdw>
                </a:effectLst>
                <a:latin typeface="+mj-lt"/>
              </a:rPr>
              <a:t>L</a:t>
            </a:r>
            <a:r>
              <a:rPr lang="ja-JP" altLang="fr-FR" sz="2800" dirty="0">
                <a:effectLst>
                  <a:outerShdw blurRad="38100" dist="38100" dir="2700000" algn="tl">
                    <a:srgbClr val="C0C0C0"/>
                  </a:outerShdw>
                </a:effectLst>
                <a:latin typeface="+mj-lt"/>
              </a:rPr>
              <a:t>’</a:t>
            </a:r>
            <a:r>
              <a:rPr lang="fr-FR" altLang="ja-JP" sz="2800" dirty="0">
                <a:effectLst>
                  <a:outerShdw blurRad="38100" dist="38100" dir="2700000" algn="tl">
                    <a:srgbClr val="C0C0C0"/>
                  </a:outerShdw>
                </a:effectLst>
                <a:latin typeface="+mj-lt"/>
              </a:rPr>
              <a:t>inscription spatiale des événements.</a:t>
            </a:r>
          </a:p>
          <a:p>
            <a:pPr algn="just" eaLnBrk="1" hangingPunct="1">
              <a:spcBef>
                <a:spcPct val="20000"/>
              </a:spcBef>
              <a:buClr>
                <a:schemeClr val="hlink"/>
              </a:buClr>
              <a:buSzPct val="80000"/>
              <a:buFont typeface="Arial" charset="0"/>
              <a:buChar char="►"/>
              <a:defRPr/>
            </a:pPr>
            <a:endParaRPr lang="fr-FR" altLang="x-none" sz="2800" dirty="0">
              <a:effectLst>
                <a:outerShdw blurRad="38100" dist="38100" dir="2700000" algn="tl">
                  <a:srgbClr val="C0C0C0"/>
                </a:outerShdw>
              </a:effectLst>
              <a:latin typeface="+mj-lt"/>
            </a:endParaRPr>
          </a:p>
          <a:p>
            <a:pPr algn="ctr" eaLnBrk="1" hangingPunct="1">
              <a:spcBef>
                <a:spcPct val="20000"/>
              </a:spcBef>
              <a:buClr>
                <a:schemeClr val="hlink"/>
              </a:buClr>
              <a:buSzPct val="80000"/>
              <a:buFont typeface="Arial" charset="0"/>
              <a:buChar char="►"/>
              <a:defRPr/>
            </a:pPr>
            <a:endParaRPr lang="fr-FR" altLang="x-none" sz="3600" dirty="0">
              <a:solidFill>
                <a:srgbClr val="FF0000"/>
              </a:solidFill>
              <a:effectLst>
                <a:outerShdw blurRad="38100" dist="38100" dir="2700000" algn="tl">
                  <a:srgbClr val="C0C0C0"/>
                </a:outerShdw>
              </a:effectLst>
              <a:latin typeface="+mj-lt"/>
            </a:endParaRPr>
          </a:p>
          <a:p>
            <a:pPr algn="ctr" eaLnBrk="1" hangingPunct="1">
              <a:spcBef>
                <a:spcPct val="20000"/>
              </a:spcBef>
              <a:buClr>
                <a:schemeClr val="hlink"/>
              </a:buClr>
              <a:buSzPct val="80000"/>
              <a:buFont typeface="Arial" charset="0"/>
              <a:buChar char="►"/>
              <a:defRPr/>
            </a:pPr>
            <a:endParaRPr lang="fr-FR" altLang="x-none" sz="2800" dirty="0">
              <a:effectLst>
                <a:outerShdw blurRad="38100" dist="38100" dir="2700000" algn="tl">
                  <a:srgbClr val="C0C0C0"/>
                </a:outerShdw>
              </a:effectLst>
              <a:latin typeface="+mj-lt"/>
            </a:endParaRPr>
          </a:p>
          <a:p>
            <a:pPr eaLnBrk="1" hangingPunct="1">
              <a:spcBef>
                <a:spcPct val="20000"/>
              </a:spcBef>
              <a:buClr>
                <a:schemeClr val="hlink"/>
              </a:buClr>
              <a:buSzPct val="80000"/>
              <a:buFont typeface="Arial" charset="0"/>
              <a:buChar char="►"/>
              <a:defRPr/>
            </a:pPr>
            <a:endParaRPr lang="fr-FR" altLang="x-none" sz="2000" dirty="0">
              <a:effectLst>
                <a:outerShdw blurRad="38100" dist="38100" dir="2700000" algn="tl">
                  <a:srgbClr val="C0C0C0"/>
                </a:outerShdw>
              </a:effectLst>
              <a:latin typeface="+mj-lt"/>
            </a:endParaRPr>
          </a:p>
          <a:p>
            <a:pPr eaLnBrk="1" hangingPunct="1">
              <a:spcBef>
                <a:spcPct val="20000"/>
              </a:spcBef>
              <a:buClr>
                <a:schemeClr val="hlink"/>
              </a:buClr>
              <a:buSzPct val="80000"/>
              <a:buFont typeface="Arial" charset="0"/>
              <a:buChar char="►"/>
              <a:defRPr/>
            </a:pPr>
            <a:endParaRPr lang="fr-FR" altLang="x-none" sz="2000" dirty="0">
              <a:effectLst>
                <a:outerShdw blurRad="38100" dist="38100" dir="2700000" algn="tl">
                  <a:srgbClr val="C0C0C0"/>
                </a:outerShdw>
              </a:effectLst>
              <a:latin typeface="+mj-lt"/>
            </a:endParaRPr>
          </a:p>
          <a:p>
            <a:pPr eaLnBrk="1" hangingPunct="1">
              <a:spcBef>
                <a:spcPct val="20000"/>
              </a:spcBef>
              <a:buClr>
                <a:schemeClr val="hlink"/>
              </a:buClr>
              <a:buSzPct val="80000"/>
              <a:buFont typeface="Arial" charset="0"/>
              <a:buChar char="►"/>
              <a:defRPr/>
            </a:pPr>
            <a:endParaRPr lang="fr-FR" altLang="x-none" sz="2000" dirty="0">
              <a:effectLst>
                <a:outerShdw blurRad="38100" dist="38100" dir="2700000" algn="tl">
                  <a:srgbClr val="C0C0C0"/>
                </a:outerShdw>
              </a:effectLst>
              <a:latin typeface="+mj-lt"/>
            </a:endParaRPr>
          </a:p>
          <a:p>
            <a:pPr eaLnBrk="1" hangingPunct="1">
              <a:spcBef>
                <a:spcPct val="20000"/>
              </a:spcBef>
              <a:buClr>
                <a:schemeClr val="hlink"/>
              </a:buClr>
              <a:buSzPct val="80000"/>
              <a:buFont typeface="Arial" charset="0"/>
              <a:buChar char="►"/>
              <a:defRPr/>
            </a:pPr>
            <a:endParaRPr lang="fr-FR" altLang="x-none" sz="2000" dirty="0">
              <a:effectLst>
                <a:outerShdw blurRad="38100" dist="38100" dir="2700000" algn="tl">
                  <a:srgbClr val="C0C0C0"/>
                </a:outerShdw>
              </a:effectLst>
              <a:latin typeface="+mj-lt"/>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Rot="1" noChangeArrowheads="1"/>
          </p:cNvSpPr>
          <p:nvPr/>
        </p:nvSpPr>
        <p:spPr bwMode="auto">
          <a:xfrm>
            <a:off x="1524000" y="1"/>
            <a:ext cx="8540750" cy="1357313"/>
          </a:xfrm>
          <a:prstGeom prst="rect">
            <a:avLst/>
          </a:prstGeom>
          <a:noFill/>
          <a:ln w="9525">
            <a:noFill/>
            <a:miter lim="800000"/>
            <a:headEnd/>
            <a:tailEnd/>
          </a:ln>
          <a:effectLst/>
        </p:spPr>
        <p:txBody>
          <a:bodyPr>
            <a:normAutofit fontScale="92500"/>
          </a:bodyPr>
          <a:lstStyle>
            <a:lvl1pPr marL="342900" indent="-342900"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eaLnBrk="1" hangingPunct="1">
              <a:lnSpc>
                <a:spcPct val="80000"/>
              </a:lnSpc>
              <a:spcBef>
                <a:spcPct val="20000"/>
              </a:spcBef>
              <a:buClr>
                <a:schemeClr val="hlink"/>
              </a:buClr>
              <a:buSzPct val="80000"/>
              <a:buFont typeface="Arial" charset="0"/>
              <a:buChar char="►"/>
              <a:defRPr/>
            </a:pPr>
            <a:endParaRPr lang="fr-FR" altLang="x-none" sz="2600" dirty="0">
              <a:effectLst>
                <a:outerShdw blurRad="38100" dist="38100" dir="2700000" algn="tl">
                  <a:srgbClr val="C0C0C0"/>
                </a:outerShdw>
              </a:effectLst>
              <a:latin typeface="Arial" charset="0"/>
            </a:endParaRPr>
          </a:p>
          <a:p>
            <a:pPr algn="ctr" eaLnBrk="1" hangingPunct="1">
              <a:lnSpc>
                <a:spcPct val="80000"/>
              </a:lnSpc>
              <a:spcBef>
                <a:spcPct val="20000"/>
              </a:spcBef>
              <a:buClr>
                <a:schemeClr val="hlink"/>
              </a:buClr>
              <a:buSzPct val="80000"/>
              <a:defRPr/>
            </a:pPr>
            <a:r>
              <a:rPr lang="fr-FR" altLang="x-none" sz="6000" dirty="0">
                <a:solidFill>
                  <a:schemeClr val="bg1"/>
                </a:solidFill>
                <a:effectLst>
                  <a:outerShdw blurRad="38100" dist="38100" dir="2700000" algn="tl">
                    <a:srgbClr val="C0C0C0"/>
                  </a:outerShdw>
                </a:effectLst>
                <a:latin typeface="+mj-lt"/>
              </a:rPr>
              <a:t>L</a:t>
            </a:r>
            <a:r>
              <a:rPr lang="ja-JP" altLang="fr-FR" sz="6000">
                <a:solidFill>
                  <a:schemeClr val="bg1"/>
                </a:solidFill>
                <a:effectLst>
                  <a:outerShdw blurRad="38100" dist="38100" dir="2700000" algn="tl">
                    <a:srgbClr val="C0C0C0"/>
                  </a:outerShdw>
                </a:effectLst>
                <a:latin typeface="+mj-lt"/>
              </a:rPr>
              <a:t>’</a:t>
            </a:r>
            <a:r>
              <a:rPr lang="fr-FR" altLang="ja-JP" sz="6000" dirty="0">
                <a:solidFill>
                  <a:schemeClr val="bg1"/>
                </a:solidFill>
                <a:effectLst>
                  <a:outerShdw blurRad="38100" dist="38100" dir="2700000" algn="tl">
                    <a:srgbClr val="C0C0C0"/>
                  </a:outerShdw>
                </a:effectLst>
                <a:latin typeface="+mj-lt"/>
              </a:rPr>
              <a:t>hippocampe gauche</a:t>
            </a:r>
          </a:p>
          <a:p>
            <a:pPr algn="ctr" eaLnBrk="1" hangingPunct="1">
              <a:lnSpc>
                <a:spcPct val="80000"/>
              </a:lnSpc>
              <a:spcBef>
                <a:spcPct val="20000"/>
              </a:spcBef>
              <a:buClr>
                <a:schemeClr val="hlink"/>
              </a:buClr>
              <a:buSzPct val="80000"/>
              <a:buFont typeface="Arial" charset="0"/>
              <a:buChar char="►"/>
              <a:defRPr/>
            </a:pPr>
            <a:endParaRPr lang="fr-FR" altLang="x-none" sz="2600" dirty="0">
              <a:effectLst>
                <a:outerShdw blurRad="38100" dist="38100" dir="2700000" algn="tl">
                  <a:srgbClr val="C0C0C0"/>
                </a:outerShdw>
              </a:effectLst>
              <a:latin typeface="Arial" charset="0"/>
            </a:endParaRPr>
          </a:p>
          <a:p>
            <a:pPr eaLnBrk="1" hangingPunct="1">
              <a:lnSpc>
                <a:spcPct val="80000"/>
              </a:lnSpc>
              <a:spcBef>
                <a:spcPct val="20000"/>
              </a:spcBef>
              <a:buClr>
                <a:schemeClr val="hlink"/>
              </a:buClr>
              <a:buSzPct val="80000"/>
              <a:buFont typeface="Arial" charset="0"/>
              <a:buChar char="►"/>
              <a:defRPr/>
            </a:pPr>
            <a:endParaRPr lang="fr-FR" altLang="x-none" sz="1900" dirty="0">
              <a:effectLst>
                <a:outerShdw blurRad="38100" dist="38100" dir="2700000" algn="tl">
                  <a:srgbClr val="C0C0C0"/>
                </a:outerShdw>
              </a:effectLst>
              <a:latin typeface="Arial" charset="0"/>
            </a:endParaRPr>
          </a:p>
          <a:p>
            <a:pPr eaLnBrk="1" hangingPunct="1">
              <a:lnSpc>
                <a:spcPct val="80000"/>
              </a:lnSpc>
              <a:spcBef>
                <a:spcPct val="20000"/>
              </a:spcBef>
              <a:buClr>
                <a:schemeClr val="hlink"/>
              </a:buClr>
              <a:buSzPct val="80000"/>
              <a:buFont typeface="Arial" charset="0"/>
              <a:buChar char="►"/>
              <a:defRPr/>
            </a:pPr>
            <a:endParaRPr lang="fr-FR" altLang="x-none" sz="1900" dirty="0">
              <a:effectLst>
                <a:outerShdw blurRad="38100" dist="38100" dir="2700000" algn="tl">
                  <a:srgbClr val="C0C0C0"/>
                </a:outerShdw>
              </a:effectLst>
              <a:latin typeface="Arial" charset="0"/>
            </a:endParaRPr>
          </a:p>
          <a:p>
            <a:pPr eaLnBrk="1" hangingPunct="1">
              <a:lnSpc>
                <a:spcPct val="80000"/>
              </a:lnSpc>
              <a:spcBef>
                <a:spcPct val="20000"/>
              </a:spcBef>
              <a:buClr>
                <a:schemeClr val="hlink"/>
              </a:buClr>
              <a:buSzPct val="80000"/>
              <a:buFont typeface="Arial" charset="0"/>
              <a:buChar char="►"/>
              <a:defRPr/>
            </a:pPr>
            <a:endParaRPr lang="fr-FR" altLang="x-none" sz="1900" dirty="0">
              <a:effectLst>
                <a:outerShdw blurRad="38100" dist="38100" dir="2700000" algn="tl">
                  <a:srgbClr val="C0C0C0"/>
                </a:outerShdw>
              </a:effectLst>
              <a:latin typeface="Arial" charset="0"/>
            </a:endParaRPr>
          </a:p>
          <a:p>
            <a:pPr eaLnBrk="1" hangingPunct="1">
              <a:lnSpc>
                <a:spcPct val="80000"/>
              </a:lnSpc>
              <a:spcBef>
                <a:spcPct val="20000"/>
              </a:spcBef>
              <a:buClr>
                <a:schemeClr val="hlink"/>
              </a:buClr>
              <a:buSzPct val="80000"/>
              <a:buFont typeface="Arial" charset="0"/>
              <a:buChar char="►"/>
              <a:defRPr/>
            </a:pPr>
            <a:endParaRPr lang="fr-FR" altLang="x-none" sz="1900" dirty="0">
              <a:effectLst>
                <a:outerShdw blurRad="38100" dist="38100" dir="2700000" algn="tl">
                  <a:srgbClr val="C0C0C0"/>
                </a:outerShdw>
              </a:effectLst>
              <a:latin typeface="Arial" charset="0"/>
            </a:endParaRPr>
          </a:p>
        </p:txBody>
      </p:sp>
      <p:pic>
        <p:nvPicPr>
          <p:cNvPr id="350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3568" y="1730829"/>
            <a:ext cx="5929313" cy="505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2257" name="Object 2"/>
          <p:cNvGraphicFramePr>
            <a:graphicFrameLocks noChangeAspect="1"/>
          </p:cNvGraphicFramePr>
          <p:nvPr/>
        </p:nvGraphicFramePr>
        <p:xfrm>
          <a:off x="1524000" y="0"/>
          <a:ext cx="5283200" cy="6916738"/>
        </p:xfrm>
        <a:graphic>
          <a:graphicData uri="http://schemas.openxmlformats.org/presentationml/2006/ole">
            <mc:AlternateContent xmlns:mc="http://schemas.openxmlformats.org/markup-compatibility/2006">
              <mc:Choice xmlns:v="urn:schemas-microsoft-com:vml" Requires="v">
                <p:oleObj name="Document" r:id="rId3" imgW="11987302" imgH="15695238" progId="Word.Document.12">
                  <p:link updateAutomatic="1"/>
                </p:oleObj>
              </mc:Choice>
              <mc:Fallback>
                <p:oleObj name="Document" r:id="rId3" imgW="11987302" imgH="15695238" progId="Word.Document.12">
                  <p:link updateAutomatic="1"/>
                  <p:pic>
                    <p:nvPicPr>
                      <p:cNvPr id="35225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5283200" cy="691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52258" name="Object 3"/>
          <p:cNvGraphicFramePr>
            <a:graphicFrameLocks noChangeAspect="1"/>
          </p:cNvGraphicFramePr>
          <p:nvPr/>
        </p:nvGraphicFramePr>
        <p:xfrm>
          <a:off x="6705600" y="1600200"/>
          <a:ext cx="3962400" cy="4394200"/>
        </p:xfrm>
        <a:graphic>
          <a:graphicData uri="http://schemas.openxmlformats.org/presentationml/2006/ole">
            <mc:AlternateContent xmlns:mc="http://schemas.openxmlformats.org/markup-compatibility/2006">
              <mc:Choice xmlns:v="urn:schemas-microsoft-com:vml" Requires="v">
                <p:oleObj name="Document" r:id="rId5" imgW="15492063" imgH="16050794" progId="Word.Document.12">
                  <p:link updateAutomatic="1"/>
                </p:oleObj>
              </mc:Choice>
              <mc:Fallback>
                <p:oleObj name="Document" r:id="rId5" imgW="15492063" imgH="16050794" progId="Word.Document.12">
                  <p:link updateAutomatic="1"/>
                  <p:pic>
                    <p:nvPicPr>
                      <p:cNvPr id="352258"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1600200"/>
                        <a:ext cx="3962400" cy="439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739" y="3348039"/>
            <a:ext cx="8243887"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54306" name="Rectangle 2"/>
          <p:cNvSpPr>
            <a:spLocks/>
          </p:cNvSpPr>
          <p:nvPr/>
        </p:nvSpPr>
        <p:spPr bwMode="auto">
          <a:xfrm>
            <a:off x="3070225" y="2263776"/>
            <a:ext cx="3138488" cy="696913"/>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4500">
                <a:solidFill>
                  <a:srgbClr val="002D99"/>
                </a:solidFill>
                <a:latin typeface="Tw Cen MT" charset="0"/>
                <a:sym typeface="Tw Cen MT" charset="0"/>
              </a:rPr>
              <a:t>Sujet contrôle</a:t>
            </a:r>
          </a:p>
        </p:txBody>
      </p:sp>
      <p:pic>
        <p:nvPicPr>
          <p:cNvPr id="35430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1564" y="2970214"/>
            <a:ext cx="911225"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54308"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8914" y="2973389"/>
            <a:ext cx="911225"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54309" name="Rectangle 5"/>
          <p:cNvSpPr>
            <a:spLocks/>
          </p:cNvSpPr>
          <p:nvPr/>
        </p:nvSpPr>
        <p:spPr bwMode="auto">
          <a:xfrm>
            <a:off x="8166100" y="2165351"/>
            <a:ext cx="2413000" cy="696913"/>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4500">
                <a:solidFill>
                  <a:srgbClr val="002D99"/>
                </a:solidFill>
                <a:latin typeface="Tw Cen MT" charset="0"/>
                <a:sym typeface="Tw Cen MT" charset="0"/>
              </a:rPr>
              <a:t>Sujet ESPT</a:t>
            </a:r>
          </a:p>
        </p:txBody>
      </p:sp>
      <p:sp>
        <p:nvSpPr>
          <p:cNvPr id="354310" name="Rectangle 6"/>
          <p:cNvSpPr>
            <a:spLocks/>
          </p:cNvSpPr>
          <p:nvPr/>
        </p:nvSpPr>
        <p:spPr bwMode="auto">
          <a:xfrm>
            <a:off x="1524001" y="5286375"/>
            <a:ext cx="9009063" cy="419100"/>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2500">
                <a:solidFill>
                  <a:srgbClr val="002D99"/>
                </a:solidFill>
                <a:latin typeface="Tw Cen MT" charset="0"/>
                <a:sym typeface="Tw Cen MT" charset="0"/>
              </a:rPr>
              <a:t>Yehuda &amp; al, 1995; Bremner &amp; al., 1997; Vermetten &amp; al., 2006</a:t>
            </a:r>
          </a:p>
        </p:txBody>
      </p:sp>
    </p:spTree>
  </p:cSld>
  <p:clrMapOvr>
    <a:masterClrMapping/>
  </p:clrMapOvr>
  <p:transition spd="slow">
    <p:fade/>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1"/>
          <p:cNvSpPr>
            <a:spLocks noGrp="1" noChangeArrowheads="1"/>
          </p:cNvSpPr>
          <p:nvPr>
            <p:ph type="title"/>
          </p:nvPr>
        </p:nvSpPr>
        <p:spPr>
          <a:xfrm>
            <a:off x="1631950" y="274639"/>
            <a:ext cx="8675688" cy="1584325"/>
          </a:xfrm>
          <a:solidFill>
            <a:schemeClr val="accent1"/>
          </a:solidFill>
        </p:spPr>
        <p:txBody>
          <a:bodyPr/>
          <a:lstStyle/>
          <a:p>
            <a:pPr eaLnBrk="1" hangingPunct="1"/>
            <a:r>
              <a:rPr lang="en-US" altLang="x-none" dirty="0" err="1">
                <a:solidFill>
                  <a:schemeClr val="bg1"/>
                </a:solidFill>
                <a:latin typeface="Tahoma" charset="0"/>
                <a:ea typeface="Tahoma" charset="0"/>
                <a:cs typeface="Tahoma" charset="0"/>
                <a:sym typeface="Tw Cen MT" charset="0"/>
              </a:rPr>
              <a:t>Réduction</a:t>
            </a:r>
            <a:r>
              <a:rPr lang="en-US" altLang="x-none" dirty="0">
                <a:solidFill>
                  <a:schemeClr val="bg1"/>
                </a:solidFill>
                <a:latin typeface="Tahoma" charset="0"/>
                <a:ea typeface="Tahoma" charset="0"/>
                <a:cs typeface="Tahoma" charset="0"/>
                <a:sym typeface="Tw Cen MT" charset="0"/>
              </a:rPr>
              <a:t> du  gyrus </a:t>
            </a:r>
            <a:r>
              <a:rPr lang="en-US" altLang="x-none" dirty="0" err="1">
                <a:solidFill>
                  <a:schemeClr val="bg1"/>
                </a:solidFill>
                <a:latin typeface="Tahoma" charset="0"/>
                <a:ea typeface="Tahoma" charset="0"/>
                <a:cs typeface="Tahoma" charset="0"/>
                <a:sym typeface="Tw Cen MT" charset="0"/>
              </a:rPr>
              <a:t>cingulaire</a:t>
            </a:r>
            <a:r>
              <a:rPr lang="en-US" altLang="x-none" dirty="0">
                <a:solidFill>
                  <a:schemeClr val="bg1"/>
                </a:solidFill>
                <a:latin typeface="Tahoma" charset="0"/>
                <a:ea typeface="Tahoma" charset="0"/>
                <a:cs typeface="Tahoma" charset="0"/>
                <a:sym typeface="Tw Cen MT" charset="0"/>
              </a:rPr>
              <a:t> </a:t>
            </a:r>
            <a:r>
              <a:rPr lang="en-US" altLang="x-none" dirty="0" err="1">
                <a:solidFill>
                  <a:schemeClr val="bg1"/>
                </a:solidFill>
                <a:latin typeface="Tahoma" charset="0"/>
                <a:ea typeface="Tahoma" charset="0"/>
                <a:cs typeface="Tahoma" charset="0"/>
                <a:sym typeface="Tw Cen MT" charset="0"/>
              </a:rPr>
              <a:t>antérieur</a:t>
            </a:r>
            <a:r>
              <a:rPr lang="en-US" altLang="x-none" dirty="0">
                <a:solidFill>
                  <a:schemeClr val="bg1"/>
                </a:solidFill>
                <a:latin typeface="Tahoma" charset="0"/>
                <a:ea typeface="Tahoma" charset="0"/>
                <a:cs typeface="Tahoma" charset="0"/>
                <a:sym typeface="Tw Cen MT" charset="0"/>
              </a:rPr>
              <a:t> et ESPT</a:t>
            </a:r>
            <a:endParaRPr lang="en-US" altLang="x-none" dirty="0">
              <a:latin typeface="Tahoma" charset="0"/>
              <a:ea typeface="Tahoma" charset="0"/>
              <a:cs typeface="Tahoma" charset="0"/>
            </a:endParaRPr>
          </a:p>
        </p:txBody>
      </p:sp>
      <p:pic>
        <p:nvPicPr>
          <p:cNvPr id="355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2350" y="2249488"/>
            <a:ext cx="6446838" cy="408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slow">
    <p:fade/>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4" y="549275"/>
            <a:ext cx="7127875" cy="564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slow">
    <p:fade/>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713" y="0"/>
            <a:ext cx="813435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539" y="1062039"/>
            <a:ext cx="6321425" cy="472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55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7663" y="3598864"/>
            <a:ext cx="410845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5738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20625" y="-196850"/>
            <a:ext cx="4491038" cy="574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57381" name="Text Box 5"/>
          <p:cNvSpPr txBox="1">
            <a:spLocks noChangeArrowheads="1"/>
          </p:cNvSpPr>
          <p:nvPr/>
        </p:nvSpPr>
        <p:spPr bwMode="auto">
          <a:xfrm>
            <a:off x="5970588" y="6483350"/>
            <a:ext cx="2413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fld id="{568627D2-93DF-7444-B0C0-19EB99472C0E}" type="slidenum">
              <a:rPr lang="en-US" altLang="x-none" sz="1300">
                <a:solidFill>
                  <a:srgbClr val="404040"/>
                </a:solidFill>
                <a:latin typeface="Palatino" charset="0"/>
              </a:rPr>
              <a:pPr algn="ctr" eaLnBrk="1" hangingPunct="1">
                <a:spcBef>
                  <a:spcPct val="0"/>
                </a:spcBef>
                <a:buClrTx/>
                <a:buSzTx/>
                <a:buFontTx/>
                <a:buNone/>
              </a:pPr>
              <a:t>227</a:t>
            </a:fld>
            <a:endParaRPr lang="en-US" altLang="x-none" sz="1300">
              <a:solidFill>
                <a:srgbClr val="404040"/>
              </a:solidFill>
              <a:latin typeface="Palatino"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5539"/>
                                        </p:tgtEl>
                                        <p:attrNameLst>
                                          <p:attrName>style.visibility</p:attrName>
                                        </p:attrNameLst>
                                      </p:cBhvr>
                                      <p:to>
                                        <p:strVal val="visible"/>
                                      </p:to>
                                    </p:set>
                                    <p:animEffect transition="in" filter="wipe(left)">
                                      <p:cBhvr>
                                        <p:cTn id="7" dur="500"/>
                                        <p:tgtEl>
                                          <p:spTgt spid="65539"/>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65537"/>
                                        </p:tgtEl>
                                        <p:attrNameLst>
                                          <p:attrName>style.visibility</p:attrName>
                                        </p:attrNameLst>
                                      </p:cBhvr>
                                      <p:to>
                                        <p:strVal val="visible"/>
                                      </p:to>
                                    </p:set>
                                    <p:animEffect transition="in" filter="wipe(right)">
                                      <p:cBhvr>
                                        <p:cTn id="11" dur="500"/>
                                        <p:tgtEl>
                                          <p:spTgt spid="6553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xit" presetSubtype="8" fill="hold" nodeType="clickEffect">
                                  <p:stCondLst>
                                    <p:cond delay="0"/>
                                  </p:stCondLst>
                                  <p:childTnLst>
                                    <p:animEffect transition="out" filter="wipe(left)">
                                      <p:cBhvr>
                                        <p:cTn id="15" dur="500"/>
                                        <p:tgtEl>
                                          <p:spTgt spid="65537"/>
                                        </p:tgtEl>
                                      </p:cBhvr>
                                    </p:animEffect>
                                    <p:set>
                                      <p:cBhvr>
                                        <p:cTn id="16" dur="1" fill="hold">
                                          <p:stCondLst>
                                            <p:cond delay="499"/>
                                          </p:stCondLst>
                                        </p:cTn>
                                        <p:tgtEl>
                                          <p:spTgt spid="65537"/>
                                        </p:tgtEl>
                                        <p:attrNameLst>
                                          <p:attrName>style.visibility</p:attrName>
                                        </p:attrNameLst>
                                      </p:cBhvr>
                                      <p:to>
                                        <p:strVal val="hidden"/>
                                      </p:to>
                                    </p:set>
                                  </p:childTnLst>
                                </p:cTn>
                              </p:par>
                            </p:childTnLst>
                          </p:cTn>
                        </p:par>
                        <p:par>
                          <p:cTn id="17" fill="hold" nodeType="afterGroup">
                            <p:stCondLst>
                              <p:cond delay="500"/>
                            </p:stCondLst>
                            <p:childTnLst>
                              <p:par>
                                <p:cTn id="18" presetID="22" presetClass="exit" presetSubtype="8" fill="hold" nodeType="afterEffect">
                                  <p:stCondLst>
                                    <p:cond delay="0"/>
                                  </p:stCondLst>
                                  <p:childTnLst>
                                    <p:animEffect transition="out" filter="wipe(left)">
                                      <p:cBhvr>
                                        <p:cTn id="19" dur="500"/>
                                        <p:tgtEl>
                                          <p:spTgt spid="65539"/>
                                        </p:tgtEl>
                                      </p:cBhvr>
                                    </p:animEffect>
                                    <p:set>
                                      <p:cBhvr>
                                        <p:cTn id="20" dur="1" fill="hold">
                                          <p:stCondLst>
                                            <p:cond delay="499"/>
                                          </p:stCondLst>
                                        </p:cTn>
                                        <p:tgtEl>
                                          <p:spTgt spid="65539"/>
                                        </p:tgtEl>
                                        <p:attrNameLst>
                                          <p:attrName>style.visibility</p:attrName>
                                        </p:attrNameLst>
                                      </p:cBhvr>
                                      <p:to>
                                        <p:strVal val="hidden"/>
                                      </p:to>
                                    </p:set>
                                  </p:childTnLst>
                                </p:cTn>
                              </p:par>
                            </p:childTnLst>
                          </p:cTn>
                        </p:par>
                        <p:par>
                          <p:cTn id="21" fill="hold" nodeType="afterGroup">
                            <p:stCondLst>
                              <p:cond delay="1000"/>
                            </p:stCondLst>
                            <p:childTnLst>
                              <p:par>
                                <p:cTn id="22" presetID="22" presetClass="entr" presetSubtype="8" fill="hold" nodeType="afterEffect">
                                  <p:stCondLst>
                                    <p:cond delay="0"/>
                                  </p:stCondLst>
                                  <p:childTnLst>
                                    <p:set>
                                      <p:cBhvr>
                                        <p:cTn id="23" dur="1" fill="hold">
                                          <p:stCondLst>
                                            <p:cond delay="0"/>
                                          </p:stCondLst>
                                        </p:cTn>
                                        <p:tgtEl>
                                          <p:spTgt spid="65538"/>
                                        </p:tgtEl>
                                        <p:attrNameLst>
                                          <p:attrName>style.visibility</p:attrName>
                                        </p:attrNameLst>
                                      </p:cBhvr>
                                      <p:to>
                                        <p:strVal val="visible"/>
                                      </p:to>
                                    </p:set>
                                    <p:animEffect transition="in" filter="wipe(left)">
                                      <p:cBhvr>
                                        <p:cTn id="24" dur="500"/>
                                        <p:tgtEl>
                                          <p:spTgt spid="65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01" name="Object 2"/>
          <p:cNvGraphicFramePr>
            <a:graphicFrameLocks noChangeAspect="1"/>
          </p:cNvGraphicFramePr>
          <p:nvPr/>
        </p:nvGraphicFramePr>
        <p:xfrm>
          <a:off x="1524000" y="122238"/>
          <a:ext cx="9144000" cy="6176962"/>
        </p:xfrm>
        <a:graphic>
          <a:graphicData uri="http://schemas.openxmlformats.org/presentationml/2006/ole">
            <mc:AlternateContent xmlns:mc="http://schemas.openxmlformats.org/markup-compatibility/2006">
              <mc:Choice xmlns:v="urn:schemas-microsoft-com:vml" Requires="v">
                <p:oleObj name="Document" r:id="rId2" imgW="19352381" imgH="15847619" progId="Word.Document.12">
                  <p:link updateAutomatic="1"/>
                </p:oleObj>
              </mc:Choice>
              <mc:Fallback>
                <p:oleObj name="Document" r:id="rId2" imgW="19352381" imgH="15847619" progId="Word.Document.12">
                  <p:link updateAutomatic="1"/>
                  <p:pic>
                    <p:nvPicPr>
                      <p:cNvPr id="358401"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2238"/>
                        <a:ext cx="9144000" cy="617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23914"/>
            <a:ext cx="9144000"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rrowheads="1"/>
          </p:cNvSpPr>
          <p:nvPr>
            <p:ph type="title"/>
          </p:nvPr>
        </p:nvSpPr>
        <p:spPr/>
        <p:txBody>
          <a:bodyPr/>
          <a:lstStyle/>
          <a:p>
            <a:pPr eaLnBrk="1" hangingPunct="1"/>
            <a:r>
              <a:rPr lang="fr-FR" altLang="x-none">
                <a:latin typeface="Tahoma" charset="0"/>
                <a:ea typeface="ＭＳ Ｐゴシック" charset="-128"/>
              </a:rPr>
              <a:t>1. Introduction</a:t>
            </a:r>
          </a:p>
        </p:txBody>
      </p:sp>
      <p:sp>
        <p:nvSpPr>
          <p:cNvPr id="327683" name="Rectangle 3"/>
          <p:cNvSpPr>
            <a:spLocks noGrp="1" noRot="1" noChangeArrowheads="1"/>
          </p:cNvSpPr>
          <p:nvPr>
            <p:ph idx="1"/>
          </p:nvPr>
        </p:nvSpPr>
        <p:spPr>
          <a:xfrm>
            <a:off x="268357" y="2636912"/>
            <a:ext cx="11540466" cy="2116832"/>
          </a:xfrm>
        </p:spPr>
        <p:txBody>
          <a:bodyPr>
            <a:normAutofit/>
          </a:bodyPr>
          <a:lstStyle/>
          <a:p>
            <a:pPr marL="0" indent="0" algn="just">
              <a:buNone/>
              <a:defRPr/>
            </a:pPr>
            <a:r>
              <a:rPr lang="fr-FR" altLang="x-none" sz="2800" dirty="0">
                <a:solidFill>
                  <a:srgbClr val="FF0000"/>
                </a:solidFill>
                <a:effectLst>
                  <a:outerShdw blurRad="38100" dist="38100" dir="2700000" algn="tl">
                    <a:srgbClr val="C0C0C0"/>
                  </a:outerShdw>
                </a:effectLst>
                <a:latin typeface="+mj-lt"/>
                <a:ea typeface="ＭＳ Ｐゴシック" charset="-128"/>
              </a:rPr>
              <a:t> </a:t>
            </a:r>
            <a:r>
              <a:rPr lang="fr-FR" altLang="x-none" sz="2800" dirty="0">
                <a:solidFill>
                  <a:srgbClr val="003399"/>
                </a:solidFill>
                <a:latin typeface="+mj-lt"/>
                <a:ea typeface="ＭＳ Ｐゴシック" charset="-128"/>
              </a:rPr>
              <a:t>Où ? Quand ? Comment ? Les réponses à ces trois questions fournissent les coordonnées d'un événement qui, dès lors, est traumatique, parce qu'il fait traumatisme. </a:t>
            </a:r>
          </a:p>
          <a:p>
            <a:pPr algn="just" eaLnBrk="1" hangingPunct="1">
              <a:buFont typeface="Arial" charset="0"/>
              <a:buNone/>
              <a:defRPr/>
            </a:pPr>
            <a:endParaRPr lang="fr-FR" altLang="x-none" sz="2800" dirty="0">
              <a:solidFill>
                <a:srgbClr val="FF0000"/>
              </a:solidFill>
              <a:effectLst>
                <a:outerShdw blurRad="38100" dist="38100" dir="2700000" algn="tl">
                  <a:srgbClr val="C0C0C0"/>
                </a:outerShdw>
              </a:effectLst>
              <a:latin typeface="+mj-lt"/>
              <a:ea typeface="ＭＳ Ｐゴシック" charset="-128"/>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3"/>
          <p:cNvSpPr>
            <a:spLocks noGrp="1" noRot="1" noChangeArrowheads="1"/>
          </p:cNvSpPr>
          <p:nvPr>
            <p:ph type="title"/>
          </p:nvPr>
        </p:nvSpPr>
        <p:spPr>
          <a:xfrm>
            <a:off x="1331461" y="585245"/>
            <a:ext cx="9314768" cy="1336675"/>
          </a:xfrm>
        </p:spPr>
        <p:txBody>
          <a:bodyPr/>
          <a:lstStyle/>
          <a:p>
            <a:pPr eaLnBrk="1" hangingPunct="1"/>
            <a:r>
              <a:rPr lang="fr-FR" altLang="x-none" sz="4000" dirty="0">
                <a:latin typeface="Tahoma" charset="0"/>
                <a:ea typeface="ＭＳ Ｐゴシック" charset="-128"/>
              </a:rPr>
              <a:t>3.5. La Dissociation </a:t>
            </a:r>
            <a:r>
              <a:rPr lang="fr-FR" altLang="x-none" sz="4000" dirty="0" err="1">
                <a:latin typeface="Tahoma" charset="0"/>
                <a:ea typeface="ＭＳ Ｐゴシック" charset="-128"/>
              </a:rPr>
              <a:t>péritraumatique</a:t>
            </a:r>
            <a:endParaRPr lang="fr-FR" altLang="x-none" sz="4000" dirty="0">
              <a:latin typeface="Tahoma" charset="0"/>
              <a:ea typeface="ＭＳ Ｐゴシック" charset="-128"/>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2"/>
          <p:cNvSpPr>
            <a:spLocks noGrp="1" noRot="1" noChangeArrowheads="1"/>
          </p:cNvSpPr>
          <p:nvPr>
            <p:ph type="body" idx="1"/>
          </p:nvPr>
        </p:nvSpPr>
        <p:spPr>
          <a:xfrm>
            <a:off x="722812" y="3633651"/>
            <a:ext cx="11469188" cy="4997450"/>
          </a:xfrm>
        </p:spPr>
        <p:txBody>
          <a:bodyPr>
            <a:normAutofit/>
          </a:bodyPr>
          <a:lstStyle/>
          <a:p>
            <a:pPr algn="just" eaLnBrk="1" hangingPunct="1"/>
            <a:r>
              <a:rPr lang="fr-FR" altLang="x-none" sz="2400" dirty="0">
                <a:latin typeface="+mj-lt"/>
                <a:ea typeface="ＭＳ Ｐゴシック" charset="-128"/>
              </a:rPr>
              <a:t>Constat: Depuis le milieu des années 90 on montre une relation entre l</a:t>
            </a:r>
            <a:r>
              <a:rPr lang="fr-FR" altLang="fr-FR" sz="2400" dirty="0">
                <a:latin typeface="+mj-lt"/>
                <a:ea typeface="ＭＳ Ｐゴシック" charset="-128"/>
              </a:rPr>
              <a:t>’</a:t>
            </a:r>
            <a:r>
              <a:rPr lang="fr-FR" altLang="x-none" sz="2400" dirty="0">
                <a:latin typeface="+mj-lt"/>
                <a:ea typeface="ＭＳ Ｐゴシック" charset="-128"/>
              </a:rPr>
              <a:t>intensité des expériences dissociatives observées au moment de l</a:t>
            </a:r>
            <a:r>
              <a:rPr lang="fr-FR" altLang="fr-FR" sz="2400" dirty="0">
                <a:latin typeface="+mj-lt"/>
                <a:ea typeface="ＭＳ Ｐゴシック" charset="-128"/>
              </a:rPr>
              <a:t>’</a:t>
            </a:r>
            <a:r>
              <a:rPr lang="fr-FR" altLang="x-none" sz="2400" dirty="0">
                <a:latin typeface="+mj-lt"/>
                <a:ea typeface="ＭＳ Ｐゴシック" charset="-128"/>
              </a:rPr>
              <a:t>exposition à un événement traumatique et la vulnérabilité pour le développement d</a:t>
            </a:r>
            <a:r>
              <a:rPr lang="fr-FR" altLang="fr-FR" sz="2400" dirty="0">
                <a:latin typeface="+mj-lt"/>
                <a:ea typeface="ＭＳ Ｐゴシック" charset="-128"/>
              </a:rPr>
              <a:t>’</a:t>
            </a:r>
            <a:r>
              <a:rPr lang="fr-FR" altLang="x-none" sz="2400" dirty="0">
                <a:latin typeface="+mj-lt"/>
                <a:ea typeface="ＭＳ Ｐゴシック" charset="-128"/>
              </a:rPr>
              <a:t>un ESPT (</a:t>
            </a:r>
            <a:r>
              <a:rPr lang="fr-FR" altLang="x-none" sz="2400" dirty="0" err="1">
                <a:latin typeface="+mj-lt"/>
                <a:ea typeface="ＭＳ Ｐゴシック" charset="-128"/>
              </a:rPr>
              <a:t>Marmar</a:t>
            </a:r>
            <a:r>
              <a:rPr lang="fr-FR" altLang="x-none" sz="2400" dirty="0">
                <a:latin typeface="+mj-lt"/>
                <a:ea typeface="ＭＳ Ｐゴシック" charset="-128"/>
              </a:rPr>
              <a:t> &amp; al., 1996, 1998, 1999; </a:t>
            </a:r>
            <a:r>
              <a:rPr lang="fr-FR" altLang="x-none" sz="2400" dirty="0" err="1">
                <a:latin typeface="+mj-lt"/>
                <a:ea typeface="ＭＳ Ｐゴシック" charset="-128"/>
              </a:rPr>
              <a:t>Shalev</a:t>
            </a:r>
            <a:r>
              <a:rPr lang="fr-FR" altLang="x-none" sz="2400" dirty="0">
                <a:latin typeface="+mj-lt"/>
                <a:ea typeface="ＭＳ Ｐゴシック" charset="-128"/>
              </a:rPr>
              <a:t> &amp; al., 1996; Weiss &amp; al, 1995).</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Rot="1" noChangeArrowheads="1"/>
          </p:cNvSpPr>
          <p:nvPr>
            <p:ph type="body" idx="1"/>
          </p:nvPr>
        </p:nvSpPr>
        <p:spPr>
          <a:xfrm>
            <a:off x="143691" y="2257697"/>
            <a:ext cx="11639006" cy="4997450"/>
          </a:xfrm>
        </p:spPr>
        <p:txBody>
          <a:bodyPr>
            <a:normAutofit/>
          </a:bodyPr>
          <a:lstStyle/>
          <a:p>
            <a:pPr algn="just" eaLnBrk="1" hangingPunct="1"/>
            <a:r>
              <a:rPr lang="fr-FR" altLang="x-none" sz="2400" dirty="0" err="1">
                <a:latin typeface="+mj-lt"/>
                <a:ea typeface="Tahoma" charset="0"/>
                <a:cs typeface="Tahoma" charset="0"/>
              </a:rPr>
              <a:t>Noyes</a:t>
            </a:r>
            <a:r>
              <a:rPr lang="fr-FR" altLang="x-none" sz="2400" dirty="0">
                <a:latin typeface="+mj-lt"/>
                <a:ea typeface="Tahoma" charset="0"/>
                <a:cs typeface="Tahoma" charset="0"/>
              </a:rPr>
              <a:t> &amp; </a:t>
            </a:r>
            <a:r>
              <a:rPr lang="fr-FR" altLang="x-none" sz="2400" dirty="0" err="1">
                <a:latin typeface="+mj-lt"/>
                <a:ea typeface="Tahoma" charset="0"/>
                <a:cs typeface="Tahoma" charset="0"/>
              </a:rPr>
              <a:t>Kletti</a:t>
            </a:r>
            <a:r>
              <a:rPr lang="fr-FR" altLang="x-none" sz="2400" dirty="0">
                <a:latin typeface="+mj-lt"/>
                <a:ea typeface="Tahoma" charset="0"/>
                <a:cs typeface="Tahoma" charset="0"/>
              </a:rPr>
              <a:t> (1977) ont montré dés les années 70 auprès de 101 victimes d</a:t>
            </a:r>
            <a:r>
              <a:rPr lang="fr-FR" altLang="fr-FR" sz="2400" dirty="0">
                <a:latin typeface="+mj-lt"/>
                <a:ea typeface="Tahoma" charset="0"/>
                <a:cs typeface="Tahoma" charset="0"/>
              </a:rPr>
              <a:t>’</a:t>
            </a:r>
            <a:r>
              <a:rPr lang="fr-FR" altLang="x-none" sz="2400" dirty="0">
                <a:latin typeface="+mj-lt"/>
                <a:ea typeface="Tahoma" charset="0"/>
                <a:cs typeface="Tahoma" charset="0"/>
              </a:rPr>
              <a:t>accidents de la route et d</a:t>
            </a:r>
            <a:r>
              <a:rPr lang="fr-FR" altLang="fr-FR" sz="2400" dirty="0">
                <a:latin typeface="+mj-lt"/>
                <a:ea typeface="Tahoma" charset="0"/>
                <a:cs typeface="Tahoma" charset="0"/>
              </a:rPr>
              <a:t>’</a:t>
            </a:r>
            <a:r>
              <a:rPr lang="fr-FR" altLang="x-none" sz="2400" dirty="0">
                <a:latin typeface="+mj-lt"/>
                <a:ea typeface="Tahoma" charset="0"/>
                <a:cs typeface="Tahoma" charset="0"/>
              </a:rPr>
              <a:t>agressions physiques </a:t>
            </a:r>
          </a:p>
          <a:p>
            <a:pPr algn="just" eaLnBrk="1" hangingPunct="1"/>
            <a:endParaRPr lang="fr-FR" altLang="x-none" sz="2400" dirty="0">
              <a:latin typeface="+mj-lt"/>
              <a:ea typeface="Tahoma" charset="0"/>
              <a:cs typeface="Tahoma" charset="0"/>
            </a:endParaRPr>
          </a:p>
          <a:p>
            <a:pPr lvl="1" algn="just" eaLnBrk="1" hangingPunct="1">
              <a:buFont typeface="Arial" charset="0"/>
              <a:buChar char="►"/>
            </a:pPr>
            <a:r>
              <a:rPr lang="fr-FR" altLang="x-none" sz="2400" dirty="0">
                <a:solidFill>
                  <a:srgbClr val="543466"/>
                </a:solidFill>
                <a:latin typeface="+mj-lt"/>
                <a:ea typeface="Tahoma" charset="0"/>
                <a:cs typeface="Tahoma" charset="0"/>
              </a:rPr>
              <a:t>72% </a:t>
            </a:r>
            <a:r>
              <a:rPr lang="fr-FR" altLang="x-none" sz="2400" dirty="0">
                <a:latin typeface="+mj-lt"/>
                <a:ea typeface="Tahoma" charset="0"/>
                <a:cs typeface="Tahoma" charset="0"/>
              </a:rPr>
              <a:t>de sentiment déréalisation</a:t>
            </a:r>
          </a:p>
          <a:p>
            <a:pPr lvl="1" algn="just" eaLnBrk="1" hangingPunct="1">
              <a:buFont typeface="Arial" charset="0"/>
              <a:buChar char="►"/>
            </a:pPr>
            <a:r>
              <a:rPr lang="fr-FR" altLang="x-none" sz="2400" dirty="0">
                <a:solidFill>
                  <a:srgbClr val="FF0000"/>
                </a:solidFill>
                <a:latin typeface="+mj-lt"/>
                <a:ea typeface="Tahoma" charset="0"/>
                <a:cs typeface="Tahoma" charset="0"/>
              </a:rPr>
              <a:t>57% </a:t>
            </a:r>
            <a:r>
              <a:rPr lang="fr-FR" altLang="x-none" sz="2400" dirty="0">
                <a:latin typeface="+mj-lt"/>
                <a:ea typeface="Tahoma" charset="0"/>
                <a:cs typeface="Tahoma" charset="0"/>
              </a:rPr>
              <a:t>action automatique</a:t>
            </a:r>
          </a:p>
          <a:p>
            <a:pPr lvl="1" algn="just" eaLnBrk="1" hangingPunct="1">
              <a:buFont typeface="Arial" charset="0"/>
              <a:buChar char="►"/>
            </a:pPr>
            <a:r>
              <a:rPr lang="fr-FR" altLang="x-none" sz="2400" dirty="0">
                <a:solidFill>
                  <a:srgbClr val="660066"/>
                </a:solidFill>
                <a:latin typeface="+mj-lt"/>
                <a:ea typeface="Tahoma" charset="0"/>
                <a:cs typeface="Tahoma" charset="0"/>
              </a:rPr>
              <a:t>52% </a:t>
            </a:r>
            <a:r>
              <a:rPr lang="fr-FR" altLang="x-none" sz="2400" dirty="0">
                <a:latin typeface="+mj-lt"/>
                <a:ea typeface="Tahoma" charset="0"/>
                <a:cs typeface="Tahoma" charset="0"/>
              </a:rPr>
              <a:t>sentiment de détachement</a:t>
            </a:r>
          </a:p>
          <a:p>
            <a:pPr lvl="1" algn="just" eaLnBrk="1" hangingPunct="1">
              <a:buFont typeface="Arial" charset="0"/>
              <a:buChar char="►"/>
            </a:pPr>
            <a:r>
              <a:rPr lang="fr-FR" altLang="x-none" sz="2400" dirty="0">
                <a:solidFill>
                  <a:srgbClr val="FF0000"/>
                </a:solidFill>
                <a:latin typeface="+mj-lt"/>
                <a:ea typeface="Tahoma" charset="0"/>
                <a:cs typeface="Tahoma" charset="0"/>
              </a:rPr>
              <a:t>56% </a:t>
            </a:r>
            <a:r>
              <a:rPr lang="fr-FR" altLang="x-none" sz="2400" dirty="0">
                <a:latin typeface="+mj-lt"/>
                <a:ea typeface="Tahoma" charset="0"/>
                <a:cs typeface="Tahoma" charset="0"/>
              </a:rPr>
              <a:t>de dépersonnalisation</a:t>
            </a:r>
          </a:p>
          <a:p>
            <a:pPr lvl="1" algn="just" eaLnBrk="1" hangingPunct="1">
              <a:buFont typeface="Arial" charset="0"/>
              <a:buChar char="►"/>
            </a:pPr>
            <a:r>
              <a:rPr lang="fr-FR" altLang="x-none" sz="2400" dirty="0">
                <a:solidFill>
                  <a:srgbClr val="543466"/>
                </a:solidFill>
                <a:latin typeface="+mj-lt"/>
                <a:ea typeface="Tahoma" charset="0"/>
                <a:cs typeface="Tahoma" charset="0"/>
              </a:rPr>
              <a:t>34% </a:t>
            </a:r>
            <a:r>
              <a:rPr lang="fr-FR" altLang="x-none" sz="2400" dirty="0">
                <a:latin typeface="+mj-lt"/>
                <a:ea typeface="Tahoma" charset="0"/>
                <a:cs typeface="Tahoma" charset="0"/>
              </a:rPr>
              <a:t>détachement de son corps</a:t>
            </a:r>
          </a:p>
          <a:p>
            <a:pPr lvl="1" algn="just" eaLnBrk="1" hangingPunct="1">
              <a:buFont typeface="Arial" charset="0"/>
              <a:buChar char="►"/>
            </a:pPr>
            <a:r>
              <a:rPr lang="fr-FR" altLang="x-none" sz="2400" dirty="0">
                <a:solidFill>
                  <a:srgbClr val="FF0000"/>
                </a:solidFill>
                <a:latin typeface="+mj-lt"/>
                <a:ea typeface="Tahoma" charset="0"/>
                <a:cs typeface="Tahoma" charset="0"/>
              </a:rPr>
              <a:t>30% </a:t>
            </a:r>
            <a:r>
              <a:rPr lang="fr-FR" altLang="x-none" sz="2400" dirty="0">
                <a:latin typeface="+mj-lt"/>
                <a:ea typeface="Tahoma" charset="0"/>
                <a:cs typeface="Tahoma" charset="0"/>
              </a:rPr>
              <a:t>déréalisation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Rot="1" noChangeArrowheads="1"/>
          </p:cNvSpPr>
          <p:nvPr>
            <p:ph type="body" idx="1"/>
          </p:nvPr>
        </p:nvSpPr>
        <p:spPr>
          <a:xfrm>
            <a:off x="0" y="2204864"/>
            <a:ext cx="11952514" cy="3086472"/>
          </a:xfrm>
        </p:spPr>
        <p:txBody>
          <a:bodyPr/>
          <a:lstStyle/>
          <a:p>
            <a:pPr algn="just" eaLnBrk="1" hangingPunct="1"/>
            <a:r>
              <a:rPr lang="fr-FR" altLang="x-none" sz="2800" dirty="0">
                <a:latin typeface="+mj-lt"/>
                <a:ea typeface="Tahoma" charset="0"/>
                <a:cs typeface="Tahoma" charset="0"/>
              </a:rPr>
              <a:t>« La dissociation apparaît être le mécanisme par lequel les sensations intenses et les expériences émotionnelles sont </a:t>
            </a:r>
            <a:r>
              <a:rPr lang="fr-FR" altLang="x-none" sz="2800" dirty="0">
                <a:solidFill>
                  <a:srgbClr val="FF0000"/>
                </a:solidFill>
                <a:latin typeface="+mj-lt"/>
                <a:ea typeface="Tahoma" charset="0"/>
                <a:cs typeface="Tahoma" charset="0"/>
              </a:rPr>
              <a:t>déconnectées du domaine social, du langage et de la mémoire</a:t>
            </a:r>
            <a:r>
              <a:rPr lang="fr-FR" altLang="x-none" sz="2800" dirty="0">
                <a:latin typeface="+mj-lt"/>
                <a:ea typeface="Tahoma" charset="0"/>
                <a:cs typeface="Tahoma" charset="0"/>
              </a:rPr>
              <a:t>, le mécanisme interne par lequel les personnes terrorisées sont réduites au silence (</a:t>
            </a:r>
            <a:r>
              <a:rPr lang="fr-FR" altLang="x-none" sz="2800" i="1" dirty="0" err="1">
                <a:latin typeface="+mj-lt"/>
                <a:ea typeface="Tahoma" charset="0"/>
                <a:cs typeface="Tahoma" charset="0"/>
              </a:rPr>
              <a:t>silenced</a:t>
            </a:r>
            <a:r>
              <a:rPr lang="fr-FR" altLang="x-none" sz="2800" dirty="0">
                <a:latin typeface="+mj-lt"/>
                <a:ea typeface="Tahoma" charset="0"/>
                <a:cs typeface="Tahoma" charset="0"/>
              </a:rPr>
              <a:t>) » (Herman, 1992).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Grp="1" noRot="1" noChangeArrowheads="1"/>
          </p:cNvSpPr>
          <p:nvPr>
            <p:ph type="body" idx="1"/>
          </p:nvPr>
        </p:nvSpPr>
        <p:spPr>
          <a:xfrm>
            <a:off x="1919536" y="2276872"/>
            <a:ext cx="8540750" cy="3099048"/>
          </a:xfrm>
        </p:spPr>
        <p:txBody>
          <a:bodyPr/>
          <a:lstStyle/>
          <a:p>
            <a:pPr algn="just" eaLnBrk="1" hangingPunct="1"/>
            <a:r>
              <a:rPr lang="fr-FR" altLang="x-none" sz="2800" dirty="0">
                <a:latin typeface="Book Antiqua" charset="0"/>
                <a:ea typeface="ＭＳ Ｐゴシック" charset="-128"/>
              </a:rPr>
              <a:t>Pour </a:t>
            </a:r>
            <a:r>
              <a:rPr lang="fr-FR" altLang="x-none" sz="2800" dirty="0" err="1">
                <a:latin typeface="Book Antiqua" charset="0"/>
                <a:ea typeface="ＭＳ Ｐゴシック" charset="-128"/>
              </a:rPr>
              <a:t>Gershuny</a:t>
            </a:r>
            <a:r>
              <a:rPr lang="fr-FR" altLang="x-none" sz="2800" dirty="0">
                <a:latin typeface="Book Antiqua" charset="0"/>
                <a:ea typeface="ＭＳ Ｐゴシック" charset="-128"/>
              </a:rPr>
              <a:t> et Thayer (1999), elle « implique une sorte d</a:t>
            </a:r>
            <a:r>
              <a:rPr lang="fr-FR" altLang="fr-FR" sz="2800" dirty="0">
                <a:latin typeface="Book Antiqua" charset="0"/>
                <a:ea typeface="ＭＳ Ｐゴシック" charset="-128"/>
              </a:rPr>
              <a:t>’</a:t>
            </a:r>
            <a:r>
              <a:rPr lang="fr-FR" altLang="x-none" sz="2800" dirty="0">
                <a:latin typeface="Book Antiqua" charset="0"/>
                <a:ea typeface="ＭＳ Ｐゴシック" charset="-128"/>
              </a:rPr>
              <a:t>accès divisé ou parallèle à un état de conscience dans lequel deux ou plusieurs processus ou </a:t>
            </a:r>
            <a:r>
              <a:rPr lang="fr-FR" altLang="x-none" sz="2800" dirty="0">
                <a:solidFill>
                  <a:srgbClr val="FF0000"/>
                </a:solidFill>
                <a:latin typeface="Book Antiqua" charset="0"/>
                <a:ea typeface="ＭＳ Ｐゴシック" charset="-128"/>
              </a:rPr>
              <a:t>contenus mentaux ne sont pas associés ou intégrés </a:t>
            </a:r>
            <a:r>
              <a:rPr lang="fr-FR" altLang="x-none" sz="2800" dirty="0">
                <a:latin typeface="Book Antiqua" charset="0"/>
                <a:ea typeface="ＭＳ Ｐゴシック" charset="-128"/>
              </a:rPr>
              <a:t>et la conscience que les émotions et les pensées sont diminuées ou évitées.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613955" y="1860550"/>
            <a:ext cx="11234056" cy="4997450"/>
          </a:xfrm>
        </p:spPr>
        <p:txBody>
          <a:bodyPr/>
          <a:lstStyle/>
          <a:p>
            <a:pPr algn="just" eaLnBrk="1" hangingPunct="1"/>
            <a:endParaRPr lang="fr-FR" altLang="x-none" sz="2800" dirty="0">
              <a:latin typeface="+mj-lt"/>
              <a:ea typeface="Tahoma" charset="0"/>
              <a:cs typeface="Tahoma" charset="0"/>
            </a:endParaRPr>
          </a:p>
          <a:p>
            <a:pPr algn="just" eaLnBrk="1" hangingPunct="1"/>
            <a:r>
              <a:rPr lang="fr-FR" altLang="x-none" sz="2800" dirty="0">
                <a:latin typeface="+mj-lt"/>
                <a:ea typeface="Tahoma" charset="0"/>
                <a:cs typeface="Tahoma" charset="0"/>
              </a:rPr>
              <a:t>La dissociation doit être comprise comme un état </a:t>
            </a:r>
            <a:r>
              <a:rPr lang="fr-FR" altLang="x-none" sz="2800" dirty="0">
                <a:solidFill>
                  <a:srgbClr val="FF0000"/>
                </a:solidFill>
                <a:latin typeface="+mj-lt"/>
                <a:ea typeface="Tahoma" charset="0"/>
                <a:cs typeface="Tahoma" charset="0"/>
              </a:rPr>
              <a:t>altéré ou fragmenté </a:t>
            </a:r>
            <a:r>
              <a:rPr lang="fr-FR" altLang="x-none" sz="2800" dirty="0">
                <a:latin typeface="+mj-lt"/>
                <a:ea typeface="Tahoma" charset="0"/>
                <a:cs typeface="Tahoma" charset="0"/>
              </a:rPr>
              <a:t>de conscience dans lequel l</a:t>
            </a:r>
            <a:r>
              <a:rPr lang="fr-FR" altLang="fr-FR" sz="2800" dirty="0">
                <a:latin typeface="+mj-lt"/>
                <a:ea typeface="Tahoma" charset="0"/>
                <a:cs typeface="Tahoma" charset="0"/>
              </a:rPr>
              <a:t>’</a:t>
            </a:r>
            <a:r>
              <a:rPr lang="fr-FR" altLang="x-none" sz="2800" dirty="0">
                <a:latin typeface="+mj-lt"/>
                <a:ea typeface="Tahoma" charset="0"/>
                <a:cs typeface="Tahoma" charset="0"/>
              </a:rPr>
              <a:t>expérience est compartimentée » </a:t>
            </a:r>
          </a:p>
          <a:p>
            <a:pPr algn="just" eaLnBrk="1" hangingPunct="1"/>
            <a:endParaRPr lang="fr-FR" altLang="x-none" sz="2800" dirty="0">
              <a:latin typeface="+mj-lt"/>
              <a:ea typeface="Tahoma" charset="0"/>
              <a:cs typeface="Tahoma" charset="0"/>
            </a:endParaRPr>
          </a:p>
          <a:p>
            <a:pPr algn="just" eaLnBrk="1" hangingPunct="1"/>
            <a:r>
              <a:rPr lang="fr-FR" altLang="x-none" sz="2800" dirty="0">
                <a:latin typeface="+mj-lt"/>
                <a:ea typeface="Tahoma" charset="0"/>
                <a:cs typeface="Tahoma" charset="0"/>
              </a:rPr>
              <a:t>Outre l</a:t>
            </a:r>
            <a:r>
              <a:rPr lang="fr-FR" altLang="fr-FR" sz="2800" dirty="0">
                <a:latin typeface="+mj-lt"/>
                <a:ea typeface="Tahoma" charset="0"/>
                <a:cs typeface="Tahoma" charset="0"/>
              </a:rPr>
              <a:t>’</a:t>
            </a:r>
            <a:r>
              <a:rPr lang="fr-FR" altLang="x-none" sz="2800" dirty="0">
                <a:latin typeface="+mj-lt"/>
                <a:ea typeface="Tahoma" charset="0"/>
                <a:cs typeface="Tahoma" charset="0"/>
              </a:rPr>
              <a:t>aspect de fragmentation, apparaît ici l</a:t>
            </a:r>
            <a:r>
              <a:rPr lang="fr-FR" altLang="fr-FR" sz="2800" dirty="0">
                <a:latin typeface="+mj-lt"/>
                <a:ea typeface="Tahoma" charset="0"/>
                <a:cs typeface="Tahoma" charset="0"/>
              </a:rPr>
              <a:t>’</a:t>
            </a:r>
            <a:r>
              <a:rPr lang="fr-FR" altLang="x-none" sz="2800" dirty="0">
                <a:latin typeface="+mj-lt"/>
                <a:ea typeface="Tahoma" charset="0"/>
                <a:cs typeface="Tahoma" charset="0"/>
              </a:rPr>
              <a:t>idée d</a:t>
            </a:r>
            <a:r>
              <a:rPr lang="fr-FR" altLang="fr-FR" sz="2800" dirty="0">
                <a:latin typeface="+mj-lt"/>
                <a:ea typeface="Tahoma" charset="0"/>
                <a:cs typeface="Tahoma" charset="0"/>
              </a:rPr>
              <a:t>’</a:t>
            </a:r>
            <a:r>
              <a:rPr lang="fr-FR" altLang="x-none" sz="2800" dirty="0">
                <a:latin typeface="+mj-lt"/>
                <a:ea typeface="Tahoma" charset="0"/>
                <a:cs typeface="Tahoma" charset="0"/>
              </a:rPr>
              <a:t>une mise sous silence, d</a:t>
            </a:r>
            <a:r>
              <a:rPr lang="fr-FR" altLang="fr-FR" sz="2800" dirty="0">
                <a:latin typeface="+mj-lt"/>
                <a:ea typeface="Tahoma" charset="0"/>
                <a:cs typeface="Tahoma" charset="0"/>
              </a:rPr>
              <a:t>’</a:t>
            </a:r>
            <a:r>
              <a:rPr lang="fr-FR" altLang="x-none" sz="2800" dirty="0">
                <a:latin typeface="+mj-lt"/>
                <a:ea typeface="Tahoma" charset="0"/>
                <a:cs typeface="Tahoma" charset="0"/>
              </a:rPr>
              <a:t>une compartimentation venant </a:t>
            </a:r>
            <a:r>
              <a:rPr lang="fr-FR" altLang="x-none" sz="2800" dirty="0">
                <a:solidFill>
                  <a:srgbClr val="FF0000"/>
                </a:solidFill>
                <a:latin typeface="+mj-lt"/>
                <a:ea typeface="Tahoma" charset="0"/>
                <a:cs typeface="Tahoma" charset="0"/>
              </a:rPr>
              <a:t>empêcher l</a:t>
            </a:r>
            <a:r>
              <a:rPr lang="fr-FR" altLang="fr-FR" sz="2800" dirty="0">
                <a:solidFill>
                  <a:srgbClr val="FF0000"/>
                </a:solidFill>
                <a:latin typeface="+mj-lt"/>
                <a:ea typeface="Tahoma" charset="0"/>
                <a:cs typeface="Tahoma" charset="0"/>
              </a:rPr>
              <a:t>’</a:t>
            </a:r>
            <a:r>
              <a:rPr lang="fr-FR" altLang="x-none" sz="2800" dirty="0">
                <a:solidFill>
                  <a:srgbClr val="FF0000"/>
                </a:solidFill>
                <a:latin typeface="+mj-lt"/>
                <a:ea typeface="Tahoma" charset="0"/>
                <a:cs typeface="Tahoma" charset="0"/>
              </a:rPr>
              <a:t>intégration de l</a:t>
            </a:r>
            <a:r>
              <a:rPr lang="fr-FR" altLang="fr-FR" sz="2800" dirty="0">
                <a:solidFill>
                  <a:srgbClr val="FF0000"/>
                </a:solidFill>
                <a:latin typeface="+mj-lt"/>
                <a:ea typeface="Tahoma" charset="0"/>
                <a:cs typeface="Tahoma" charset="0"/>
              </a:rPr>
              <a:t>’</a:t>
            </a:r>
            <a:r>
              <a:rPr lang="fr-FR" altLang="x-none" sz="2800" dirty="0">
                <a:solidFill>
                  <a:srgbClr val="FF0000"/>
                </a:solidFill>
                <a:latin typeface="+mj-lt"/>
                <a:ea typeface="Tahoma" charset="0"/>
                <a:cs typeface="Tahoma" charset="0"/>
              </a:rPr>
              <a:t>information.</a:t>
            </a:r>
            <a:endParaRPr lang="fr-FR" altLang="x-none" sz="2800" b="1" dirty="0">
              <a:solidFill>
                <a:srgbClr val="FF0000"/>
              </a:solidFill>
              <a:latin typeface="+mj-lt"/>
              <a:ea typeface="Tahoma" charset="0"/>
              <a:cs typeface="Tahoma" charset="0"/>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rrowheads="1"/>
          </p:cNvSpPr>
          <p:nvPr>
            <p:ph type="body" idx="1"/>
          </p:nvPr>
        </p:nvSpPr>
        <p:spPr>
          <a:xfrm>
            <a:off x="470263" y="2359025"/>
            <a:ext cx="11207931" cy="4498975"/>
          </a:xfrm>
        </p:spPr>
        <p:txBody>
          <a:bodyPr>
            <a:normAutofit/>
          </a:bodyPr>
          <a:lstStyle/>
          <a:p>
            <a:pPr algn="ctr" eaLnBrk="1" hangingPunct="1">
              <a:buFont typeface="Arial" charset="0"/>
              <a:buNone/>
              <a:defRPr/>
            </a:pPr>
            <a:r>
              <a:rPr lang="fr-FR" altLang="x-none" sz="6000" dirty="0">
                <a:solidFill>
                  <a:srgbClr val="00B050"/>
                </a:solidFill>
                <a:effectLst>
                  <a:outerShdw blurRad="38100" dist="38100" dir="2700000" algn="tl">
                    <a:srgbClr val="C0C0C0"/>
                  </a:outerShdw>
                </a:effectLst>
                <a:latin typeface="+mj-lt"/>
                <a:ea typeface="ＭＳ Ｐゴシック" charset="-128"/>
              </a:rPr>
              <a:t>Exercices cliniques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45794">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545794">
                                            <p:txEl>
                                              <p:pRg st="0" end="0"/>
                                            </p:txEl>
                                          </p:spTgt>
                                        </p:tgtEl>
                                        <p:attrNameLst>
                                          <p:attrName>ppt_w</p:attrName>
                                        </p:attrNameLst>
                                      </p:cBhvr>
                                    </p:anim>
                                    <p:anim by="(#ppt_w*0.50)" calcmode="lin" valueType="num">
                                      <p:cBhvr>
                                        <p:cTn id="8" dur="500" decel="50000" autoRev="1" fill="hold">
                                          <p:stCondLst>
                                            <p:cond delay="0"/>
                                          </p:stCondLst>
                                        </p:cTn>
                                        <p:tgtEl>
                                          <p:spTgt spid="545794">
                                            <p:txEl>
                                              <p:pRg st="0" end="0"/>
                                            </p:txEl>
                                          </p:spTgt>
                                        </p:tgtEl>
                                        <p:attrNameLst>
                                          <p:attrName>ppt_x</p:attrName>
                                        </p:attrNameLst>
                                      </p:cBhvr>
                                    </p:anim>
                                    <p:anim from="(-#ppt_h/2)" to="(#ppt_y)" calcmode="lin" valueType="num">
                                      <p:cBhvr>
                                        <p:cTn id="9" dur="1000" fill="hold">
                                          <p:stCondLst>
                                            <p:cond delay="0"/>
                                          </p:stCondLst>
                                        </p:cTn>
                                        <p:tgtEl>
                                          <p:spTgt spid="545794">
                                            <p:txEl>
                                              <p:pRg st="0" end="0"/>
                                            </p:txEl>
                                          </p:spTgt>
                                        </p:tgtEl>
                                        <p:attrNameLst>
                                          <p:attrName>ppt_y</p:attrName>
                                        </p:attrNameLst>
                                      </p:cBhvr>
                                    </p:anim>
                                    <p:animRot by="21600000">
                                      <p:cBhvr>
                                        <p:cTn id="10" dur="1000" fill="hold">
                                          <p:stCondLst>
                                            <p:cond delay="0"/>
                                          </p:stCondLst>
                                        </p:cTn>
                                        <p:tgtEl>
                                          <p:spTgt spid="54579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794" grpId="0" build="p"/>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DF108-3D9B-208C-C3D6-C6FF80D34444}"/>
            </a:ext>
          </a:extLst>
        </p:cNvPr>
        <p:cNvGrpSpPr/>
        <p:nvPr/>
      </p:nvGrpSpPr>
      <p:grpSpPr>
        <a:xfrm>
          <a:off x="0" y="0"/>
          <a:ext cx="0" cy="0"/>
          <a:chOff x="0" y="0"/>
          <a:chExt cx="0" cy="0"/>
        </a:xfrm>
      </p:grpSpPr>
      <p:sp>
        <p:nvSpPr>
          <p:cNvPr id="545794" name="Rectangle 2">
            <a:extLst>
              <a:ext uri="{FF2B5EF4-FFF2-40B4-BE49-F238E27FC236}">
                <a16:creationId xmlns:a16="http://schemas.microsoft.com/office/drawing/2014/main" id="{374ADDF3-468F-F3BF-3E31-E6129A1120C5}"/>
              </a:ext>
            </a:extLst>
          </p:cNvPr>
          <p:cNvSpPr>
            <a:spLocks noGrp="1" noRot="1" noChangeArrowheads="1"/>
          </p:cNvSpPr>
          <p:nvPr>
            <p:ph type="body" idx="1"/>
          </p:nvPr>
        </p:nvSpPr>
        <p:spPr>
          <a:xfrm>
            <a:off x="470263" y="2359025"/>
            <a:ext cx="11207931" cy="4498975"/>
          </a:xfrm>
        </p:spPr>
        <p:txBody>
          <a:bodyPr>
            <a:normAutofit/>
          </a:bodyPr>
          <a:lstStyle/>
          <a:p>
            <a:pPr algn="ctr" eaLnBrk="1" hangingPunct="1">
              <a:buFont typeface="Arial" charset="0"/>
              <a:buNone/>
              <a:defRPr/>
            </a:pPr>
            <a:r>
              <a:rPr lang="fr-FR" altLang="x-none" sz="6000" dirty="0">
                <a:solidFill>
                  <a:schemeClr val="accent1">
                    <a:lumMod val="60000"/>
                    <a:lumOff val="40000"/>
                  </a:schemeClr>
                </a:solidFill>
                <a:effectLst>
                  <a:outerShdw blurRad="38100" dist="38100" dir="2700000" algn="tl">
                    <a:srgbClr val="C0C0C0"/>
                  </a:outerShdw>
                </a:effectLst>
                <a:latin typeface="+mj-lt"/>
                <a:ea typeface="ＭＳ Ｐゴシック" charset="-128"/>
              </a:rPr>
              <a:t>4. Le traumatisme complexe ou trauma de type 2</a:t>
            </a:r>
          </a:p>
        </p:txBody>
      </p:sp>
    </p:spTree>
    <p:extLst>
      <p:ext uri="{BB962C8B-B14F-4D97-AF65-F5344CB8AC3E}">
        <p14:creationId xmlns:p14="http://schemas.microsoft.com/office/powerpoint/2010/main" val="2648127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45794">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545794">
                                            <p:txEl>
                                              <p:pRg st="0" end="0"/>
                                            </p:txEl>
                                          </p:spTgt>
                                        </p:tgtEl>
                                        <p:attrNameLst>
                                          <p:attrName>ppt_w</p:attrName>
                                        </p:attrNameLst>
                                      </p:cBhvr>
                                    </p:anim>
                                    <p:anim by="(#ppt_w*0.50)" calcmode="lin" valueType="num">
                                      <p:cBhvr>
                                        <p:cTn id="8" dur="500" decel="50000" autoRev="1" fill="hold">
                                          <p:stCondLst>
                                            <p:cond delay="0"/>
                                          </p:stCondLst>
                                        </p:cTn>
                                        <p:tgtEl>
                                          <p:spTgt spid="545794">
                                            <p:txEl>
                                              <p:pRg st="0" end="0"/>
                                            </p:txEl>
                                          </p:spTgt>
                                        </p:tgtEl>
                                        <p:attrNameLst>
                                          <p:attrName>ppt_x</p:attrName>
                                        </p:attrNameLst>
                                      </p:cBhvr>
                                    </p:anim>
                                    <p:anim from="(-#ppt_h/2)" to="(#ppt_y)" calcmode="lin" valueType="num">
                                      <p:cBhvr>
                                        <p:cTn id="9" dur="1000" fill="hold">
                                          <p:stCondLst>
                                            <p:cond delay="0"/>
                                          </p:stCondLst>
                                        </p:cTn>
                                        <p:tgtEl>
                                          <p:spTgt spid="545794">
                                            <p:txEl>
                                              <p:pRg st="0" end="0"/>
                                            </p:txEl>
                                          </p:spTgt>
                                        </p:tgtEl>
                                        <p:attrNameLst>
                                          <p:attrName>ppt_y</p:attrName>
                                        </p:attrNameLst>
                                      </p:cBhvr>
                                    </p:anim>
                                    <p:animRot by="21600000">
                                      <p:cBhvr>
                                        <p:cTn id="10" dur="1000" fill="hold">
                                          <p:stCondLst>
                                            <p:cond delay="0"/>
                                          </p:stCondLst>
                                        </p:cTn>
                                        <p:tgtEl>
                                          <p:spTgt spid="54579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794" grpId="0" build="p"/>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339634" y="2231572"/>
            <a:ext cx="11573692" cy="4997450"/>
          </a:xfrm>
        </p:spPr>
        <p:txBody>
          <a:bodyPr>
            <a:normAutofit/>
          </a:bodyPr>
          <a:lstStyle/>
          <a:p>
            <a:pPr algn="just" eaLnBrk="1" hangingPunct="1"/>
            <a:endParaRPr lang="fr-FR" altLang="x-none" sz="2400" dirty="0">
              <a:latin typeface="+mj-lt"/>
              <a:ea typeface="Tahoma" charset="0"/>
              <a:cs typeface="Tahoma" charset="0"/>
            </a:endParaRPr>
          </a:p>
          <a:p>
            <a:pPr algn="just" eaLnBrk="1" hangingPunct="1"/>
            <a:r>
              <a:rPr lang="fr-FR" altLang="x-none" sz="2400" dirty="0">
                <a:latin typeface="+mj-lt"/>
                <a:ea typeface="Tahoma" charset="0"/>
                <a:cs typeface="Tahoma" charset="0"/>
              </a:rPr>
              <a:t>Dès 1985, </a:t>
            </a:r>
            <a:r>
              <a:rPr lang="fr-FR" altLang="x-none" sz="2400" dirty="0" err="1">
                <a:latin typeface="+mj-lt"/>
                <a:ea typeface="Tahoma" charset="0"/>
                <a:cs typeface="Tahoma" charset="0"/>
              </a:rPr>
              <a:t>Finkelhor</a:t>
            </a:r>
            <a:r>
              <a:rPr lang="fr-FR" altLang="x-none" sz="2400" dirty="0">
                <a:latin typeface="+mj-lt"/>
                <a:ea typeface="Tahoma" charset="0"/>
                <a:cs typeface="Tahoma" charset="0"/>
              </a:rPr>
              <a:t> et </a:t>
            </a:r>
            <a:r>
              <a:rPr lang="fr-FR" altLang="x-none" sz="2400" dirty="0" err="1">
                <a:latin typeface="+mj-lt"/>
                <a:ea typeface="Tahoma" charset="0"/>
                <a:cs typeface="Tahoma" charset="0"/>
              </a:rPr>
              <a:t>Browne</a:t>
            </a:r>
            <a:r>
              <a:rPr lang="fr-FR" altLang="x-none" sz="2400" dirty="0">
                <a:latin typeface="+mj-lt"/>
                <a:ea typeface="Tahoma" charset="0"/>
                <a:cs typeface="Tahoma" charset="0"/>
              </a:rPr>
              <a:t> (1985) affirmaient déjà que le TSPT n’était pas en mesure de rendre suffisamment compte de la diversité des symptômes observés chez les victimes d’agression sexuelle. </a:t>
            </a:r>
          </a:p>
          <a:p>
            <a:pPr algn="just" eaLnBrk="1" hangingPunct="1"/>
            <a:r>
              <a:rPr lang="fr-FR" altLang="x-none" sz="2400" dirty="0">
                <a:latin typeface="+mj-lt"/>
                <a:ea typeface="Tahoma" charset="0"/>
                <a:cs typeface="Tahoma" charset="0"/>
              </a:rPr>
              <a:t>C’est au environ de la même période que l’idée de stress post-traumatique complexe (ou </a:t>
            </a:r>
            <a:r>
              <a:rPr lang="fr-FR" altLang="x-none" sz="2400" dirty="0" err="1">
                <a:latin typeface="+mj-lt"/>
                <a:ea typeface="Tahoma" charset="0"/>
                <a:cs typeface="Tahoma" charset="0"/>
              </a:rPr>
              <a:t>Complex</a:t>
            </a:r>
            <a:r>
              <a:rPr lang="fr-FR" altLang="x-none" sz="2400" dirty="0">
                <a:latin typeface="+mj-lt"/>
                <a:ea typeface="Tahoma" charset="0"/>
                <a:cs typeface="Tahoma" charset="0"/>
              </a:rPr>
              <a:t> </a:t>
            </a:r>
            <a:r>
              <a:rPr lang="fr-FR" altLang="x-none" sz="2400" dirty="0" err="1">
                <a:latin typeface="+mj-lt"/>
                <a:ea typeface="Tahoma" charset="0"/>
                <a:cs typeface="Tahoma" charset="0"/>
              </a:rPr>
              <a:t>Post-traumatic</a:t>
            </a:r>
            <a:r>
              <a:rPr lang="fr-FR" altLang="x-none" sz="2400" dirty="0">
                <a:latin typeface="+mj-lt"/>
                <a:ea typeface="Tahoma" charset="0"/>
                <a:cs typeface="Tahoma" charset="0"/>
              </a:rPr>
              <a:t> Stress </a:t>
            </a:r>
            <a:r>
              <a:rPr lang="fr-FR" altLang="x-none" sz="2400" dirty="0" err="1">
                <a:latin typeface="+mj-lt"/>
                <a:ea typeface="Tahoma" charset="0"/>
                <a:cs typeface="Tahoma" charset="0"/>
              </a:rPr>
              <a:t>Disorder</a:t>
            </a:r>
            <a:r>
              <a:rPr lang="fr-FR" altLang="x-none" sz="2400" dirty="0">
                <a:latin typeface="+mj-lt"/>
                <a:ea typeface="Tahoma" charset="0"/>
                <a:cs typeface="Tahoma" charset="0"/>
              </a:rPr>
              <a:t> ou C-PTSD – Cf. </a:t>
            </a:r>
            <a:r>
              <a:rPr lang="fr-FR" altLang="x-none" sz="2400" dirty="0" err="1">
                <a:latin typeface="+mj-lt"/>
                <a:ea typeface="Tahoma" charset="0"/>
                <a:cs typeface="Tahoma" charset="0"/>
              </a:rPr>
              <a:t>Eccdaré</a:t>
            </a:r>
            <a:r>
              <a:rPr lang="fr-FR" altLang="x-none" sz="2400" dirty="0">
                <a:latin typeface="+mj-lt"/>
                <a:ea typeface="Tahoma" charset="0"/>
                <a:cs typeface="Tahoma" charset="0"/>
              </a:rPr>
              <a:t> n°1) fut introduite par Judith Lewis Herman en 1992 dans son livre « Trauma and </a:t>
            </a:r>
            <a:r>
              <a:rPr lang="fr-FR" altLang="x-none" sz="2400" dirty="0" err="1">
                <a:latin typeface="+mj-lt"/>
                <a:ea typeface="Tahoma" charset="0"/>
                <a:cs typeface="Tahoma" charset="0"/>
              </a:rPr>
              <a:t>recovery</a:t>
            </a:r>
            <a:r>
              <a:rPr lang="fr-FR" altLang="x-none" sz="2400" dirty="0">
                <a:latin typeface="+mj-lt"/>
                <a:ea typeface="Tahoma" charset="0"/>
                <a:cs typeface="Tahoma" charset="0"/>
              </a:rPr>
              <a:t> » pour décrire les effets d’expériences traumatiques multiples et/ou chroniques et prolongées. </a:t>
            </a:r>
            <a:endParaRPr lang="fr-FR" altLang="x-none" sz="2400" b="1" dirty="0">
              <a:solidFill>
                <a:srgbClr val="FF0000"/>
              </a:solidFill>
              <a:latin typeface="+mj-lt"/>
              <a:ea typeface="Tahoma" charset="0"/>
              <a:cs typeface="Tahoma" charset="0"/>
            </a:endParaRPr>
          </a:p>
        </p:txBody>
      </p:sp>
    </p:spTree>
    <p:extLst>
      <p:ext uri="{BB962C8B-B14F-4D97-AF65-F5344CB8AC3E}">
        <p14:creationId xmlns:p14="http://schemas.microsoft.com/office/powerpoint/2010/main" val="408158555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274320" y="2767149"/>
            <a:ext cx="11547566" cy="4997450"/>
          </a:xfrm>
        </p:spPr>
        <p:txBody>
          <a:bodyPr>
            <a:normAutofit/>
          </a:bodyPr>
          <a:lstStyle/>
          <a:p>
            <a:pPr algn="just" eaLnBrk="1" hangingPunct="1">
              <a:buFontTx/>
              <a:buChar char="-"/>
            </a:pPr>
            <a:r>
              <a:rPr lang="fr-FR" altLang="x-none" sz="2400" dirty="0">
                <a:latin typeface="+mj-lt"/>
                <a:ea typeface="Tahoma" charset="0"/>
                <a:cs typeface="Tahoma" charset="0"/>
              </a:rPr>
              <a:t>Dans un article qu’elle publia en 1992 (Herman, 1992b) elle présenta une sémiologie et une étiologie du trauma complexe en spécifiant notamment qu’une telle symptomatologie est le plus souvent déterminée par un processus traumatique particulièrement intense et fréquent (en tous cas vécu comme tel). </a:t>
            </a:r>
          </a:p>
          <a:p>
            <a:pPr algn="just" eaLnBrk="1" hangingPunct="1">
              <a:buFontTx/>
              <a:buChar char="-"/>
            </a:pPr>
            <a:r>
              <a:rPr lang="fr-FR" altLang="x-none" sz="2400" dirty="0">
                <a:latin typeface="+mj-lt"/>
                <a:ea typeface="Tahoma" charset="0"/>
                <a:cs typeface="Tahoma" charset="0"/>
              </a:rPr>
              <a:t>Les symptômes d’un trauma complexe sont en outre plus durables, plus variés et moins prototypiques que ceux d’un TSPT (ou trauma simple). Ils peuvent même conduire à des changements au niveau de la personnalité de la victime, à une modification majeure des relations aux autres et du rapport à soi. </a:t>
            </a:r>
            <a:endParaRPr lang="fr-FR" altLang="x-none" sz="2400" b="1" dirty="0">
              <a:solidFill>
                <a:srgbClr val="FF0000"/>
              </a:solidFill>
              <a:latin typeface="+mj-lt"/>
              <a:ea typeface="Tahoma" charset="0"/>
              <a:cs typeface="Tahoma" charset="0"/>
            </a:endParaRPr>
          </a:p>
        </p:txBody>
      </p:sp>
    </p:spTree>
    <p:extLst>
      <p:ext uri="{BB962C8B-B14F-4D97-AF65-F5344CB8AC3E}">
        <p14:creationId xmlns:p14="http://schemas.microsoft.com/office/powerpoint/2010/main" val="2802529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ChangeArrowheads="1"/>
          </p:cNvSpPr>
          <p:nvPr/>
        </p:nvSpPr>
        <p:spPr bwMode="auto">
          <a:xfrm>
            <a:off x="1619794" y="2749135"/>
            <a:ext cx="9222377" cy="3455988"/>
          </a:xfrm>
          <a:prstGeom prst="rect">
            <a:avLst/>
          </a:prstGeom>
          <a:noFill/>
          <a:ln w="9525">
            <a:noFill/>
            <a:miter lim="800000"/>
            <a:headEnd/>
            <a:tailEnd/>
          </a:ln>
          <a:effectLst/>
        </p:spPr>
        <p:txBody>
          <a:bodyPr lIns="92075" tIns="46038" rIns="92075" bIns="46038"/>
          <a:lstStyle>
            <a:lvl1pPr marL="342900" indent="-342900"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lgn="ctr" eaLnBrk="1" hangingPunct="1">
              <a:spcBef>
                <a:spcPct val="50000"/>
              </a:spcBef>
              <a:buClr>
                <a:schemeClr val="hlink"/>
              </a:buClr>
              <a:buSzPct val="80000"/>
              <a:buFont typeface="Arial" charset="0"/>
              <a:buNone/>
              <a:defRPr/>
            </a:pPr>
            <a:r>
              <a:rPr lang="fr-FR" altLang="x-none" sz="6000" dirty="0">
                <a:solidFill>
                  <a:schemeClr val="accent1">
                    <a:lumMod val="60000"/>
                    <a:lumOff val="40000"/>
                  </a:schemeClr>
                </a:solidFill>
                <a:effectLst>
                  <a:outerShdw blurRad="38100" dist="38100" dir="2700000" algn="tl">
                    <a:srgbClr val="C0C0C0"/>
                  </a:outerShdw>
                </a:effectLst>
                <a:latin typeface="+mj-lt"/>
              </a:rPr>
              <a:t>Alors événement traumatique ou incident critique?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29730">
                                            <p:txEl>
                                              <p:pRg st="0" end="0"/>
                                            </p:txEl>
                                          </p:spTgt>
                                        </p:tgtEl>
                                        <p:attrNameLst>
                                          <p:attrName>style.visibility</p:attrName>
                                        </p:attrNameLst>
                                      </p:cBhvr>
                                      <p:to>
                                        <p:strVal val="visible"/>
                                      </p:to>
                                    </p:set>
                                    <p:anim calcmode="lin" valueType="num">
                                      <p:cBhvr>
                                        <p:cTn id="7" dur="500" fill="hold"/>
                                        <p:tgtEl>
                                          <p:spTgt spid="329730">
                                            <p:txEl>
                                              <p:pRg st="0" end="0"/>
                                            </p:txEl>
                                          </p:spTgt>
                                        </p:tgtEl>
                                        <p:attrNameLst>
                                          <p:attrName>ppt_w</p:attrName>
                                        </p:attrNameLst>
                                      </p:cBhvr>
                                      <p:tavLst>
                                        <p:tav tm="0">
                                          <p:val>
                                            <p:strVal val="4/3*#ppt_w"/>
                                          </p:val>
                                        </p:tav>
                                        <p:tav tm="100000">
                                          <p:val>
                                            <p:strVal val="#ppt_w"/>
                                          </p:val>
                                        </p:tav>
                                      </p:tavLst>
                                    </p:anim>
                                    <p:anim calcmode="lin" valueType="num">
                                      <p:cBhvr>
                                        <p:cTn id="8" dur="500" fill="hold"/>
                                        <p:tgtEl>
                                          <p:spTgt spid="329730">
                                            <p:txEl>
                                              <p:pRg st="0" end="0"/>
                                            </p:txEl>
                                          </p:spTgt>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0" grpId="0" build="p"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274320" y="2819400"/>
            <a:ext cx="11665131" cy="4997450"/>
          </a:xfrm>
        </p:spPr>
        <p:txBody>
          <a:bodyPr>
            <a:normAutofit/>
          </a:bodyPr>
          <a:lstStyle/>
          <a:p>
            <a:pPr algn="just" eaLnBrk="1" hangingPunct="1">
              <a:buFontTx/>
              <a:buChar char="-"/>
            </a:pPr>
            <a:r>
              <a:rPr lang="fr-FR" altLang="x-none" sz="2400" dirty="0">
                <a:latin typeface="+mj-lt"/>
                <a:ea typeface="Tahoma" charset="0"/>
                <a:cs typeface="Tahoma" charset="0"/>
              </a:rPr>
              <a:t>Selon Herman (1992a) le processus de </a:t>
            </a:r>
            <a:r>
              <a:rPr lang="fr-FR" altLang="x-none" sz="2400" dirty="0" err="1">
                <a:latin typeface="+mj-lt"/>
                <a:ea typeface="Tahoma" charset="0"/>
                <a:cs typeface="Tahoma" charset="0"/>
              </a:rPr>
              <a:t>traumatisation</a:t>
            </a:r>
            <a:r>
              <a:rPr lang="fr-FR" altLang="x-none" sz="2400" dirty="0">
                <a:latin typeface="+mj-lt"/>
                <a:ea typeface="Tahoma" charset="0"/>
                <a:cs typeface="Tahoma" charset="0"/>
              </a:rPr>
              <a:t> complexe n’est possible que si la victime est en état de captivité ou dans l’incapacité de fuir, l’obligeant ainsi à une situation de contact prolongée avec un agresseur par exemple, ce qui implique l’établissement d’une relation particulière entre la victime et l’auteur. </a:t>
            </a:r>
          </a:p>
          <a:p>
            <a:pPr algn="just" eaLnBrk="1" hangingPunct="1">
              <a:buFontTx/>
              <a:buChar char="-"/>
            </a:pPr>
            <a:r>
              <a:rPr lang="fr-FR" altLang="x-none" sz="2400" dirty="0">
                <a:latin typeface="+mj-lt"/>
                <a:ea typeface="Tahoma" charset="0"/>
                <a:cs typeface="Tahoma" charset="0"/>
              </a:rPr>
              <a:t>Un tel processus de </a:t>
            </a:r>
            <a:r>
              <a:rPr lang="fr-FR" altLang="x-none" sz="2400" dirty="0" err="1">
                <a:latin typeface="+mj-lt"/>
                <a:ea typeface="Tahoma" charset="0"/>
                <a:cs typeface="Tahoma" charset="0"/>
              </a:rPr>
              <a:t>traumatisation</a:t>
            </a:r>
            <a:r>
              <a:rPr lang="fr-FR" altLang="x-none" sz="2400" dirty="0">
                <a:latin typeface="+mj-lt"/>
                <a:ea typeface="Tahoma" charset="0"/>
                <a:cs typeface="Tahoma" charset="0"/>
              </a:rPr>
              <a:t>, n’est pas en soi exceptionnel, car l’idée de captivité doit être envisagée au sens large du terme. Il est en effet des contextes de vie, des familles, des groupes religieux, des situations de </a:t>
            </a:r>
            <a:endParaRPr lang="fr-FR" altLang="x-none" sz="2400" b="1" dirty="0">
              <a:solidFill>
                <a:srgbClr val="FF0000"/>
              </a:solidFill>
              <a:latin typeface="+mj-lt"/>
              <a:ea typeface="Tahoma" charset="0"/>
              <a:cs typeface="Tahoma" charset="0"/>
            </a:endParaRPr>
          </a:p>
        </p:txBody>
      </p:sp>
    </p:spTree>
    <p:extLst>
      <p:ext uri="{BB962C8B-B14F-4D97-AF65-F5344CB8AC3E}">
        <p14:creationId xmlns:p14="http://schemas.microsoft.com/office/powerpoint/2010/main" val="90279329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315685" y="2296886"/>
            <a:ext cx="11560629" cy="4997450"/>
          </a:xfrm>
        </p:spPr>
        <p:txBody>
          <a:bodyPr>
            <a:normAutofit/>
          </a:bodyPr>
          <a:lstStyle/>
          <a:p>
            <a:pPr algn="just" eaLnBrk="1" hangingPunct="1">
              <a:buFontTx/>
              <a:buChar char="-"/>
            </a:pPr>
            <a:r>
              <a:rPr lang="fr-FR" altLang="x-none" sz="2400" dirty="0">
                <a:ea typeface="Tahoma" charset="0"/>
                <a:cs typeface="Tahoma" charset="0"/>
              </a:rPr>
              <a:t>Léonore </a:t>
            </a:r>
            <a:r>
              <a:rPr lang="fr-FR" altLang="x-none" sz="2400" dirty="0" err="1">
                <a:ea typeface="Tahoma" charset="0"/>
                <a:cs typeface="Tahoma" charset="0"/>
              </a:rPr>
              <a:t>Terr</a:t>
            </a:r>
            <a:r>
              <a:rPr lang="fr-FR" altLang="x-none" sz="2400" dirty="0">
                <a:ea typeface="Tahoma" charset="0"/>
                <a:cs typeface="Tahoma" charset="0"/>
              </a:rPr>
              <a:t> (1991) fut l’autre grande instigatrice de cette nouvelle conception du trauma. Elle proposa quant à elle le terme de traumatisme de type II. Ce dernier serait le fait d’« un évènement qui s’est répété, qui a été présent constamment ou qui a menacé de se reproduire à tout instant durant une période de temps. </a:t>
            </a:r>
          </a:p>
          <a:p>
            <a:pPr algn="just" eaLnBrk="1" hangingPunct="1">
              <a:buFontTx/>
              <a:buChar char="-"/>
            </a:pPr>
            <a:r>
              <a:rPr lang="fr-FR" altLang="x-none" sz="2400" dirty="0">
                <a:ea typeface="Tahoma" charset="0"/>
                <a:cs typeface="Tahoma" charset="0"/>
              </a:rPr>
              <a:t>Il est induit par un agent stressant chronique ou abusif ». Bien entendu, l’idée de trauma complexe se confond avec celle de trauma de type II, même si avec la définition de </a:t>
            </a:r>
            <a:r>
              <a:rPr lang="fr-FR" altLang="x-none" sz="2400" dirty="0" err="1">
                <a:ea typeface="Tahoma" charset="0"/>
                <a:cs typeface="Tahoma" charset="0"/>
              </a:rPr>
              <a:t>Terr</a:t>
            </a:r>
            <a:r>
              <a:rPr lang="fr-FR" altLang="x-none" sz="2400" dirty="0">
                <a:ea typeface="Tahoma" charset="0"/>
                <a:cs typeface="Tahoma" charset="0"/>
              </a:rPr>
              <a:t> on insiste plus sur le risque d’apparition de l’épisode traumatique, qui peut mettre les victimes en situation de vulnérabilité notamment par l’absence de contrôle totale qu’impose ce genre de situation. </a:t>
            </a:r>
          </a:p>
          <a:p>
            <a:pPr algn="just" eaLnBrk="1" hangingPunct="1">
              <a:buFontTx/>
              <a:buChar char="-"/>
            </a:pPr>
            <a:endParaRPr lang="fr-FR" altLang="x-none" sz="2400" dirty="0">
              <a:ea typeface="Tahoma" charset="0"/>
              <a:cs typeface="Tahoma" charset="0"/>
            </a:endParaRPr>
          </a:p>
        </p:txBody>
      </p:sp>
    </p:spTree>
    <p:extLst>
      <p:ext uri="{BB962C8B-B14F-4D97-AF65-F5344CB8AC3E}">
        <p14:creationId xmlns:p14="http://schemas.microsoft.com/office/powerpoint/2010/main" val="303682643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0" y="2035628"/>
            <a:ext cx="11769634" cy="4997450"/>
          </a:xfrm>
        </p:spPr>
        <p:txBody>
          <a:bodyPr>
            <a:normAutofit/>
          </a:bodyPr>
          <a:lstStyle/>
          <a:p>
            <a:pPr algn="just" eaLnBrk="1" hangingPunct="1">
              <a:buFontTx/>
              <a:buChar char="-"/>
            </a:pPr>
            <a:endParaRPr lang="fr-FR" altLang="x-none" sz="2400" dirty="0">
              <a:latin typeface="+mj-lt"/>
              <a:ea typeface="Tahoma" charset="0"/>
              <a:cs typeface="Tahoma" charset="0"/>
            </a:endParaRPr>
          </a:p>
          <a:p>
            <a:pPr algn="just" eaLnBrk="1" hangingPunct="1">
              <a:buFontTx/>
              <a:buChar char="-"/>
            </a:pPr>
            <a:r>
              <a:rPr lang="fr-FR" altLang="x-none" sz="2400" dirty="0">
                <a:latin typeface="+mj-lt"/>
                <a:ea typeface="Tahoma" charset="0"/>
                <a:cs typeface="Tahoma" charset="0"/>
              </a:rPr>
              <a:t>Ainsi, la condition d’apparition d’un tel tableau clinique n’est pas seulement la répétition effective de l’évènement traumatique. Un autre facteur complète l’étiologie de l’installation des troubles de traumatisme complexe : une victimisation prolongée et répétée durant l’enfance et/ou l’adolescence. </a:t>
            </a:r>
          </a:p>
          <a:p>
            <a:pPr algn="just" eaLnBrk="1" hangingPunct="1">
              <a:buFontTx/>
              <a:buChar char="-"/>
            </a:pPr>
            <a:endParaRPr lang="fr-FR" altLang="x-none" sz="2400" dirty="0">
              <a:latin typeface="+mj-lt"/>
              <a:ea typeface="Tahoma" charset="0"/>
              <a:cs typeface="Tahoma" charset="0"/>
            </a:endParaRPr>
          </a:p>
          <a:p>
            <a:pPr algn="just" eaLnBrk="1" hangingPunct="1">
              <a:buFontTx/>
              <a:buChar char="-"/>
            </a:pPr>
            <a:r>
              <a:rPr lang="fr-FR" altLang="x-none" sz="2400" dirty="0">
                <a:latin typeface="+mj-lt"/>
                <a:ea typeface="Tahoma" charset="0"/>
                <a:cs typeface="Tahoma" charset="0"/>
              </a:rPr>
              <a:t>En effet, il peut exister des situations, où la probabilité ou le caractère imprévisible et insécure d’un lieu ou d’un contexte, mettent les victimes dans une situation de tension permanente, anticipant, un événement traumatique, qui s’est déjà produit et qui menace à chaque instant de se reproduire. </a:t>
            </a:r>
          </a:p>
        </p:txBody>
      </p:sp>
    </p:spTree>
    <p:extLst>
      <p:ext uri="{BB962C8B-B14F-4D97-AF65-F5344CB8AC3E}">
        <p14:creationId xmlns:p14="http://schemas.microsoft.com/office/powerpoint/2010/main" val="55442680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191588" y="2290580"/>
            <a:ext cx="11808823" cy="4997450"/>
          </a:xfrm>
        </p:spPr>
        <p:txBody>
          <a:bodyPr>
            <a:normAutofit/>
          </a:bodyPr>
          <a:lstStyle/>
          <a:p>
            <a:pPr algn="just" eaLnBrk="1" hangingPunct="1">
              <a:buFontTx/>
              <a:buChar char="-"/>
            </a:pPr>
            <a:r>
              <a:rPr lang="fr-FR" altLang="x-none" sz="2400" dirty="0">
                <a:latin typeface="+mj-lt"/>
                <a:ea typeface="Tahoma" charset="0"/>
                <a:cs typeface="Tahoma" charset="0"/>
              </a:rPr>
              <a:t>L’anticipation traumatique récurrente, associée à un sentiment d’impuissance et d’angoisse serait donc des conditions suffisantes pour l’apparition d’un traumatisme complexe, ce qui élargit le spectre des situations de vie ou un tel tableau clinique peut apparaître. En effet, le risque ou la crainte d’être victime sont concernés par un phénomène de violence ou de maltraitance serait en soi suffisant, dès lors qu’ils s’inscrivent dans une temporalité et une récurrence suffisante. </a:t>
            </a:r>
          </a:p>
          <a:p>
            <a:pPr algn="just" eaLnBrk="1" hangingPunct="1">
              <a:buFontTx/>
              <a:buChar char="-"/>
            </a:pPr>
            <a:r>
              <a:rPr lang="fr-FR" altLang="x-none" sz="2400" dirty="0">
                <a:latin typeface="+mj-lt"/>
                <a:ea typeface="Tahoma" charset="0"/>
                <a:cs typeface="Tahoma" charset="0"/>
              </a:rPr>
              <a:t>Rappelons que tout traumatisme est, pour commencer, simple. Les réactions présentées par les victimes sont identiques à celles faisant suite à un TSPT, mais lentement, avec le développement d’une exposition répétée et incontrôlable d’autres mécanismes d’adaptation vont se manifester de plus en plus pathologiques.</a:t>
            </a:r>
          </a:p>
          <a:p>
            <a:pPr algn="just" eaLnBrk="1" hangingPunct="1">
              <a:buFontTx/>
              <a:buChar char="-"/>
            </a:pPr>
            <a:endParaRPr lang="fr-FR" altLang="x-none" sz="2400" dirty="0">
              <a:latin typeface="+mj-lt"/>
              <a:ea typeface="Tahoma" charset="0"/>
              <a:cs typeface="Tahoma" charset="0"/>
            </a:endParaRPr>
          </a:p>
        </p:txBody>
      </p:sp>
    </p:spTree>
    <p:extLst>
      <p:ext uri="{BB962C8B-B14F-4D97-AF65-F5344CB8AC3E}">
        <p14:creationId xmlns:p14="http://schemas.microsoft.com/office/powerpoint/2010/main" val="173990664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368312" y="2169560"/>
            <a:ext cx="11678194" cy="4997450"/>
          </a:xfrm>
        </p:spPr>
        <p:txBody>
          <a:bodyPr>
            <a:normAutofit/>
          </a:bodyPr>
          <a:lstStyle/>
          <a:p>
            <a:pPr algn="just" eaLnBrk="1" hangingPunct="1">
              <a:buFontTx/>
              <a:buChar char="-"/>
            </a:pPr>
            <a:r>
              <a:rPr lang="fr-FR" altLang="x-none" sz="2400" dirty="0">
                <a:latin typeface="+mj-lt"/>
                <a:ea typeface="Tahoma" charset="0"/>
                <a:cs typeface="Tahoma" charset="0"/>
              </a:rPr>
              <a:t>Une des caractéristique les plus emblématique trauma complexe est celle de la répétition des épisodes traumatiques durant l’enfance (Cloitre et al., 2010; Taylor, </a:t>
            </a:r>
            <a:r>
              <a:rPr lang="fr-FR" altLang="x-none" sz="2400" dirty="0" err="1">
                <a:latin typeface="+mj-lt"/>
                <a:ea typeface="Tahoma" charset="0"/>
                <a:cs typeface="Tahoma" charset="0"/>
              </a:rPr>
              <a:t>Asmundson</a:t>
            </a:r>
            <a:r>
              <a:rPr lang="fr-FR" altLang="x-none" sz="2400" dirty="0">
                <a:latin typeface="+mj-lt"/>
                <a:ea typeface="Tahoma" charset="0"/>
                <a:cs typeface="Tahoma" charset="0"/>
              </a:rPr>
              <a:t>, &amp; Carleton, 2005) et de la durée de ce « temps traumatique ». </a:t>
            </a:r>
          </a:p>
          <a:p>
            <a:pPr algn="just" eaLnBrk="1" hangingPunct="1">
              <a:buFontTx/>
              <a:buChar char="-"/>
            </a:pPr>
            <a:r>
              <a:rPr lang="fr-FR" altLang="x-none" sz="2400" dirty="0">
                <a:latin typeface="+mj-lt"/>
                <a:ea typeface="Tahoma" charset="0"/>
                <a:cs typeface="Tahoma" charset="0"/>
              </a:rPr>
              <a:t>Des auteurs comme Taylor, </a:t>
            </a:r>
            <a:r>
              <a:rPr lang="fr-FR" altLang="x-none" sz="2400" dirty="0" err="1">
                <a:latin typeface="+mj-lt"/>
                <a:ea typeface="Tahoma" charset="0"/>
                <a:cs typeface="Tahoma" charset="0"/>
              </a:rPr>
              <a:t>Asmundson</a:t>
            </a:r>
            <a:r>
              <a:rPr lang="fr-FR" altLang="x-none" sz="2400" dirty="0">
                <a:latin typeface="+mj-lt"/>
                <a:ea typeface="Tahoma" charset="0"/>
                <a:cs typeface="Tahoma" charset="0"/>
              </a:rPr>
              <a:t> et Carleton (2005) ont largement montré qu’un traumatisme est d’autant plus déstructurant qu’il survient tôt dans la vie des enfants. </a:t>
            </a:r>
          </a:p>
          <a:p>
            <a:pPr algn="just" eaLnBrk="1" hangingPunct="1">
              <a:buFontTx/>
              <a:buChar char="-"/>
            </a:pPr>
            <a:r>
              <a:rPr lang="fr-FR" altLang="x-none" sz="2400" dirty="0">
                <a:latin typeface="+mj-lt"/>
                <a:ea typeface="Tahoma" charset="0"/>
                <a:cs typeface="Tahoma" charset="0"/>
              </a:rPr>
              <a:t>Ils montres par exemple que le nombre d’individus avec un Trouble Stress post-traumatique Complexe (TSPT-C) est significativement plus élevé (61%) que ceux avec un TSPT simple (16%) lorsque le processus de </a:t>
            </a:r>
            <a:r>
              <a:rPr lang="fr-FR" altLang="x-none" sz="2400" dirty="0" err="1">
                <a:latin typeface="+mj-lt"/>
                <a:ea typeface="Tahoma" charset="0"/>
                <a:cs typeface="Tahoma" charset="0"/>
              </a:rPr>
              <a:t>traumatisation</a:t>
            </a:r>
            <a:r>
              <a:rPr lang="fr-FR" altLang="x-none" sz="2400" dirty="0">
                <a:latin typeface="+mj-lt"/>
                <a:ea typeface="Tahoma" charset="0"/>
                <a:cs typeface="Tahoma" charset="0"/>
              </a:rPr>
              <a:t> a eu lieu avant 14 ans. Dés résultats similaires sont d’ailleurs observés dans la même étude pour les adolescents plus âgés.  </a:t>
            </a:r>
          </a:p>
          <a:p>
            <a:pPr algn="just" eaLnBrk="1" hangingPunct="1">
              <a:buFontTx/>
              <a:buChar char="-"/>
            </a:pPr>
            <a:endParaRPr lang="fr-FR" altLang="x-none" sz="2400" dirty="0">
              <a:latin typeface="+mj-lt"/>
              <a:ea typeface="Tahoma" charset="0"/>
              <a:cs typeface="Tahoma" charset="0"/>
            </a:endParaRPr>
          </a:p>
          <a:p>
            <a:pPr algn="just" eaLnBrk="1" hangingPunct="1">
              <a:buFontTx/>
              <a:buChar char="-"/>
            </a:pPr>
            <a:endParaRPr lang="fr-FR" altLang="x-none" sz="2400" dirty="0" err="1">
              <a:latin typeface="+mj-lt"/>
              <a:ea typeface="Tahoma" charset="0"/>
              <a:cs typeface="Tahoma" charset="0"/>
            </a:endParaRPr>
          </a:p>
        </p:txBody>
      </p:sp>
    </p:spTree>
    <p:extLst>
      <p:ext uri="{BB962C8B-B14F-4D97-AF65-F5344CB8AC3E}">
        <p14:creationId xmlns:p14="http://schemas.microsoft.com/office/powerpoint/2010/main" val="417449486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483326" y="2571206"/>
            <a:ext cx="11416937" cy="4997450"/>
          </a:xfrm>
        </p:spPr>
        <p:txBody>
          <a:bodyPr>
            <a:normAutofit/>
          </a:bodyPr>
          <a:lstStyle/>
          <a:p>
            <a:pPr algn="just" eaLnBrk="1" hangingPunct="1">
              <a:buFontTx/>
              <a:buChar char="-"/>
            </a:pPr>
            <a:endParaRPr lang="fr-FR" altLang="x-none" sz="2400" dirty="0">
              <a:ea typeface="Tahoma" charset="0"/>
              <a:cs typeface="Tahoma" charset="0"/>
            </a:endParaRPr>
          </a:p>
          <a:p>
            <a:pPr algn="just" eaLnBrk="1" hangingPunct="1">
              <a:buFontTx/>
              <a:buChar char="-"/>
            </a:pPr>
            <a:r>
              <a:rPr lang="fr-FR" altLang="x-none" sz="2400" dirty="0" err="1">
                <a:ea typeface="Tahoma" charset="0"/>
                <a:cs typeface="Tahoma" charset="0"/>
              </a:rPr>
              <a:t>Leonore</a:t>
            </a:r>
            <a:r>
              <a:rPr lang="fr-FR" altLang="x-none" sz="2400" dirty="0">
                <a:ea typeface="Tahoma" charset="0"/>
                <a:cs typeface="Tahoma" charset="0"/>
              </a:rPr>
              <a:t> </a:t>
            </a:r>
            <a:r>
              <a:rPr lang="fr-FR" altLang="x-none" sz="2400" dirty="0" err="1">
                <a:ea typeface="Tahoma" charset="0"/>
                <a:cs typeface="Tahoma" charset="0"/>
              </a:rPr>
              <a:t>Terr</a:t>
            </a:r>
            <a:r>
              <a:rPr lang="fr-FR" altLang="x-none" sz="2400" dirty="0">
                <a:ea typeface="Tahoma" charset="0"/>
                <a:cs typeface="Tahoma" charset="0"/>
              </a:rPr>
              <a:t> et Judith Herman s’inscrivent toutes deux dans une perspective développementale qu’elles jugent essentielle pour comprendre le processus de </a:t>
            </a:r>
            <a:r>
              <a:rPr lang="fr-FR" altLang="x-none" sz="2400" dirty="0" err="1">
                <a:ea typeface="Tahoma" charset="0"/>
                <a:cs typeface="Tahoma" charset="0"/>
              </a:rPr>
              <a:t>traumatisation</a:t>
            </a:r>
            <a:r>
              <a:rPr lang="fr-FR" altLang="x-none" sz="2400" dirty="0">
                <a:ea typeface="Tahoma" charset="0"/>
                <a:cs typeface="Tahoma" charset="0"/>
              </a:rPr>
              <a:t> lorsque ce dernier est prolongés et répétés durant l’enfance. </a:t>
            </a:r>
          </a:p>
          <a:p>
            <a:pPr algn="just" eaLnBrk="1" hangingPunct="1">
              <a:buFontTx/>
              <a:buChar char="-"/>
            </a:pPr>
            <a:r>
              <a:rPr lang="fr-FR" altLang="x-none" sz="2400" dirty="0">
                <a:ea typeface="Tahoma" charset="0"/>
                <a:cs typeface="Tahoma" charset="0"/>
              </a:rPr>
              <a:t>C’est notamment la position de Judith Herman, qui </a:t>
            </a:r>
            <a:r>
              <a:rPr lang="fr-FR" altLang="x-none" sz="2400" dirty="0" err="1">
                <a:ea typeface="Tahoma" charset="0"/>
                <a:cs typeface="Tahoma" charset="0"/>
              </a:rPr>
              <a:t>considére</a:t>
            </a:r>
            <a:r>
              <a:rPr lang="fr-FR" altLang="x-none" sz="2400" dirty="0">
                <a:ea typeface="Tahoma" charset="0"/>
                <a:cs typeface="Tahoma" charset="0"/>
              </a:rPr>
              <a:t> que de telles expositions durant l’enfance sont  à même d’entraver le développement de l’enfant, notamment en ce qui concerne la construction de son identité et ses capacités à être en relation avec les autres. </a:t>
            </a:r>
          </a:p>
        </p:txBody>
      </p:sp>
    </p:spTree>
    <p:extLst>
      <p:ext uri="{BB962C8B-B14F-4D97-AF65-F5344CB8AC3E}">
        <p14:creationId xmlns:p14="http://schemas.microsoft.com/office/powerpoint/2010/main" val="83220955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404949" y="2727960"/>
            <a:ext cx="11508377" cy="4997450"/>
          </a:xfrm>
        </p:spPr>
        <p:txBody>
          <a:bodyPr>
            <a:normAutofit/>
          </a:bodyPr>
          <a:lstStyle/>
          <a:p>
            <a:pPr algn="just" eaLnBrk="1" hangingPunct="1">
              <a:buFontTx/>
              <a:buChar char="-"/>
            </a:pPr>
            <a:endParaRPr lang="fr-FR" altLang="x-none" sz="2400" dirty="0">
              <a:ea typeface="Tahoma" charset="0"/>
              <a:cs typeface="Tahoma" charset="0"/>
            </a:endParaRPr>
          </a:p>
          <a:p>
            <a:pPr algn="just" eaLnBrk="1" hangingPunct="1">
              <a:buFontTx/>
              <a:buChar char="-"/>
            </a:pPr>
            <a:r>
              <a:rPr lang="fr-FR" altLang="x-none" sz="2400" dirty="0">
                <a:ea typeface="Tahoma" charset="0"/>
                <a:cs typeface="Tahoma" charset="0"/>
              </a:rPr>
              <a:t>De tels impacts seraient d’ailleurs d’autant plus massif que lorsque les instigateurs de ce processus de </a:t>
            </a:r>
            <a:r>
              <a:rPr lang="fr-FR" altLang="x-none" sz="2400" dirty="0" err="1">
                <a:ea typeface="Tahoma" charset="0"/>
                <a:cs typeface="Tahoma" charset="0"/>
              </a:rPr>
              <a:t>traumatisation</a:t>
            </a:r>
            <a:r>
              <a:rPr lang="fr-FR" altLang="x-none" sz="2400" dirty="0">
                <a:ea typeface="Tahoma" charset="0"/>
                <a:cs typeface="Tahoma" charset="0"/>
              </a:rPr>
              <a:t> répété sont des parents ou des adultes (parents, proches, personnes significatives,…) sensés prendre soin de ces enfants d’autant plus grave lorsque les instigateurs. </a:t>
            </a:r>
          </a:p>
          <a:p>
            <a:pPr algn="just" eaLnBrk="1" hangingPunct="1">
              <a:buFontTx/>
              <a:buChar char="-"/>
            </a:pPr>
            <a:r>
              <a:rPr lang="fr-FR" altLang="x-none" sz="2400" dirty="0">
                <a:ea typeface="Tahoma" charset="0"/>
                <a:cs typeface="Tahoma" charset="0"/>
              </a:rPr>
              <a:t>Cette perspective développementale du trauma a justement été au cœur de nombreux travaux et écrits depuis 20 ans. </a:t>
            </a:r>
          </a:p>
          <a:p>
            <a:pPr algn="just" eaLnBrk="1" hangingPunct="1">
              <a:buFontTx/>
              <a:buChar char="-"/>
            </a:pPr>
            <a:r>
              <a:rPr lang="fr-FR" altLang="x-none" sz="2400" dirty="0">
                <a:ea typeface="Tahoma" charset="0"/>
                <a:cs typeface="Tahoma" charset="0"/>
              </a:rPr>
              <a:t>Rappelons que le TSPT a d’abord fait partie de la psychopathologie des adultes</a:t>
            </a:r>
          </a:p>
        </p:txBody>
      </p:sp>
    </p:spTree>
    <p:extLst>
      <p:ext uri="{BB962C8B-B14F-4D97-AF65-F5344CB8AC3E}">
        <p14:creationId xmlns:p14="http://schemas.microsoft.com/office/powerpoint/2010/main" val="341926536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261257" y="2492829"/>
            <a:ext cx="11573692" cy="4997450"/>
          </a:xfrm>
        </p:spPr>
        <p:txBody>
          <a:bodyPr>
            <a:normAutofit/>
          </a:bodyPr>
          <a:lstStyle/>
          <a:p>
            <a:pPr algn="just" eaLnBrk="1" hangingPunct="1">
              <a:buFontTx/>
              <a:buChar char="-"/>
            </a:pPr>
            <a:endParaRPr lang="fr-FR" altLang="x-none" sz="2400" dirty="0">
              <a:ea typeface="Tahoma" charset="0"/>
              <a:cs typeface="Tahoma" charset="0"/>
            </a:endParaRPr>
          </a:p>
          <a:p>
            <a:pPr algn="just" eaLnBrk="1" hangingPunct="1">
              <a:buFontTx/>
              <a:buChar char="-"/>
            </a:pPr>
            <a:r>
              <a:rPr lang="fr-FR" altLang="x-none" sz="2400" dirty="0">
                <a:ea typeface="Tahoma" charset="0"/>
                <a:cs typeface="Tahoma" charset="0"/>
              </a:rPr>
              <a:t>Ces enfants (ou ces enfants devenus des adultes) font souvent l’objet d’une multitude de diagnostic qui s’additionne les uns aux autres ce qui dans les faits montre à quel point l’entité nosographique de TSPT s’avère insuffisante dans de tels cas pour circonscrire ce qu’il faut bien appelée une complexité psychopathologique. </a:t>
            </a:r>
          </a:p>
          <a:p>
            <a:pPr algn="just" eaLnBrk="1" hangingPunct="1">
              <a:buFontTx/>
              <a:buChar char="-"/>
            </a:pPr>
            <a:r>
              <a:rPr lang="fr-FR" altLang="x-none" sz="2400" dirty="0">
                <a:ea typeface="Tahoma" charset="0"/>
                <a:cs typeface="Tahoma" charset="0"/>
              </a:rPr>
              <a:t>Comme le suggère Ford et Courtois (2013) sur le plan neurologique si l’on peu considérer que la confrontation à un événement traumatique unique peut pour une part au moins se résumer à un ensemble de réponses conditionnées ou réactionnelles  comme c’est le cas avec le TSPT. </a:t>
            </a:r>
          </a:p>
        </p:txBody>
      </p:sp>
    </p:spTree>
    <p:extLst>
      <p:ext uri="{BB962C8B-B14F-4D97-AF65-F5344CB8AC3E}">
        <p14:creationId xmlns:p14="http://schemas.microsoft.com/office/powerpoint/2010/main" val="35058767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235132" y="2597332"/>
            <a:ext cx="11756571" cy="4997450"/>
          </a:xfrm>
        </p:spPr>
        <p:txBody>
          <a:bodyPr>
            <a:normAutofit/>
          </a:bodyPr>
          <a:lstStyle/>
          <a:p>
            <a:pPr algn="just" eaLnBrk="1" hangingPunct="1">
              <a:buFontTx/>
              <a:buChar char="-"/>
            </a:pPr>
            <a:endParaRPr lang="fr-FR" altLang="x-none" sz="2400" dirty="0">
              <a:latin typeface="+mj-lt"/>
              <a:ea typeface="Tahoma" charset="0"/>
              <a:cs typeface="Tahoma" charset="0"/>
            </a:endParaRPr>
          </a:p>
          <a:p>
            <a:pPr algn="just" eaLnBrk="1" hangingPunct="1">
              <a:buFontTx/>
              <a:buChar char="-"/>
            </a:pPr>
            <a:r>
              <a:rPr lang="fr-FR" altLang="x-none" sz="2400" dirty="0">
                <a:latin typeface="+mj-lt"/>
                <a:ea typeface="Tahoma" charset="0"/>
                <a:cs typeface="Tahoma" charset="0"/>
              </a:rPr>
              <a:t>En revanche,  l’activation répétée de la réponse au stress favorise le développement d’un cerveau orienté vers la survie («</a:t>
            </a:r>
            <a:r>
              <a:rPr lang="fr-FR" altLang="x-none" sz="2400" dirty="0" err="1">
                <a:latin typeface="+mj-lt"/>
                <a:ea typeface="Tahoma" charset="0"/>
                <a:cs typeface="Tahoma" charset="0"/>
              </a:rPr>
              <a:t>survival</a:t>
            </a:r>
            <a:r>
              <a:rPr lang="fr-FR" altLang="x-none" sz="2400" dirty="0">
                <a:latin typeface="+mj-lt"/>
                <a:ea typeface="Tahoma" charset="0"/>
                <a:cs typeface="Tahoma" charset="0"/>
              </a:rPr>
              <a:t> </a:t>
            </a:r>
            <a:r>
              <a:rPr lang="fr-FR" altLang="x-none" sz="2400" dirty="0" err="1">
                <a:latin typeface="+mj-lt"/>
                <a:ea typeface="Tahoma" charset="0"/>
                <a:cs typeface="Tahoma" charset="0"/>
              </a:rPr>
              <a:t>brain</a:t>
            </a:r>
            <a:r>
              <a:rPr lang="fr-FR" altLang="x-none" sz="2400" dirty="0">
                <a:latin typeface="+mj-lt"/>
                <a:ea typeface="Tahoma" charset="0"/>
                <a:cs typeface="Tahoma" charset="0"/>
              </a:rPr>
              <a:t>») au détriment d’un cerveau orienté vers l’exploration («</a:t>
            </a:r>
            <a:r>
              <a:rPr lang="fr-FR" altLang="x-none" sz="2400" dirty="0" err="1">
                <a:latin typeface="+mj-lt"/>
                <a:ea typeface="Tahoma" charset="0"/>
                <a:cs typeface="Tahoma" charset="0"/>
              </a:rPr>
              <a:t>learning</a:t>
            </a:r>
            <a:r>
              <a:rPr lang="fr-FR" altLang="x-none" sz="2400" dirty="0">
                <a:latin typeface="+mj-lt"/>
                <a:ea typeface="Tahoma" charset="0"/>
                <a:cs typeface="Tahoma" charset="0"/>
              </a:rPr>
              <a:t> </a:t>
            </a:r>
            <a:r>
              <a:rPr lang="fr-FR" altLang="x-none" sz="2400" dirty="0" err="1">
                <a:latin typeface="+mj-lt"/>
                <a:ea typeface="Tahoma" charset="0"/>
                <a:cs typeface="Tahoma" charset="0"/>
              </a:rPr>
              <a:t>brain</a:t>
            </a:r>
            <a:r>
              <a:rPr lang="fr-FR" altLang="x-none" sz="2400" dirty="0">
                <a:latin typeface="+mj-lt"/>
                <a:ea typeface="Tahoma" charset="0"/>
                <a:cs typeface="Tahoma" charset="0"/>
              </a:rPr>
              <a:t>»).</a:t>
            </a:r>
          </a:p>
          <a:p>
            <a:pPr algn="just" eaLnBrk="1" hangingPunct="1">
              <a:buFontTx/>
              <a:buChar char="-"/>
            </a:pPr>
            <a:r>
              <a:rPr lang="fr-FR" altLang="x-none" sz="2400" dirty="0">
                <a:latin typeface="+mj-lt"/>
                <a:ea typeface="Tahoma" charset="0"/>
                <a:cs typeface="Tahoma" charset="0"/>
              </a:rPr>
              <a:t>Alors que ce dernier favorise l’ouverture, l’exploration et la découverte de son environnement, le « </a:t>
            </a:r>
            <a:r>
              <a:rPr lang="fr-FR" altLang="x-none" sz="2400" dirty="0" err="1">
                <a:latin typeface="+mj-lt"/>
                <a:ea typeface="Tahoma" charset="0"/>
                <a:cs typeface="Tahoma" charset="0"/>
              </a:rPr>
              <a:t>survival</a:t>
            </a:r>
            <a:r>
              <a:rPr lang="fr-FR" altLang="x-none" sz="2400" dirty="0">
                <a:latin typeface="+mj-lt"/>
                <a:ea typeface="Tahoma" charset="0"/>
                <a:cs typeface="Tahoma" charset="0"/>
              </a:rPr>
              <a:t> </a:t>
            </a:r>
            <a:r>
              <a:rPr lang="fr-FR" altLang="x-none" sz="2400" dirty="0" err="1">
                <a:latin typeface="+mj-lt"/>
                <a:ea typeface="Tahoma" charset="0"/>
                <a:cs typeface="Tahoma" charset="0"/>
              </a:rPr>
              <a:t>brain</a:t>
            </a:r>
            <a:r>
              <a:rPr lang="fr-FR" altLang="x-none" sz="2400" dirty="0">
                <a:latin typeface="+mj-lt"/>
                <a:ea typeface="Tahoma" charset="0"/>
                <a:cs typeface="Tahoma" charset="0"/>
              </a:rPr>
              <a:t> » sera quant à lui plutôt orienté vers la vigilance, l’anticipation, la prévention et la protection de menaces éventuelles. Bien que, dans certaines circonstances, le « </a:t>
            </a:r>
            <a:r>
              <a:rPr lang="fr-FR" altLang="x-none" sz="2400" dirty="0" err="1">
                <a:latin typeface="+mj-lt"/>
                <a:ea typeface="Tahoma" charset="0"/>
                <a:cs typeface="Tahoma" charset="0"/>
              </a:rPr>
              <a:t>survival</a:t>
            </a:r>
            <a:r>
              <a:rPr lang="fr-FR" altLang="x-none" sz="2400" dirty="0">
                <a:latin typeface="+mj-lt"/>
                <a:ea typeface="Tahoma" charset="0"/>
                <a:cs typeface="Tahoma" charset="0"/>
              </a:rPr>
              <a:t> </a:t>
            </a:r>
            <a:r>
              <a:rPr lang="fr-FR" altLang="x-none" sz="2400" dirty="0" err="1">
                <a:latin typeface="+mj-lt"/>
                <a:ea typeface="Tahoma" charset="0"/>
                <a:cs typeface="Tahoma" charset="0"/>
              </a:rPr>
              <a:t>brain</a:t>
            </a:r>
            <a:r>
              <a:rPr lang="fr-FR" altLang="x-none" sz="2400" dirty="0">
                <a:latin typeface="+mj-lt"/>
                <a:ea typeface="Tahoma" charset="0"/>
                <a:cs typeface="Tahoma" charset="0"/>
              </a:rPr>
              <a:t> » soit très approprié, au quotidien, rares sont les situations (incluant les situations sociales) nécessitant une telle réponse. </a:t>
            </a:r>
          </a:p>
        </p:txBody>
      </p:sp>
    </p:spTree>
    <p:extLst>
      <p:ext uri="{BB962C8B-B14F-4D97-AF65-F5344CB8AC3E}">
        <p14:creationId xmlns:p14="http://schemas.microsoft.com/office/powerpoint/2010/main" val="1261952939"/>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195943" y="3132909"/>
            <a:ext cx="11730446" cy="4997450"/>
          </a:xfrm>
        </p:spPr>
        <p:txBody>
          <a:bodyPr>
            <a:normAutofit/>
          </a:bodyPr>
          <a:lstStyle/>
          <a:p>
            <a:pPr algn="just" eaLnBrk="1" hangingPunct="1">
              <a:buFontTx/>
              <a:buChar char="-"/>
            </a:pPr>
            <a:endParaRPr lang="fr-FR" altLang="x-none" sz="2400" dirty="0">
              <a:latin typeface="+mj-lt"/>
              <a:ea typeface="Tahoma" charset="0"/>
              <a:cs typeface="Tahoma" charset="0"/>
            </a:endParaRPr>
          </a:p>
          <a:p>
            <a:pPr algn="just" eaLnBrk="1" hangingPunct="1">
              <a:buFontTx/>
              <a:buChar char="-"/>
            </a:pPr>
            <a:r>
              <a:rPr lang="fr-FR" altLang="x-none" sz="2400" dirty="0">
                <a:latin typeface="+mj-lt"/>
                <a:ea typeface="Tahoma" charset="0"/>
                <a:cs typeface="Tahoma" charset="0"/>
              </a:rPr>
              <a:t>Les enfants et les adolescents qui évoluent en mode survie ont donc plus de difficultés à s’adapter aux activités quotidiennes et à entretenir des relations riches et saines avec les autres. </a:t>
            </a:r>
          </a:p>
          <a:p>
            <a:pPr algn="just" eaLnBrk="1" hangingPunct="1">
              <a:buFontTx/>
              <a:buChar char="-"/>
            </a:pPr>
            <a:r>
              <a:rPr lang="fr-FR" altLang="x-none" sz="2400" dirty="0">
                <a:latin typeface="+mj-lt"/>
                <a:ea typeface="Tahoma" charset="0"/>
                <a:cs typeface="Tahoma" charset="0"/>
              </a:rPr>
              <a:t>Leur cerveau teinte l’ensemble de leurs expériences, y percevant plus fréquemment des dangers potentiels. Au cœur de ces expériences figure la peur, une émotion très forte qui mobilise l’ensemble des ressources disponibles</a:t>
            </a:r>
          </a:p>
        </p:txBody>
      </p:sp>
    </p:spTree>
    <p:extLst>
      <p:ext uri="{BB962C8B-B14F-4D97-AF65-F5344CB8AC3E}">
        <p14:creationId xmlns:p14="http://schemas.microsoft.com/office/powerpoint/2010/main" val="2247305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rrowheads="1"/>
          </p:cNvSpPr>
          <p:nvPr>
            <p:ph type="title"/>
          </p:nvPr>
        </p:nvSpPr>
        <p:spPr/>
        <p:txBody>
          <a:bodyPr/>
          <a:lstStyle/>
          <a:p>
            <a:pPr eaLnBrk="1" hangingPunct="1"/>
            <a:r>
              <a:rPr lang="fr-FR" altLang="x-none">
                <a:latin typeface="Tahoma" charset="0"/>
                <a:ea typeface="ＭＳ Ｐゴシック" charset="-128"/>
              </a:rPr>
              <a:t>1. Introduction</a:t>
            </a:r>
          </a:p>
        </p:txBody>
      </p:sp>
      <p:sp>
        <p:nvSpPr>
          <p:cNvPr id="66562" name="Rectangle 3"/>
          <p:cNvSpPr>
            <a:spLocks noGrp="1" noRot="1" noChangeArrowheads="1"/>
          </p:cNvSpPr>
          <p:nvPr>
            <p:ph idx="1"/>
          </p:nvPr>
        </p:nvSpPr>
        <p:spPr>
          <a:xfrm>
            <a:off x="646043" y="3712632"/>
            <a:ext cx="10416209" cy="4343400"/>
          </a:xfrm>
        </p:spPr>
        <p:txBody>
          <a:bodyPr>
            <a:normAutofit/>
          </a:bodyPr>
          <a:lstStyle/>
          <a:p>
            <a:pPr algn="just" eaLnBrk="1" hangingPunct="1"/>
            <a:r>
              <a:rPr lang="fr-FR" altLang="x-none" sz="2800" dirty="0">
                <a:solidFill>
                  <a:srgbClr val="003399"/>
                </a:solidFill>
                <a:latin typeface="+mj-lt"/>
                <a:ea typeface="ＭＳ Ｐゴシック" charset="-128"/>
              </a:rPr>
              <a:t>Réintégration de l'événement traumatique dans la trame de l'histoire individuelle est l'une des clés du traitement de ces états.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209006" y="2806338"/>
            <a:ext cx="11678194" cy="4997450"/>
          </a:xfrm>
        </p:spPr>
        <p:txBody>
          <a:bodyPr>
            <a:normAutofit/>
          </a:bodyPr>
          <a:lstStyle/>
          <a:p>
            <a:pPr algn="just" eaLnBrk="1" hangingPunct="1">
              <a:buFontTx/>
              <a:buChar char="-"/>
            </a:pPr>
            <a:endParaRPr lang="fr-FR" altLang="x-none" sz="2400" dirty="0">
              <a:ea typeface="Tahoma" charset="0"/>
              <a:cs typeface="Tahoma" charset="0"/>
            </a:endParaRPr>
          </a:p>
          <a:p>
            <a:pPr algn="just" eaLnBrk="1" hangingPunct="1">
              <a:buFontTx/>
              <a:buChar char="-"/>
            </a:pPr>
            <a:r>
              <a:rPr lang="fr-FR" altLang="x-none" sz="2400" dirty="0">
                <a:ea typeface="Tahoma" charset="0"/>
                <a:cs typeface="Tahoma" charset="0"/>
              </a:rPr>
              <a:t>Judith Herman a alors propose l’ajout dans le DSM-IV du diagnostic de Trouble de Stress Post-Traumatique Complexe (TSPT-C) qu’elle jugeait plus approprié aux traumas psychologiques répétés et prolongés. </a:t>
            </a:r>
          </a:p>
          <a:p>
            <a:pPr algn="just" eaLnBrk="1" hangingPunct="1">
              <a:buFontTx/>
              <a:buChar char="-"/>
            </a:pPr>
            <a:r>
              <a:rPr lang="fr-FR" altLang="x-none" sz="2400" dirty="0">
                <a:ea typeface="Tahoma" charset="0"/>
                <a:cs typeface="Tahoma" charset="0"/>
              </a:rPr>
              <a:t>A travers cette proposition, et l’ajout du terme complexe, il s’agissait de mettre en évidence la complexité, la diversité, la multiplicité et l’hétérogénéité des symptômes présents chez les victimes de traumas répétés. </a:t>
            </a:r>
          </a:p>
        </p:txBody>
      </p:sp>
    </p:spTree>
    <p:extLst>
      <p:ext uri="{BB962C8B-B14F-4D97-AF65-F5344CB8AC3E}">
        <p14:creationId xmlns:p14="http://schemas.microsoft.com/office/powerpoint/2010/main" val="19419121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211183" y="1983377"/>
            <a:ext cx="11769634" cy="4997450"/>
          </a:xfrm>
        </p:spPr>
        <p:txBody>
          <a:bodyPr>
            <a:normAutofit/>
          </a:bodyPr>
          <a:lstStyle/>
          <a:p>
            <a:pPr algn="just" eaLnBrk="1" hangingPunct="1">
              <a:buFontTx/>
              <a:buChar char="-"/>
            </a:pPr>
            <a:endParaRPr lang="fr-FR" altLang="x-none" sz="2400" dirty="0">
              <a:ea typeface="Tahoma" charset="0"/>
              <a:cs typeface="Tahoma" charset="0"/>
            </a:endParaRPr>
          </a:p>
          <a:p>
            <a:pPr algn="just" eaLnBrk="1" hangingPunct="1">
              <a:buFontTx/>
              <a:buChar char="-"/>
            </a:pPr>
            <a:r>
              <a:rPr lang="fr-FR" altLang="x-none" sz="2400" dirty="0">
                <a:ea typeface="Tahoma" charset="0"/>
                <a:cs typeface="Tahoma" charset="0"/>
              </a:rPr>
              <a:t>Durant la même période, un comité avec Bessel van der </a:t>
            </a:r>
            <a:r>
              <a:rPr lang="fr-FR" altLang="x-none" sz="2400" dirty="0" err="1">
                <a:ea typeface="Tahoma" charset="0"/>
                <a:cs typeface="Tahoma" charset="0"/>
              </a:rPr>
              <a:t>Kolk</a:t>
            </a:r>
            <a:r>
              <a:rPr lang="fr-FR" altLang="x-none" sz="2400" dirty="0">
                <a:ea typeface="Tahoma" charset="0"/>
                <a:cs typeface="Tahoma" charset="0"/>
              </a:rPr>
              <a:t> (</a:t>
            </a:r>
            <a:r>
              <a:rPr lang="fr-FR" altLang="x-none" sz="2400" dirty="0" err="1">
                <a:ea typeface="Tahoma" charset="0"/>
                <a:cs typeface="Tahoma" charset="0"/>
              </a:rPr>
              <a:t>vand</a:t>
            </a:r>
            <a:r>
              <a:rPr lang="fr-FR" altLang="x-none" sz="2400" dirty="0">
                <a:ea typeface="Tahoma" charset="0"/>
                <a:cs typeface="Tahoma" charset="0"/>
              </a:rPr>
              <a:t> der </a:t>
            </a:r>
            <a:r>
              <a:rPr lang="fr-FR" altLang="x-none" sz="2400" dirty="0" err="1">
                <a:ea typeface="Tahoma" charset="0"/>
                <a:cs typeface="Tahoma" charset="0"/>
              </a:rPr>
              <a:t>Kolk</a:t>
            </a:r>
            <a:r>
              <a:rPr lang="fr-FR" altLang="x-none" sz="2400" dirty="0">
                <a:ea typeface="Tahoma" charset="0"/>
                <a:cs typeface="Tahoma" charset="0"/>
              </a:rPr>
              <a:t>, Roth, </a:t>
            </a:r>
            <a:r>
              <a:rPr lang="fr-FR" altLang="x-none" sz="2400" dirty="0" err="1">
                <a:ea typeface="Tahoma" charset="0"/>
                <a:cs typeface="Tahoma" charset="0"/>
              </a:rPr>
              <a:t>Pelcovitz</a:t>
            </a:r>
            <a:r>
              <a:rPr lang="fr-FR" altLang="x-none" sz="2400" dirty="0">
                <a:ea typeface="Tahoma" charset="0"/>
                <a:cs typeface="Tahoma" charset="0"/>
              </a:rPr>
              <a:t> &amp; Mandel, 1993) s’est constitué en vue d’étudier et de proposer une nouvelle entité clinique qui rendrait compte des séquelles complexes du </a:t>
            </a:r>
            <a:r>
              <a:rPr lang="fr-FR" altLang="x-none" sz="2400" dirty="0" err="1">
                <a:ea typeface="Tahoma" charset="0"/>
                <a:cs typeface="Tahoma" charset="0"/>
              </a:rPr>
              <a:t>psychotraumatisme</a:t>
            </a:r>
            <a:r>
              <a:rPr lang="fr-FR" altLang="x-none" sz="2400" dirty="0">
                <a:ea typeface="Tahoma" charset="0"/>
                <a:cs typeface="Tahoma" charset="0"/>
              </a:rPr>
              <a:t> afin de l’inclure ici encore dans ce qu’allait être le futur DSM-IV. </a:t>
            </a:r>
          </a:p>
          <a:p>
            <a:pPr algn="just" eaLnBrk="1" hangingPunct="1">
              <a:buFontTx/>
              <a:buChar char="-"/>
            </a:pPr>
            <a:r>
              <a:rPr lang="fr-FR" altLang="x-none" sz="2400" dirty="0">
                <a:ea typeface="Tahoma" charset="0"/>
                <a:cs typeface="Tahoma" charset="0"/>
              </a:rPr>
              <a:t>On parle alors (</a:t>
            </a:r>
            <a:r>
              <a:rPr lang="fr-FR" altLang="x-none" sz="2400" dirty="0" err="1">
                <a:ea typeface="Tahoma" charset="0"/>
                <a:cs typeface="Tahoma" charset="0"/>
              </a:rPr>
              <a:t>Lexenberg</a:t>
            </a:r>
            <a:r>
              <a:rPr lang="fr-FR" altLang="x-none" sz="2400" dirty="0">
                <a:ea typeface="Tahoma" charset="0"/>
                <a:cs typeface="Tahoma" charset="0"/>
              </a:rPr>
              <a:t> &amp; al., 2001) de </a:t>
            </a:r>
            <a:r>
              <a:rPr lang="fr-FR" altLang="x-none" sz="2400" dirty="0" err="1">
                <a:ea typeface="Tahoma" charset="0"/>
                <a:cs typeface="Tahoma" charset="0"/>
              </a:rPr>
              <a:t>Disorder</a:t>
            </a:r>
            <a:r>
              <a:rPr lang="fr-FR" altLang="x-none" sz="2400" dirty="0">
                <a:ea typeface="Tahoma" charset="0"/>
                <a:cs typeface="Tahoma" charset="0"/>
              </a:rPr>
              <a:t> of </a:t>
            </a:r>
            <a:r>
              <a:rPr lang="fr-FR" altLang="x-none" sz="2400" dirty="0" err="1">
                <a:ea typeface="Tahoma" charset="0"/>
                <a:cs typeface="Tahoma" charset="0"/>
              </a:rPr>
              <a:t>Extreme</a:t>
            </a:r>
            <a:r>
              <a:rPr lang="fr-FR" altLang="x-none" sz="2400" dirty="0">
                <a:ea typeface="Tahoma" charset="0"/>
                <a:cs typeface="Tahoma" charset="0"/>
              </a:rPr>
              <a:t> Stress – Not </a:t>
            </a:r>
            <a:r>
              <a:rPr lang="fr-FR" altLang="x-none" sz="2400" dirty="0" err="1">
                <a:ea typeface="Tahoma" charset="0"/>
                <a:cs typeface="Tahoma" charset="0"/>
              </a:rPr>
              <a:t>Otherwise</a:t>
            </a:r>
            <a:r>
              <a:rPr lang="fr-FR" altLang="x-none" sz="2400" dirty="0">
                <a:ea typeface="Tahoma" charset="0"/>
                <a:cs typeface="Tahoma" charset="0"/>
              </a:rPr>
              <a:t> </a:t>
            </a:r>
            <a:r>
              <a:rPr lang="fr-FR" altLang="x-none" sz="2400" dirty="0" err="1">
                <a:ea typeface="Tahoma" charset="0"/>
                <a:cs typeface="Tahoma" charset="0"/>
              </a:rPr>
              <a:t>Specified</a:t>
            </a:r>
            <a:r>
              <a:rPr lang="fr-FR" altLang="x-none" sz="2400" dirty="0">
                <a:ea typeface="Tahoma" charset="0"/>
                <a:cs typeface="Tahoma" charset="0"/>
              </a:rPr>
              <a:t>  (DESNOS) ou d’Etat de Stress </a:t>
            </a:r>
            <a:r>
              <a:rPr lang="fr-FR" altLang="x-none" sz="2400" dirty="0" err="1">
                <a:ea typeface="Tahoma" charset="0"/>
                <a:cs typeface="Tahoma" charset="0"/>
              </a:rPr>
              <a:t>Extreme</a:t>
            </a:r>
            <a:r>
              <a:rPr lang="fr-FR" altLang="x-none" sz="2400" dirty="0">
                <a:ea typeface="Tahoma" charset="0"/>
                <a:cs typeface="Tahoma" charset="0"/>
              </a:rPr>
              <a:t> Non Spécifié (ESENS). Toutefois, une fois les travaux du comité terminés, et malgré la recommandation de plusieurs membres du comité d’inclure officiellement le DESNOS à titre de trouble mental, il n’est inclus qu’à titre de caractéristiques associées au TSPT. </a:t>
            </a:r>
          </a:p>
        </p:txBody>
      </p:sp>
    </p:spTree>
    <p:extLst>
      <p:ext uri="{BB962C8B-B14F-4D97-AF65-F5344CB8AC3E}">
        <p14:creationId xmlns:p14="http://schemas.microsoft.com/office/powerpoint/2010/main" val="371688672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169817" y="3041469"/>
            <a:ext cx="11599817" cy="4997450"/>
          </a:xfrm>
        </p:spPr>
        <p:txBody>
          <a:bodyPr>
            <a:normAutofit/>
          </a:bodyPr>
          <a:lstStyle/>
          <a:p>
            <a:pPr algn="just" eaLnBrk="1" hangingPunct="1">
              <a:buFontTx/>
              <a:buChar char="-"/>
            </a:pPr>
            <a:r>
              <a:rPr lang="fr-FR" altLang="x-none" sz="2400" dirty="0">
                <a:latin typeface="+mj-lt"/>
                <a:ea typeface="Tahoma" charset="0"/>
                <a:cs typeface="Tahoma" charset="0"/>
              </a:rPr>
              <a:t>En conséquence, pour qu’une personne reçoive le diagnostic de DESNOS, elle doit d’abord satisfaire tous les critères du TPST, ce qui n’est pas le cas pour nombre d’enfants, d’adolescents et d’adultes traumatisés.</a:t>
            </a:r>
          </a:p>
        </p:txBody>
      </p:sp>
    </p:spTree>
    <p:extLst>
      <p:ext uri="{BB962C8B-B14F-4D97-AF65-F5344CB8AC3E}">
        <p14:creationId xmlns:p14="http://schemas.microsoft.com/office/powerpoint/2010/main" val="209432738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195943" y="2714897"/>
            <a:ext cx="11717383" cy="4997450"/>
          </a:xfrm>
        </p:spPr>
        <p:txBody>
          <a:bodyPr>
            <a:normAutofit/>
          </a:bodyPr>
          <a:lstStyle/>
          <a:p>
            <a:pPr marL="0" indent="0" algn="ctr">
              <a:buNone/>
            </a:pPr>
            <a:r>
              <a:rPr lang="fr-FR" altLang="x-none" sz="2400" dirty="0">
                <a:solidFill>
                  <a:srgbClr val="7030A0"/>
                </a:solidFill>
                <a:latin typeface="+mj-lt"/>
                <a:ea typeface="Tahoma" charset="0"/>
                <a:cs typeface="Tahoma" charset="0"/>
              </a:rPr>
              <a:t>Critères diagnostiques du Stress Post-Traumatique Complexe ou </a:t>
            </a:r>
            <a:r>
              <a:rPr lang="fr-FR" altLang="x-none" sz="2400" dirty="0" err="1">
                <a:solidFill>
                  <a:srgbClr val="7030A0"/>
                </a:solidFill>
                <a:latin typeface="+mj-lt"/>
                <a:ea typeface="Tahoma" charset="0"/>
                <a:cs typeface="Tahoma" charset="0"/>
              </a:rPr>
              <a:t>Complex</a:t>
            </a:r>
            <a:r>
              <a:rPr lang="fr-FR" altLang="x-none" sz="2400" dirty="0">
                <a:solidFill>
                  <a:srgbClr val="7030A0"/>
                </a:solidFill>
                <a:latin typeface="+mj-lt"/>
                <a:ea typeface="Tahoma" charset="0"/>
                <a:cs typeface="Tahoma" charset="0"/>
              </a:rPr>
              <a:t> </a:t>
            </a:r>
            <a:r>
              <a:rPr lang="fr-FR" altLang="x-none" sz="2400" dirty="0" err="1">
                <a:solidFill>
                  <a:srgbClr val="7030A0"/>
                </a:solidFill>
                <a:latin typeface="+mj-lt"/>
                <a:ea typeface="Tahoma" charset="0"/>
                <a:cs typeface="Tahoma" charset="0"/>
              </a:rPr>
              <a:t>Post-traumatic</a:t>
            </a:r>
            <a:r>
              <a:rPr lang="fr-FR" altLang="x-none" sz="2400" dirty="0">
                <a:solidFill>
                  <a:srgbClr val="7030A0"/>
                </a:solidFill>
                <a:latin typeface="+mj-lt"/>
                <a:ea typeface="Tahoma" charset="0"/>
                <a:cs typeface="Tahoma" charset="0"/>
              </a:rPr>
              <a:t> Stress </a:t>
            </a:r>
            <a:r>
              <a:rPr lang="fr-FR" altLang="x-none" sz="2400" dirty="0" err="1">
                <a:solidFill>
                  <a:srgbClr val="7030A0"/>
                </a:solidFill>
                <a:latin typeface="+mj-lt"/>
                <a:ea typeface="Tahoma" charset="0"/>
                <a:cs typeface="Tahoma" charset="0"/>
              </a:rPr>
              <a:t>Disorder</a:t>
            </a:r>
            <a:r>
              <a:rPr lang="fr-FR" altLang="x-none" sz="2400" dirty="0">
                <a:solidFill>
                  <a:srgbClr val="7030A0"/>
                </a:solidFill>
                <a:latin typeface="+mj-lt"/>
                <a:ea typeface="Tahoma" charset="0"/>
                <a:cs typeface="Tahoma" charset="0"/>
              </a:rPr>
              <a:t> (C-PTSD) de Judith Lewis Herman (1992b) </a:t>
            </a:r>
          </a:p>
          <a:p>
            <a:r>
              <a:rPr lang="fr-FR" sz="2400" b="1" dirty="0">
                <a:latin typeface="+mj-lt"/>
              </a:rPr>
              <a:t>I. Altérations dans la régulation des affects </a:t>
            </a:r>
            <a:endParaRPr lang="fr-FR" sz="2400" dirty="0">
              <a:latin typeface="+mj-lt"/>
            </a:endParaRPr>
          </a:p>
          <a:p>
            <a:r>
              <a:rPr lang="fr-FR" sz="2400" dirty="0">
                <a:latin typeface="+mj-lt"/>
              </a:rPr>
              <a:t>A. Dysphorie persistante</a:t>
            </a:r>
          </a:p>
          <a:p>
            <a:r>
              <a:rPr lang="fr-FR" sz="2400" dirty="0">
                <a:latin typeface="+mj-lt"/>
              </a:rPr>
              <a:t>B. Préoccupation suicidaire chronique</a:t>
            </a:r>
          </a:p>
          <a:p>
            <a:r>
              <a:rPr lang="fr-FR" sz="2400" dirty="0">
                <a:latin typeface="+mj-lt"/>
              </a:rPr>
              <a:t>C. Autodestruction</a:t>
            </a:r>
          </a:p>
          <a:p>
            <a:r>
              <a:rPr lang="fr-FR" sz="2400" dirty="0">
                <a:latin typeface="+mj-lt"/>
              </a:rPr>
              <a:t>D. Colère explosive ou extrêmement inhibée (peut alterner)</a:t>
            </a:r>
          </a:p>
          <a:p>
            <a:r>
              <a:rPr lang="fr-FR" sz="2400" dirty="0">
                <a:latin typeface="+mj-lt"/>
              </a:rPr>
              <a:t>E. Sexualité compulsive ou extrêmement inhibée (peut alterner)</a:t>
            </a:r>
            <a:endParaRPr lang="fr-FR" altLang="x-none" sz="2400" dirty="0">
              <a:latin typeface="+mj-lt"/>
              <a:ea typeface="Tahoma" charset="0"/>
              <a:cs typeface="Tahoma" charset="0"/>
            </a:endParaRPr>
          </a:p>
        </p:txBody>
      </p:sp>
    </p:spTree>
    <p:extLst>
      <p:ext uri="{BB962C8B-B14F-4D97-AF65-F5344CB8AC3E}">
        <p14:creationId xmlns:p14="http://schemas.microsoft.com/office/powerpoint/2010/main" val="3452917397"/>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313509" y="2688772"/>
            <a:ext cx="11625942" cy="4997450"/>
          </a:xfrm>
        </p:spPr>
        <p:txBody>
          <a:bodyPr>
            <a:normAutofit/>
          </a:bodyPr>
          <a:lstStyle/>
          <a:p>
            <a:pPr marL="0" indent="0" algn="ctr">
              <a:buNone/>
            </a:pPr>
            <a:r>
              <a:rPr lang="fr-FR" altLang="x-none" sz="2400" dirty="0">
                <a:solidFill>
                  <a:srgbClr val="7030A0"/>
                </a:solidFill>
                <a:ea typeface="Tahoma" charset="0"/>
                <a:cs typeface="Tahoma" charset="0"/>
              </a:rPr>
              <a:t>Critères diagnostiques du Stress Post-Traumatique Complexe ou </a:t>
            </a:r>
            <a:r>
              <a:rPr lang="fr-FR" altLang="x-none" sz="2400" dirty="0" err="1">
                <a:solidFill>
                  <a:srgbClr val="7030A0"/>
                </a:solidFill>
                <a:ea typeface="Tahoma" charset="0"/>
                <a:cs typeface="Tahoma" charset="0"/>
              </a:rPr>
              <a:t>Complex</a:t>
            </a:r>
            <a:r>
              <a:rPr lang="fr-FR" altLang="x-none" sz="2400" dirty="0">
                <a:solidFill>
                  <a:srgbClr val="7030A0"/>
                </a:solidFill>
                <a:ea typeface="Tahoma" charset="0"/>
                <a:cs typeface="Tahoma" charset="0"/>
              </a:rPr>
              <a:t> </a:t>
            </a:r>
            <a:r>
              <a:rPr lang="fr-FR" altLang="x-none" sz="2400" dirty="0" err="1">
                <a:solidFill>
                  <a:srgbClr val="7030A0"/>
                </a:solidFill>
                <a:ea typeface="Tahoma" charset="0"/>
                <a:cs typeface="Tahoma" charset="0"/>
              </a:rPr>
              <a:t>Post-traumatic</a:t>
            </a:r>
            <a:r>
              <a:rPr lang="fr-FR" altLang="x-none" sz="2400" dirty="0">
                <a:solidFill>
                  <a:srgbClr val="7030A0"/>
                </a:solidFill>
                <a:ea typeface="Tahoma" charset="0"/>
                <a:cs typeface="Tahoma" charset="0"/>
              </a:rPr>
              <a:t> Stress </a:t>
            </a:r>
            <a:r>
              <a:rPr lang="fr-FR" altLang="x-none" sz="2400" dirty="0" err="1">
                <a:solidFill>
                  <a:srgbClr val="7030A0"/>
                </a:solidFill>
                <a:ea typeface="Tahoma" charset="0"/>
                <a:cs typeface="Tahoma" charset="0"/>
              </a:rPr>
              <a:t>Disorder</a:t>
            </a:r>
            <a:r>
              <a:rPr lang="fr-FR" altLang="x-none" sz="2400" dirty="0">
                <a:solidFill>
                  <a:srgbClr val="7030A0"/>
                </a:solidFill>
                <a:ea typeface="Tahoma" charset="0"/>
                <a:cs typeface="Tahoma" charset="0"/>
              </a:rPr>
              <a:t> (C-PTSD) de Judith Lewis Herman (1992b) </a:t>
            </a:r>
          </a:p>
          <a:p>
            <a:r>
              <a:rPr lang="fr-FR" sz="2400" b="1" dirty="0"/>
              <a:t>II. Altérations de la conscience </a:t>
            </a:r>
            <a:endParaRPr lang="fr-FR" sz="2400" dirty="0"/>
          </a:p>
          <a:p>
            <a:r>
              <a:rPr lang="fr-FR" sz="2400" dirty="0"/>
              <a:t>A. Amnésie ou hypermnésie pour les évènements traumatiques</a:t>
            </a:r>
          </a:p>
          <a:p>
            <a:r>
              <a:rPr lang="fr-FR" sz="2400" dirty="0"/>
              <a:t>B. Episodes transitoires dissociatifs</a:t>
            </a:r>
          </a:p>
          <a:p>
            <a:r>
              <a:rPr lang="fr-FR" sz="2400" dirty="0"/>
              <a:t>C. Dépersonnalisation/ déréalisation</a:t>
            </a:r>
          </a:p>
          <a:p>
            <a:r>
              <a:rPr lang="fr-FR" sz="2400" dirty="0"/>
              <a:t>D. Reviviscence des expériences (sous formes d’idées intrusives ou de ruminations)</a:t>
            </a:r>
            <a:endParaRPr lang="fr-FR" altLang="x-none" sz="2400" dirty="0">
              <a:ea typeface="Tahoma" charset="0"/>
              <a:cs typeface="Tahoma" charset="0"/>
            </a:endParaRPr>
          </a:p>
        </p:txBody>
      </p:sp>
    </p:spTree>
    <p:extLst>
      <p:ext uri="{BB962C8B-B14F-4D97-AF65-F5344CB8AC3E}">
        <p14:creationId xmlns:p14="http://schemas.microsoft.com/office/powerpoint/2010/main" val="3280347407"/>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261258" y="2767149"/>
            <a:ext cx="11678193" cy="4997450"/>
          </a:xfrm>
        </p:spPr>
        <p:txBody>
          <a:bodyPr>
            <a:normAutofit/>
          </a:bodyPr>
          <a:lstStyle/>
          <a:p>
            <a:pPr marL="0" indent="0" algn="ctr">
              <a:buNone/>
            </a:pPr>
            <a:r>
              <a:rPr lang="fr-FR" altLang="x-none" sz="2400" dirty="0">
                <a:solidFill>
                  <a:srgbClr val="7030A0"/>
                </a:solidFill>
                <a:latin typeface="+mj-lt"/>
                <a:ea typeface="Tahoma" charset="0"/>
                <a:cs typeface="Tahoma" charset="0"/>
              </a:rPr>
              <a:t>Critères diagnostiques du Stress Post-Traumatique Complexe ou </a:t>
            </a:r>
            <a:r>
              <a:rPr lang="fr-FR" altLang="x-none" sz="2400" dirty="0" err="1">
                <a:solidFill>
                  <a:srgbClr val="7030A0"/>
                </a:solidFill>
                <a:latin typeface="+mj-lt"/>
                <a:ea typeface="Tahoma" charset="0"/>
                <a:cs typeface="Tahoma" charset="0"/>
              </a:rPr>
              <a:t>Complex</a:t>
            </a:r>
            <a:r>
              <a:rPr lang="fr-FR" altLang="x-none" sz="2400" dirty="0">
                <a:solidFill>
                  <a:srgbClr val="7030A0"/>
                </a:solidFill>
                <a:latin typeface="+mj-lt"/>
                <a:ea typeface="Tahoma" charset="0"/>
                <a:cs typeface="Tahoma" charset="0"/>
              </a:rPr>
              <a:t> </a:t>
            </a:r>
            <a:r>
              <a:rPr lang="fr-FR" altLang="x-none" sz="2400" dirty="0" err="1">
                <a:solidFill>
                  <a:srgbClr val="7030A0"/>
                </a:solidFill>
                <a:latin typeface="+mj-lt"/>
                <a:ea typeface="Tahoma" charset="0"/>
                <a:cs typeface="Tahoma" charset="0"/>
              </a:rPr>
              <a:t>Post-traumatic</a:t>
            </a:r>
            <a:r>
              <a:rPr lang="fr-FR" altLang="x-none" sz="2400" dirty="0">
                <a:solidFill>
                  <a:srgbClr val="7030A0"/>
                </a:solidFill>
                <a:latin typeface="+mj-lt"/>
                <a:ea typeface="Tahoma" charset="0"/>
                <a:cs typeface="Tahoma" charset="0"/>
              </a:rPr>
              <a:t> Stress </a:t>
            </a:r>
            <a:r>
              <a:rPr lang="fr-FR" altLang="x-none" sz="2400" dirty="0" err="1">
                <a:solidFill>
                  <a:srgbClr val="7030A0"/>
                </a:solidFill>
                <a:latin typeface="+mj-lt"/>
                <a:ea typeface="Tahoma" charset="0"/>
                <a:cs typeface="Tahoma" charset="0"/>
              </a:rPr>
              <a:t>Disorder</a:t>
            </a:r>
            <a:r>
              <a:rPr lang="fr-FR" altLang="x-none" sz="2400" dirty="0">
                <a:solidFill>
                  <a:srgbClr val="7030A0"/>
                </a:solidFill>
                <a:latin typeface="+mj-lt"/>
                <a:ea typeface="Tahoma" charset="0"/>
                <a:cs typeface="Tahoma" charset="0"/>
              </a:rPr>
              <a:t> (C-PTSD) de Judith Lewis Herman (1992b) </a:t>
            </a:r>
          </a:p>
          <a:p>
            <a:r>
              <a:rPr lang="fr-FR" sz="2400" b="1" dirty="0">
                <a:latin typeface="+mj-lt"/>
              </a:rPr>
              <a:t>III. Altérations de l’auto-perception </a:t>
            </a:r>
            <a:endParaRPr lang="fr-FR" sz="2400" dirty="0">
              <a:latin typeface="+mj-lt"/>
            </a:endParaRPr>
          </a:p>
          <a:p>
            <a:r>
              <a:rPr lang="fr-FR" sz="2400" dirty="0">
                <a:latin typeface="+mj-lt"/>
              </a:rPr>
              <a:t>A. Sensation d’impuissance ou paralysie de l’initiative</a:t>
            </a:r>
          </a:p>
          <a:p>
            <a:r>
              <a:rPr lang="fr-FR" sz="2400" dirty="0">
                <a:latin typeface="+mj-lt"/>
              </a:rPr>
              <a:t>B. Honte, culpabilité et blâme de soi</a:t>
            </a:r>
          </a:p>
          <a:p>
            <a:r>
              <a:rPr lang="fr-FR" sz="2400" dirty="0">
                <a:latin typeface="+mj-lt"/>
              </a:rPr>
              <a:t>C. Sensation de souillure et de stigmate</a:t>
            </a:r>
          </a:p>
          <a:p>
            <a:r>
              <a:rPr lang="fr-FR" sz="2400" dirty="0">
                <a:latin typeface="+mj-lt"/>
              </a:rPr>
              <a:t>D. Sensation de différence complète par rapport aux autres (peut contenir la sensation d’être particulier ou d’être seul, la conviction que personne ne peut le comprendre voire la conviction d’avoir une identité non-humaine)</a:t>
            </a:r>
            <a:endParaRPr lang="fr-FR" altLang="x-none" sz="2400" dirty="0">
              <a:latin typeface="+mj-lt"/>
              <a:ea typeface="Tahoma" charset="0"/>
              <a:cs typeface="Tahoma" charset="0"/>
            </a:endParaRPr>
          </a:p>
        </p:txBody>
      </p:sp>
    </p:spTree>
    <p:extLst>
      <p:ext uri="{BB962C8B-B14F-4D97-AF65-F5344CB8AC3E}">
        <p14:creationId xmlns:p14="http://schemas.microsoft.com/office/powerpoint/2010/main" val="334856510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287383" y="2610394"/>
            <a:ext cx="11599817" cy="4997450"/>
          </a:xfrm>
        </p:spPr>
        <p:txBody>
          <a:bodyPr>
            <a:normAutofit/>
          </a:bodyPr>
          <a:lstStyle/>
          <a:p>
            <a:pPr marL="0" indent="0" algn="ctr">
              <a:buNone/>
            </a:pPr>
            <a:r>
              <a:rPr lang="fr-FR" altLang="x-none" sz="2400" dirty="0">
                <a:solidFill>
                  <a:srgbClr val="7030A0"/>
                </a:solidFill>
                <a:latin typeface="+mj-lt"/>
                <a:ea typeface="Tahoma" charset="0"/>
                <a:cs typeface="Tahoma" charset="0"/>
              </a:rPr>
              <a:t>Critères diagnostiques du Stress Post-Traumatique Complexe ou </a:t>
            </a:r>
            <a:r>
              <a:rPr lang="fr-FR" altLang="x-none" sz="2400" dirty="0" err="1">
                <a:solidFill>
                  <a:srgbClr val="7030A0"/>
                </a:solidFill>
                <a:latin typeface="+mj-lt"/>
                <a:ea typeface="Tahoma" charset="0"/>
                <a:cs typeface="Tahoma" charset="0"/>
              </a:rPr>
              <a:t>Complex</a:t>
            </a:r>
            <a:r>
              <a:rPr lang="fr-FR" altLang="x-none" sz="2400" dirty="0">
                <a:solidFill>
                  <a:srgbClr val="7030A0"/>
                </a:solidFill>
                <a:latin typeface="+mj-lt"/>
                <a:ea typeface="Tahoma" charset="0"/>
                <a:cs typeface="Tahoma" charset="0"/>
              </a:rPr>
              <a:t> </a:t>
            </a:r>
            <a:r>
              <a:rPr lang="fr-FR" altLang="x-none" sz="2400" dirty="0" err="1">
                <a:solidFill>
                  <a:srgbClr val="7030A0"/>
                </a:solidFill>
                <a:latin typeface="+mj-lt"/>
                <a:ea typeface="Tahoma" charset="0"/>
                <a:cs typeface="Tahoma" charset="0"/>
              </a:rPr>
              <a:t>Post-traumatic</a:t>
            </a:r>
            <a:r>
              <a:rPr lang="fr-FR" altLang="x-none" sz="2400" dirty="0">
                <a:solidFill>
                  <a:srgbClr val="7030A0"/>
                </a:solidFill>
                <a:latin typeface="+mj-lt"/>
                <a:ea typeface="Tahoma" charset="0"/>
                <a:cs typeface="Tahoma" charset="0"/>
              </a:rPr>
              <a:t> Stress </a:t>
            </a:r>
            <a:r>
              <a:rPr lang="fr-FR" altLang="x-none" sz="2400" dirty="0" err="1">
                <a:solidFill>
                  <a:srgbClr val="7030A0"/>
                </a:solidFill>
                <a:latin typeface="+mj-lt"/>
                <a:ea typeface="Tahoma" charset="0"/>
                <a:cs typeface="Tahoma" charset="0"/>
              </a:rPr>
              <a:t>Disorder</a:t>
            </a:r>
            <a:r>
              <a:rPr lang="fr-FR" altLang="x-none" sz="2400" dirty="0">
                <a:solidFill>
                  <a:srgbClr val="7030A0"/>
                </a:solidFill>
                <a:latin typeface="+mj-lt"/>
                <a:ea typeface="Tahoma" charset="0"/>
                <a:cs typeface="Tahoma" charset="0"/>
              </a:rPr>
              <a:t> (C-PTSD) de Judith Lewis Herman (1992b) </a:t>
            </a:r>
          </a:p>
          <a:p>
            <a:r>
              <a:rPr lang="fr-FR" sz="2400" b="1" dirty="0">
                <a:latin typeface="+mj-lt"/>
              </a:rPr>
              <a:t>IV. Altérations dans la perception de l’auteur de l’agression </a:t>
            </a:r>
            <a:endParaRPr lang="fr-FR" sz="2400" dirty="0">
              <a:latin typeface="+mj-lt"/>
            </a:endParaRPr>
          </a:p>
          <a:p>
            <a:r>
              <a:rPr lang="fr-FR" sz="2400" dirty="0">
                <a:latin typeface="+mj-lt"/>
              </a:rPr>
              <a:t>A. Préoccupation dans les relations avec l’auteur de l’agression</a:t>
            </a:r>
          </a:p>
          <a:p>
            <a:r>
              <a:rPr lang="fr-FR" sz="2400" dirty="0">
                <a:latin typeface="+mj-lt"/>
              </a:rPr>
              <a:t>B. Attribution peu réaliste du pouvoir total de l’auteur de l’agression</a:t>
            </a:r>
          </a:p>
          <a:p>
            <a:r>
              <a:rPr lang="fr-FR" sz="2400" dirty="0">
                <a:latin typeface="+mj-lt"/>
              </a:rPr>
              <a:t>C. Idéalisation ou gratitude paradoxale</a:t>
            </a:r>
          </a:p>
          <a:p>
            <a:r>
              <a:rPr lang="fr-FR" sz="2400" dirty="0">
                <a:latin typeface="+mj-lt"/>
              </a:rPr>
              <a:t>D. Sensation d’une relation spéciale ou surnaturelle</a:t>
            </a:r>
          </a:p>
          <a:p>
            <a:r>
              <a:rPr lang="fr-FR" sz="2400" dirty="0">
                <a:latin typeface="+mj-lt"/>
              </a:rPr>
              <a:t>E. Acceptation du système de croyances ou rationalisation de l’auteur de l’agression</a:t>
            </a:r>
            <a:endParaRPr lang="fr-FR" altLang="x-none" sz="2400" dirty="0">
              <a:latin typeface="+mj-lt"/>
              <a:ea typeface="Tahoma" charset="0"/>
              <a:cs typeface="Tahoma" charset="0"/>
            </a:endParaRPr>
          </a:p>
        </p:txBody>
      </p:sp>
    </p:spTree>
    <p:extLst>
      <p:ext uri="{BB962C8B-B14F-4D97-AF65-F5344CB8AC3E}">
        <p14:creationId xmlns:p14="http://schemas.microsoft.com/office/powerpoint/2010/main" val="400312032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365760" y="2518954"/>
            <a:ext cx="11521440" cy="4997450"/>
          </a:xfrm>
        </p:spPr>
        <p:txBody>
          <a:bodyPr>
            <a:normAutofit/>
          </a:bodyPr>
          <a:lstStyle/>
          <a:p>
            <a:pPr marL="0" indent="0" algn="ctr">
              <a:buNone/>
            </a:pPr>
            <a:r>
              <a:rPr lang="fr-FR" altLang="x-none" sz="2400" dirty="0">
                <a:solidFill>
                  <a:srgbClr val="7030A0"/>
                </a:solidFill>
                <a:ea typeface="Tahoma" charset="0"/>
                <a:cs typeface="Tahoma" charset="0"/>
              </a:rPr>
              <a:t>Critères diagnostiques du Stress Post-Traumatique Complexe ou </a:t>
            </a:r>
            <a:r>
              <a:rPr lang="fr-FR" altLang="x-none" sz="2400" dirty="0" err="1">
                <a:solidFill>
                  <a:srgbClr val="7030A0"/>
                </a:solidFill>
                <a:ea typeface="Tahoma" charset="0"/>
                <a:cs typeface="Tahoma" charset="0"/>
              </a:rPr>
              <a:t>Complex</a:t>
            </a:r>
            <a:r>
              <a:rPr lang="fr-FR" altLang="x-none" sz="2400" dirty="0">
                <a:solidFill>
                  <a:srgbClr val="7030A0"/>
                </a:solidFill>
                <a:ea typeface="Tahoma" charset="0"/>
                <a:cs typeface="Tahoma" charset="0"/>
              </a:rPr>
              <a:t> </a:t>
            </a:r>
            <a:r>
              <a:rPr lang="fr-FR" altLang="x-none" sz="2400" dirty="0" err="1">
                <a:solidFill>
                  <a:srgbClr val="7030A0"/>
                </a:solidFill>
                <a:ea typeface="Tahoma" charset="0"/>
                <a:cs typeface="Tahoma" charset="0"/>
              </a:rPr>
              <a:t>Post-traumatic</a:t>
            </a:r>
            <a:r>
              <a:rPr lang="fr-FR" altLang="x-none" sz="2400" dirty="0">
                <a:solidFill>
                  <a:srgbClr val="7030A0"/>
                </a:solidFill>
                <a:ea typeface="Tahoma" charset="0"/>
                <a:cs typeface="Tahoma" charset="0"/>
              </a:rPr>
              <a:t> Stress </a:t>
            </a:r>
            <a:r>
              <a:rPr lang="fr-FR" altLang="x-none" sz="2400" dirty="0" err="1">
                <a:solidFill>
                  <a:srgbClr val="7030A0"/>
                </a:solidFill>
                <a:ea typeface="Tahoma" charset="0"/>
                <a:cs typeface="Tahoma" charset="0"/>
              </a:rPr>
              <a:t>Disorder</a:t>
            </a:r>
            <a:r>
              <a:rPr lang="fr-FR" altLang="x-none" sz="2400" dirty="0">
                <a:solidFill>
                  <a:srgbClr val="7030A0"/>
                </a:solidFill>
                <a:ea typeface="Tahoma" charset="0"/>
                <a:cs typeface="Tahoma" charset="0"/>
              </a:rPr>
              <a:t> (C-PTSD) de Judith Lewis Herman (1992b) </a:t>
            </a:r>
          </a:p>
          <a:p>
            <a:r>
              <a:rPr lang="fr-FR" sz="2400" b="1" dirty="0"/>
              <a:t>V. Altération dans les relations avec les autres </a:t>
            </a:r>
            <a:endParaRPr lang="fr-FR" sz="2400" dirty="0"/>
          </a:p>
          <a:p>
            <a:r>
              <a:rPr lang="fr-FR" sz="2400" dirty="0"/>
              <a:t>A. Isolement et repli</a:t>
            </a:r>
          </a:p>
          <a:p>
            <a:r>
              <a:rPr lang="fr-FR" sz="2400" dirty="0"/>
              <a:t>B. Perturbation dans les relations intimes</a:t>
            </a:r>
          </a:p>
          <a:p>
            <a:r>
              <a:rPr lang="fr-FR" sz="2400" dirty="0"/>
              <a:t>C. Recherches répétées d’un sauveur (pouvant alterner avec l’isolement et le repli)</a:t>
            </a:r>
          </a:p>
          <a:p>
            <a:r>
              <a:rPr lang="fr-FR" sz="2400" dirty="0"/>
              <a:t>D. Perturbation persistante</a:t>
            </a:r>
          </a:p>
          <a:p>
            <a:r>
              <a:rPr lang="fr-FR" sz="2400" dirty="0"/>
              <a:t>E. Défaillance répétée ou autoprotection</a:t>
            </a:r>
            <a:endParaRPr lang="fr-FR" altLang="x-none" sz="2400" dirty="0">
              <a:ea typeface="Tahoma" charset="0"/>
              <a:cs typeface="Tahoma" charset="0"/>
            </a:endParaRPr>
          </a:p>
        </p:txBody>
      </p:sp>
    </p:spTree>
    <p:extLst>
      <p:ext uri="{BB962C8B-B14F-4D97-AF65-F5344CB8AC3E}">
        <p14:creationId xmlns:p14="http://schemas.microsoft.com/office/powerpoint/2010/main" val="2110193984"/>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352697" y="2858589"/>
            <a:ext cx="11456126" cy="4997450"/>
          </a:xfrm>
        </p:spPr>
        <p:txBody>
          <a:bodyPr>
            <a:normAutofit/>
          </a:bodyPr>
          <a:lstStyle/>
          <a:p>
            <a:pPr marL="0" indent="0" algn="ctr">
              <a:buNone/>
            </a:pPr>
            <a:r>
              <a:rPr lang="fr-FR" altLang="x-none" sz="2400" dirty="0">
                <a:solidFill>
                  <a:srgbClr val="7030A0"/>
                </a:solidFill>
                <a:latin typeface="+mj-lt"/>
                <a:ea typeface="Tahoma" charset="0"/>
                <a:cs typeface="Tahoma" charset="0"/>
              </a:rPr>
              <a:t>Critères diagnostiques du Stress Post-Traumatique Complexe ou </a:t>
            </a:r>
            <a:r>
              <a:rPr lang="fr-FR" altLang="x-none" sz="2400" dirty="0" err="1">
                <a:solidFill>
                  <a:srgbClr val="7030A0"/>
                </a:solidFill>
                <a:latin typeface="+mj-lt"/>
                <a:ea typeface="Tahoma" charset="0"/>
                <a:cs typeface="Tahoma" charset="0"/>
              </a:rPr>
              <a:t>Complex</a:t>
            </a:r>
            <a:r>
              <a:rPr lang="fr-FR" altLang="x-none" sz="2400" dirty="0">
                <a:solidFill>
                  <a:srgbClr val="7030A0"/>
                </a:solidFill>
                <a:latin typeface="+mj-lt"/>
                <a:ea typeface="Tahoma" charset="0"/>
                <a:cs typeface="Tahoma" charset="0"/>
              </a:rPr>
              <a:t> </a:t>
            </a:r>
            <a:r>
              <a:rPr lang="fr-FR" altLang="x-none" sz="2400" dirty="0" err="1">
                <a:solidFill>
                  <a:srgbClr val="7030A0"/>
                </a:solidFill>
                <a:latin typeface="+mj-lt"/>
                <a:ea typeface="Tahoma" charset="0"/>
                <a:cs typeface="Tahoma" charset="0"/>
              </a:rPr>
              <a:t>Post-traumatic</a:t>
            </a:r>
            <a:r>
              <a:rPr lang="fr-FR" altLang="x-none" sz="2400" dirty="0">
                <a:solidFill>
                  <a:srgbClr val="7030A0"/>
                </a:solidFill>
                <a:latin typeface="+mj-lt"/>
                <a:ea typeface="Tahoma" charset="0"/>
                <a:cs typeface="Tahoma" charset="0"/>
              </a:rPr>
              <a:t> Stress </a:t>
            </a:r>
            <a:r>
              <a:rPr lang="fr-FR" altLang="x-none" sz="2400" dirty="0" err="1">
                <a:solidFill>
                  <a:srgbClr val="7030A0"/>
                </a:solidFill>
                <a:latin typeface="+mj-lt"/>
                <a:ea typeface="Tahoma" charset="0"/>
                <a:cs typeface="Tahoma" charset="0"/>
              </a:rPr>
              <a:t>Disorder</a:t>
            </a:r>
            <a:r>
              <a:rPr lang="fr-FR" altLang="x-none" sz="2400" dirty="0">
                <a:solidFill>
                  <a:srgbClr val="7030A0"/>
                </a:solidFill>
                <a:latin typeface="+mj-lt"/>
                <a:ea typeface="Tahoma" charset="0"/>
                <a:cs typeface="Tahoma" charset="0"/>
              </a:rPr>
              <a:t> (C-PTSD) de Judith Lewis Herman (1992b) </a:t>
            </a:r>
          </a:p>
          <a:p>
            <a:pPr marL="0" indent="0" algn="ctr">
              <a:buNone/>
            </a:pPr>
            <a:endParaRPr lang="fr-FR" altLang="x-none" sz="2400" dirty="0">
              <a:solidFill>
                <a:srgbClr val="7030A0"/>
              </a:solidFill>
              <a:latin typeface="+mj-lt"/>
              <a:ea typeface="Tahoma" charset="0"/>
              <a:cs typeface="Tahoma" charset="0"/>
            </a:endParaRPr>
          </a:p>
          <a:p>
            <a:r>
              <a:rPr lang="fr-FR" sz="2400" b="1" dirty="0">
                <a:latin typeface="+mj-lt"/>
              </a:rPr>
              <a:t>VI. Altérations dans le système des sens </a:t>
            </a:r>
            <a:endParaRPr lang="fr-FR" sz="2400" dirty="0">
              <a:latin typeface="+mj-lt"/>
            </a:endParaRPr>
          </a:p>
          <a:p>
            <a:r>
              <a:rPr lang="fr-FR" sz="2400" dirty="0">
                <a:latin typeface="+mj-lt"/>
              </a:rPr>
              <a:t>A. Perte de confiance</a:t>
            </a:r>
          </a:p>
          <a:p>
            <a:r>
              <a:rPr lang="fr-FR" sz="2400" dirty="0">
                <a:latin typeface="+mj-lt"/>
              </a:rPr>
              <a:t>B. Sensation d’impuissance ou de désespoir</a:t>
            </a:r>
            <a:endParaRPr lang="fr-FR" altLang="x-none" sz="2400" dirty="0">
              <a:latin typeface="+mj-lt"/>
              <a:ea typeface="Tahoma" charset="0"/>
              <a:cs typeface="Tahoma" charset="0"/>
            </a:endParaRPr>
          </a:p>
        </p:txBody>
      </p:sp>
    </p:spTree>
    <p:extLst>
      <p:ext uri="{BB962C8B-B14F-4D97-AF65-F5344CB8AC3E}">
        <p14:creationId xmlns:p14="http://schemas.microsoft.com/office/powerpoint/2010/main" val="935859425"/>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283028" y="2205446"/>
            <a:ext cx="11625943" cy="4997450"/>
          </a:xfrm>
        </p:spPr>
        <p:txBody>
          <a:bodyPr>
            <a:normAutofit/>
          </a:bodyPr>
          <a:lstStyle/>
          <a:p>
            <a:pPr marL="0" indent="0" algn="ctr">
              <a:buNone/>
            </a:pPr>
            <a:r>
              <a:rPr lang="fr-FR" altLang="x-none" sz="2400" dirty="0">
                <a:solidFill>
                  <a:srgbClr val="00B0F0"/>
                </a:solidFill>
                <a:latin typeface="+mj-lt"/>
                <a:ea typeface="Tahoma" charset="0"/>
                <a:cs typeface="Tahoma" charset="0"/>
              </a:rPr>
              <a:t>Critères </a:t>
            </a:r>
            <a:r>
              <a:rPr lang="fr-FR" altLang="x-none" sz="2400" dirty="0" err="1">
                <a:solidFill>
                  <a:srgbClr val="00B0F0"/>
                </a:solidFill>
                <a:latin typeface="+mj-lt"/>
                <a:ea typeface="Tahoma" charset="0"/>
                <a:cs typeface="Tahoma" charset="0"/>
              </a:rPr>
              <a:t>diagnotiques</a:t>
            </a:r>
            <a:r>
              <a:rPr lang="fr-FR" altLang="x-none" sz="2400" dirty="0">
                <a:solidFill>
                  <a:srgbClr val="00B0F0"/>
                </a:solidFill>
                <a:latin typeface="+mj-lt"/>
                <a:ea typeface="Tahoma" charset="0"/>
                <a:cs typeface="Tahoma" charset="0"/>
              </a:rPr>
              <a:t> du DESNOS (</a:t>
            </a:r>
            <a:r>
              <a:rPr lang="fr-FR" altLang="x-none" sz="2400" dirty="0" err="1">
                <a:solidFill>
                  <a:srgbClr val="00B0F0"/>
                </a:solidFill>
                <a:latin typeface="+mj-lt"/>
                <a:ea typeface="Tahoma" charset="0"/>
                <a:cs typeface="Tahoma" charset="0"/>
              </a:rPr>
              <a:t>Lexenberg</a:t>
            </a:r>
            <a:r>
              <a:rPr lang="fr-FR" altLang="x-none" sz="2400" dirty="0">
                <a:solidFill>
                  <a:srgbClr val="00B0F0"/>
                </a:solidFill>
                <a:latin typeface="+mj-lt"/>
                <a:ea typeface="Tahoma" charset="0"/>
                <a:cs typeface="Tahoma" charset="0"/>
              </a:rPr>
              <a:t>, </a:t>
            </a:r>
            <a:r>
              <a:rPr lang="fr-FR" altLang="x-none" sz="2400" dirty="0" err="1">
                <a:solidFill>
                  <a:srgbClr val="00B0F0"/>
                </a:solidFill>
                <a:latin typeface="+mj-lt"/>
                <a:ea typeface="Tahoma" charset="0"/>
                <a:cs typeface="Tahoma" charset="0"/>
              </a:rPr>
              <a:t>Spinazzola</a:t>
            </a:r>
            <a:r>
              <a:rPr lang="fr-FR" altLang="x-none" sz="2400" dirty="0">
                <a:solidFill>
                  <a:srgbClr val="00B0F0"/>
                </a:solidFill>
                <a:latin typeface="+mj-lt"/>
                <a:ea typeface="Tahoma" charset="0"/>
                <a:cs typeface="Tahoma" charset="0"/>
              </a:rPr>
              <a:t> &amp; van des </a:t>
            </a:r>
            <a:r>
              <a:rPr lang="fr-FR" altLang="x-none" sz="2400" dirty="0" err="1">
                <a:solidFill>
                  <a:srgbClr val="00B0F0"/>
                </a:solidFill>
                <a:latin typeface="+mj-lt"/>
                <a:ea typeface="Tahoma" charset="0"/>
                <a:cs typeface="Tahoma" charset="0"/>
              </a:rPr>
              <a:t>Kolk</a:t>
            </a:r>
            <a:r>
              <a:rPr lang="fr-FR" altLang="x-none" sz="2400" dirty="0">
                <a:solidFill>
                  <a:srgbClr val="00B0F0"/>
                </a:solidFill>
                <a:latin typeface="+mj-lt"/>
                <a:ea typeface="Tahoma" charset="0"/>
                <a:cs typeface="Tahoma" charset="0"/>
              </a:rPr>
              <a:t>, 2001)</a:t>
            </a:r>
            <a:endParaRPr lang="fr-FR" altLang="x-none" sz="2400" dirty="0">
              <a:latin typeface="+mj-lt"/>
              <a:ea typeface="Tahoma" charset="0"/>
              <a:cs typeface="Tahoma" charset="0"/>
            </a:endParaRPr>
          </a:p>
          <a:p>
            <a:r>
              <a:rPr lang="fr-FR" sz="2400" b="1" dirty="0">
                <a:latin typeface="+mj-lt"/>
              </a:rPr>
              <a:t>I. Altérations dans la régulation des affects et impulsions (critère A et un critère entre B et F requis)</a:t>
            </a:r>
            <a:endParaRPr lang="fr-FR" sz="2400" dirty="0">
              <a:latin typeface="+mj-lt"/>
            </a:endParaRPr>
          </a:p>
          <a:p>
            <a:r>
              <a:rPr lang="fr-FR" sz="2400" dirty="0">
                <a:latin typeface="+mj-lt"/>
              </a:rPr>
              <a:t>A. Régulation des affects</a:t>
            </a:r>
          </a:p>
          <a:p>
            <a:r>
              <a:rPr lang="fr-FR" sz="2400" dirty="0">
                <a:latin typeface="+mj-lt"/>
              </a:rPr>
              <a:t>B. Modulation de la colère</a:t>
            </a:r>
          </a:p>
          <a:p>
            <a:r>
              <a:rPr lang="fr-FR" sz="2400" dirty="0">
                <a:latin typeface="+mj-lt"/>
              </a:rPr>
              <a:t>C. Autodestruction</a:t>
            </a:r>
          </a:p>
          <a:p>
            <a:r>
              <a:rPr lang="fr-FR" sz="2400" dirty="0">
                <a:latin typeface="+mj-lt"/>
              </a:rPr>
              <a:t>D. Préoccupation suicidaire</a:t>
            </a:r>
          </a:p>
          <a:p>
            <a:r>
              <a:rPr lang="fr-FR" sz="2400" dirty="0">
                <a:latin typeface="+mj-lt"/>
              </a:rPr>
              <a:t>E. Difficulté dans la modulation sexuelle</a:t>
            </a:r>
          </a:p>
          <a:p>
            <a:r>
              <a:rPr lang="fr-FR" sz="2400" dirty="0">
                <a:latin typeface="+mj-lt"/>
              </a:rPr>
              <a:t>F. Prise de risque excessive</a:t>
            </a:r>
            <a:endParaRPr lang="fr-FR" altLang="x-none" sz="2400" dirty="0">
              <a:latin typeface="+mj-lt"/>
              <a:ea typeface="Tahoma" charset="0"/>
              <a:cs typeface="Tahoma" charset="0"/>
            </a:endParaRPr>
          </a:p>
        </p:txBody>
      </p:sp>
    </p:spTree>
    <p:extLst>
      <p:ext uri="{BB962C8B-B14F-4D97-AF65-F5344CB8AC3E}">
        <p14:creationId xmlns:p14="http://schemas.microsoft.com/office/powerpoint/2010/main" val="3387506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rrowheads="1"/>
          </p:cNvSpPr>
          <p:nvPr>
            <p:ph type="title"/>
          </p:nvPr>
        </p:nvSpPr>
        <p:spPr/>
        <p:txBody>
          <a:bodyPr/>
          <a:lstStyle/>
          <a:p>
            <a:pPr eaLnBrk="1" hangingPunct="1"/>
            <a:r>
              <a:rPr lang="fr-FR" altLang="x-none">
                <a:latin typeface="Tahoma" charset="0"/>
                <a:ea typeface="ＭＳ Ｐゴシック" charset="-128"/>
              </a:rPr>
              <a:t>1. Introduction</a:t>
            </a:r>
          </a:p>
        </p:txBody>
      </p:sp>
      <p:sp>
        <p:nvSpPr>
          <p:cNvPr id="68610" name="Rectangle 3"/>
          <p:cNvSpPr>
            <a:spLocks noGrp="1" noRot="1" noChangeArrowheads="1"/>
          </p:cNvSpPr>
          <p:nvPr>
            <p:ph idx="1"/>
          </p:nvPr>
        </p:nvSpPr>
        <p:spPr>
          <a:xfrm>
            <a:off x="298174" y="2603500"/>
            <a:ext cx="10913165" cy="3416300"/>
          </a:xfrm>
        </p:spPr>
        <p:txBody>
          <a:bodyPr>
            <a:normAutofit/>
          </a:bodyPr>
          <a:lstStyle/>
          <a:p>
            <a:pPr eaLnBrk="1" hangingPunct="1">
              <a:lnSpc>
                <a:spcPct val="90000"/>
              </a:lnSpc>
            </a:pPr>
            <a:endParaRPr lang="fr-FR" altLang="x-none" sz="2400" b="1" dirty="0">
              <a:latin typeface="Tahoma" charset="0"/>
              <a:ea typeface="ＭＳ Ｐゴシック" charset="-128"/>
            </a:endParaRPr>
          </a:p>
          <a:p>
            <a:pPr algn="just" eaLnBrk="1" hangingPunct="1">
              <a:lnSpc>
                <a:spcPct val="90000"/>
              </a:lnSpc>
            </a:pPr>
            <a:r>
              <a:rPr lang="fr-FR" altLang="x-none" sz="2400" dirty="0">
                <a:solidFill>
                  <a:srgbClr val="003399"/>
                </a:solidFill>
                <a:latin typeface="Tahoma" charset="0"/>
                <a:ea typeface="ＭＳ Ｐゴシック" charset="-128"/>
              </a:rPr>
              <a:t>Le rapport à la mort est au centre des troubles psychiques traumatiques. </a:t>
            </a:r>
          </a:p>
          <a:p>
            <a:pPr algn="just" eaLnBrk="1" hangingPunct="1">
              <a:lnSpc>
                <a:spcPct val="90000"/>
              </a:lnSpc>
            </a:pPr>
            <a:r>
              <a:rPr lang="fr-FR" altLang="x-none" sz="2400" dirty="0">
                <a:solidFill>
                  <a:srgbClr val="003399"/>
                </a:solidFill>
                <a:latin typeface="Tahoma" charset="0"/>
                <a:ea typeface="ＭＳ Ｐゴシック" charset="-128"/>
              </a:rPr>
              <a:t>Cela est également vrai pour d'autres pathologies, mais il s'agit ici de la mort violente, brutale, subite ou subie, non pas de l'aboutissement naturel mais de la suppression de la vie. Il y faut donc la présence d'un autre. </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143692" y="2727960"/>
            <a:ext cx="11782697" cy="4997450"/>
          </a:xfrm>
        </p:spPr>
        <p:txBody>
          <a:bodyPr>
            <a:normAutofit/>
          </a:bodyPr>
          <a:lstStyle/>
          <a:p>
            <a:pPr marL="0" indent="0" algn="ctr">
              <a:buNone/>
            </a:pPr>
            <a:r>
              <a:rPr lang="fr-FR" altLang="x-none" sz="2400" dirty="0">
                <a:solidFill>
                  <a:srgbClr val="00B0F0"/>
                </a:solidFill>
                <a:latin typeface="+mj-lt"/>
                <a:ea typeface="Tahoma" charset="0"/>
                <a:cs typeface="Tahoma" charset="0"/>
              </a:rPr>
              <a:t>Critères </a:t>
            </a:r>
            <a:r>
              <a:rPr lang="fr-FR" altLang="x-none" sz="2400" dirty="0" err="1">
                <a:solidFill>
                  <a:srgbClr val="00B0F0"/>
                </a:solidFill>
                <a:latin typeface="+mj-lt"/>
                <a:ea typeface="Tahoma" charset="0"/>
                <a:cs typeface="Tahoma" charset="0"/>
              </a:rPr>
              <a:t>diagnotiques</a:t>
            </a:r>
            <a:r>
              <a:rPr lang="fr-FR" altLang="x-none" sz="2400" dirty="0">
                <a:solidFill>
                  <a:srgbClr val="00B0F0"/>
                </a:solidFill>
                <a:latin typeface="+mj-lt"/>
                <a:ea typeface="Tahoma" charset="0"/>
                <a:cs typeface="Tahoma" charset="0"/>
              </a:rPr>
              <a:t> du DESNOS (</a:t>
            </a:r>
            <a:r>
              <a:rPr lang="fr-FR" altLang="x-none" sz="2400" dirty="0" err="1">
                <a:solidFill>
                  <a:srgbClr val="00B0F0"/>
                </a:solidFill>
                <a:latin typeface="+mj-lt"/>
                <a:ea typeface="Tahoma" charset="0"/>
                <a:cs typeface="Tahoma" charset="0"/>
              </a:rPr>
              <a:t>Lexenberg</a:t>
            </a:r>
            <a:r>
              <a:rPr lang="fr-FR" altLang="x-none" sz="2400" dirty="0">
                <a:solidFill>
                  <a:srgbClr val="00B0F0"/>
                </a:solidFill>
                <a:latin typeface="+mj-lt"/>
                <a:ea typeface="Tahoma" charset="0"/>
                <a:cs typeface="Tahoma" charset="0"/>
              </a:rPr>
              <a:t>, </a:t>
            </a:r>
            <a:r>
              <a:rPr lang="fr-FR" altLang="x-none" sz="2400" dirty="0" err="1">
                <a:solidFill>
                  <a:srgbClr val="00B0F0"/>
                </a:solidFill>
                <a:latin typeface="+mj-lt"/>
                <a:ea typeface="Tahoma" charset="0"/>
                <a:cs typeface="Tahoma" charset="0"/>
              </a:rPr>
              <a:t>Spinazzola</a:t>
            </a:r>
            <a:r>
              <a:rPr lang="fr-FR" altLang="x-none" sz="2400" dirty="0">
                <a:solidFill>
                  <a:srgbClr val="00B0F0"/>
                </a:solidFill>
                <a:latin typeface="+mj-lt"/>
                <a:ea typeface="Tahoma" charset="0"/>
                <a:cs typeface="Tahoma" charset="0"/>
              </a:rPr>
              <a:t> &amp; van des </a:t>
            </a:r>
            <a:r>
              <a:rPr lang="fr-FR" altLang="x-none" sz="2400" dirty="0" err="1">
                <a:solidFill>
                  <a:srgbClr val="00B0F0"/>
                </a:solidFill>
                <a:latin typeface="+mj-lt"/>
                <a:ea typeface="Tahoma" charset="0"/>
                <a:cs typeface="Tahoma" charset="0"/>
              </a:rPr>
              <a:t>Kolk</a:t>
            </a:r>
            <a:r>
              <a:rPr lang="fr-FR" altLang="x-none" sz="2400" dirty="0">
                <a:solidFill>
                  <a:srgbClr val="00B0F0"/>
                </a:solidFill>
                <a:latin typeface="+mj-lt"/>
                <a:ea typeface="Tahoma" charset="0"/>
                <a:cs typeface="Tahoma" charset="0"/>
              </a:rPr>
              <a:t>, 2001)</a:t>
            </a:r>
            <a:endParaRPr lang="fr-FR" altLang="x-none" sz="2400" dirty="0">
              <a:latin typeface="+mj-lt"/>
              <a:ea typeface="Tahoma" charset="0"/>
              <a:cs typeface="Tahoma" charset="0"/>
            </a:endParaRPr>
          </a:p>
          <a:p>
            <a:r>
              <a:rPr lang="fr-FR" sz="2400" b="1" dirty="0">
                <a:latin typeface="+mj-lt"/>
              </a:rPr>
              <a:t>II. Altérations dans l’attention ou la conscience (A et B requis)</a:t>
            </a:r>
            <a:endParaRPr lang="fr-FR" sz="2400" dirty="0">
              <a:latin typeface="+mj-lt"/>
            </a:endParaRPr>
          </a:p>
          <a:p>
            <a:r>
              <a:rPr lang="fr-FR" sz="2400" dirty="0">
                <a:latin typeface="+mj-lt"/>
              </a:rPr>
              <a:t>A. Amnésie </a:t>
            </a:r>
          </a:p>
          <a:p>
            <a:r>
              <a:rPr lang="fr-FR" sz="2400" dirty="0">
                <a:latin typeface="+mj-lt"/>
              </a:rPr>
              <a:t>B. Épisodes transitoires dissociatifs et dépersonnalisation</a:t>
            </a:r>
          </a:p>
        </p:txBody>
      </p:sp>
    </p:spTree>
    <p:extLst>
      <p:ext uri="{BB962C8B-B14F-4D97-AF65-F5344CB8AC3E}">
        <p14:creationId xmlns:p14="http://schemas.microsoft.com/office/powerpoint/2010/main" val="2595500175"/>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570411" y="2375263"/>
            <a:ext cx="11051177" cy="4997450"/>
          </a:xfrm>
        </p:spPr>
        <p:txBody>
          <a:bodyPr>
            <a:normAutofit/>
          </a:bodyPr>
          <a:lstStyle/>
          <a:p>
            <a:pPr marL="0" indent="0" algn="ctr">
              <a:buNone/>
            </a:pPr>
            <a:r>
              <a:rPr lang="fr-FR" altLang="x-none" sz="2400" dirty="0">
                <a:solidFill>
                  <a:srgbClr val="00B0F0"/>
                </a:solidFill>
                <a:latin typeface="+mj-lt"/>
                <a:ea typeface="Tahoma" charset="0"/>
                <a:cs typeface="Tahoma" charset="0"/>
              </a:rPr>
              <a:t>Critères </a:t>
            </a:r>
            <a:r>
              <a:rPr lang="fr-FR" altLang="x-none" sz="2400" dirty="0" err="1">
                <a:solidFill>
                  <a:srgbClr val="00B0F0"/>
                </a:solidFill>
                <a:latin typeface="+mj-lt"/>
                <a:ea typeface="Tahoma" charset="0"/>
                <a:cs typeface="Tahoma" charset="0"/>
              </a:rPr>
              <a:t>diagnotiques</a:t>
            </a:r>
            <a:r>
              <a:rPr lang="fr-FR" altLang="x-none" sz="2400" dirty="0">
                <a:solidFill>
                  <a:srgbClr val="00B0F0"/>
                </a:solidFill>
                <a:latin typeface="+mj-lt"/>
                <a:ea typeface="Tahoma" charset="0"/>
                <a:cs typeface="Tahoma" charset="0"/>
              </a:rPr>
              <a:t> du DESNOS (</a:t>
            </a:r>
            <a:r>
              <a:rPr lang="fr-FR" altLang="x-none" sz="2400" dirty="0" err="1">
                <a:solidFill>
                  <a:srgbClr val="00B0F0"/>
                </a:solidFill>
                <a:latin typeface="+mj-lt"/>
                <a:ea typeface="Tahoma" charset="0"/>
                <a:cs typeface="Tahoma" charset="0"/>
              </a:rPr>
              <a:t>Lexenberg</a:t>
            </a:r>
            <a:r>
              <a:rPr lang="fr-FR" altLang="x-none" sz="2400" dirty="0">
                <a:solidFill>
                  <a:srgbClr val="00B0F0"/>
                </a:solidFill>
                <a:latin typeface="+mj-lt"/>
                <a:ea typeface="Tahoma" charset="0"/>
                <a:cs typeface="Tahoma" charset="0"/>
              </a:rPr>
              <a:t>, </a:t>
            </a:r>
            <a:r>
              <a:rPr lang="fr-FR" altLang="x-none" sz="2400" dirty="0" err="1">
                <a:solidFill>
                  <a:srgbClr val="00B0F0"/>
                </a:solidFill>
                <a:latin typeface="+mj-lt"/>
                <a:ea typeface="Tahoma" charset="0"/>
                <a:cs typeface="Tahoma" charset="0"/>
              </a:rPr>
              <a:t>Spinazzola</a:t>
            </a:r>
            <a:r>
              <a:rPr lang="fr-FR" altLang="x-none" sz="2400" dirty="0">
                <a:solidFill>
                  <a:srgbClr val="00B0F0"/>
                </a:solidFill>
                <a:latin typeface="+mj-lt"/>
                <a:ea typeface="Tahoma" charset="0"/>
                <a:cs typeface="Tahoma" charset="0"/>
              </a:rPr>
              <a:t> &amp; van des </a:t>
            </a:r>
            <a:r>
              <a:rPr lang="fr-FR" altLang="x-none" sz="2400" dirty="0" err="1">
                <a:solidFill>
                  <a:srgbClr val="00B0F0"/>
                </a:solidFill>
                <a:latin typeface="+mj-lt"/>
                <a:ea typeface="Tahoma" charset="0"/>
                <a:cs typeface="Tahoma" charset="0"/>
              </a:rPr>
              <a:t>Kolk</a:t>
            </a:r>
            <a:r>
              <a:rPr lang="fr-FR" altLang="x-none" sz="2400" dirty="0">
                <a:solidFill>
                  <a:srgbClr val="00B0F0"/>
                </a:solidFill>
                <a:latin typeface="+mj-lt"/>
                <a:ea typeface="Tahoma" charset="0"/>
                <a:cs typeface="Tahoma" charset="0"/>
              </a:rPr>
              <a:t>, 2001)</a:t>
            </a:r>
            <a:endParaRPr lang="fr-FR" altLang="x-none" sz="2400" dirty="0">
              <a:latin typeface="+mj-lt"/>
              <a:ea typeface="Tahoma" charset="0"/>
              <a:cs typeface="Tahoma" charset="0"/>
            </a:endParaRPr>
          </a:p>
          <a:p>
            <a:r>
              <a:rPr lang="fr-FR" sz="2400" b="1" dirty="0">
                <a:latin typeface="+mj-lt"/>
              </a:rPr>
              <a:t>III. Altérations de la perception de soi (deux critères requis)</a:t>
            </a:r>
            <a:endParaRPr lang="fr-FR" sz="2400" dirty="0">
              <a:latin typeface="+mj-lt"/>
            </a:endParaRPr>
          </a:p>
          <a:p>
            <a:r>
              <a:rPr lang="fr-FR" sz="2400" dirty="0">
                <a:latin typeface="+mj-lt"/>
              </a:rPr>
              <a:t>A. Inefficacité/impuissance</a:t>
            </a:r>
          </a:p>
          <a:p>
            <a:r>
              <a:rPr lang="fr-FR" sz="2400" dirty="0">
                <a:latin typeface="+mj-lt"/>
              </a:rPr>
              <a:t>B. Dommage permanent</a:t>
            </a:r>
          </a:p>
          <a:p>
            <a:r>
              <a:rPr lang="fr-FR" sz="2400" dirty="0">
                <a:latin typeface="+mj-lt"/>
              </a:rPr>
              <a:t>C. Culpabilité et responsabilité</a:t>
            </a:r>
          </a:p>
          <a:p>
            <a:r>
              <a:rPr lang="fr-FR" sz="2400" dirty="0">
                <a:latin typeface="+mj-lt"/>
              </a:rPr>
              <a:t>D. Honte</a:t>
            </a:r>
          </a:p>
          <a:p>
            <a:r>
              <a:rPr lang="fr-FR" sz="2400" dirty="0">
                <a:latin typeface="+mj-lt"/>
              </a:rPr>
              <a:t>E. Personne ne peut comprendre</a:t>
            </a:r>
          </a:p>
          <a:p>
            <a:r>
              <a:rPr lang="fr-FR" sz="2400" dirty="0">
                <a:latin typeface="+mj-lt"/>
              </a:rPr>
              <a:t>F. Minimisation (prétendre que tout va bien)</a:t>
            </a:r>
          </a:p>
        </p:txBody>
      </p:sp>
    </p:spTree>
    <p:extLst>
      <p:ext uri="{BB962C8B-B14F-4D97-AF65-F5344CB8AC3E}">
        <p14:creationId xmlns:p14="http://schemas.microsoft.com/office/powerpoint/2010/main" val="216929923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274320" y="2884714"/>
            <a:ext cx="11917680" cy="4997450"/>
          </a:xfrm>
        </p:spPr>
        <p:txBody>
          <a:bodyPr>
            <a:normAutofit/>
          </a:bodyPr>
          <a:lstStyle/>
          <a:p>
            <a:pPr marL="0" indent="0" algn="ctr">
              <a:buNone/>
            </a:pPr>
            <a:r>
              <a:rPr lang="fr-FR" altLang="x-none" sz="2400" dirty="0">
                <a:solidFill>
                  <a:srgbClr val="00B0F0"/>
                </a:solidFill>
                <a:ea typeface="Tahoma" charset="0"/>
                <a:cs typeface="Tahoma" charset="0"/>
              </a:rPr>
              <a:t>Critères </a:t>
            </a:r>
            <a:r>
              <a:rPr lang="fr-FR" altLang="x-none" sz="2400" dirty="0" err="1">
                <a:solidFill>
                  <a:srgbClr val="00B0F0"/>
                </a:solidFill>
                <a:ea typeface="Tahoma" charset="0"/>
                <a:cs typeface="Tahoma" charset="0"/>
              </a:rPr>
              <a:t>diagnotiques</a:t>
            </a:r>
            <a:r>
              <a:rPr lang="fr-FR" altLang="x-none" sz="2400" dirty="0">
                <a:solidFill>
                  <a:srgbClr val="00B0F0"/>
                </a:solidFill>
                <a:ea typeface="Tahoma" charset="0"/>
                <a:cs typeface="Tahoma" charset="0"/>
              </a:rPr>
              <a:t> du DESNOS (</a:t>
            </a:r>
            <a:r>
              <a:rPr lang="fr-FR" altLang="x-none" sz="2400" dirty="0" err="1">
                <a:solidFill>
                  <a:srgbClr val="00B0F0"/>
                </a:solidFill>
                <a:ea typeface="Tahoma" charset="0"/>
                <a:cs typeface="Tahoma" charset="0"/>
              </a:rPr>
              <a:t>Lexenberg</a:t>
            </a:r>
            <a:r>
              <a:rPr lang="fr-FR" altLang="x-none" sz="2400" dirty="0">
                <a:solidFill>
                  <a:srgbClr val="00B0F0"/>
                </a:solidFill>
                <a:ea typeface="Tahoma" charset="0"/>
                <a:cs typeface="Tahoma" charset="0"/>
              </a:rPr>
              <a:t>, </a:t>
            </a:r>
            <a:r>
              <a:rPr lang="fr-FR" altLang="x-none" sz="2400" dirty="0" err="1">
                <a:solidFill>
                  <a:srgbClr val="00B0F0"/>
                </a:solidFill>
                <a:ea typeface="Tahoma" charset="0"/>
                <a:cs typeface="Tahoma" charset="0"/>
              </a:rPr>
              <a:t>Spinazzola</a:t>
            </a:r>
            <a:r>
              <a:rPr lang="fr-FR" altLang="x-none" sz="2400" dirty="0">
                <a:solidFill>
                  <a:srgbClr val="00B0F0"/>
                </a:solidFill>
                <a:ea typeface="Tahoma" charset="0"/>
                <a:cs typeface="Tahoma" charset="0"/>
              </a:rPr>
              <a:t> &amp; van des </a:t>
            </a:r>
            <a:r>
              <a:rPr lang="fr-FR" altLang="x-none" sz="2400" dirty="0" err="1">
                <a:solidFill>
                  <a:srgbClr val="00B0F0"/>
                </a:solidFill>
                <a:ea typeface="Tahoma" charset="0"/>
                <a:cs typeface="Tahoma" charset="0"/>
              </a:rPr>
              <a:t>Kolk</a:t>
            </a:r>
            <a:r>
              <a:rPr lang="fr-FR" altLang="x-none" sz="2400" dirty="0">
                <a:solidFill>
                  <a:srgbClr val="00B0F0"/>
                </a:solidFill>
                <a:ea typeface="Tahoma" charset="0"/>
                <a:cs typeface="Tahoma" charset="0"/>
              </a:rPr>
              <a:t>, 2001)</a:t>
            </a:r>
            <a:endParaRPr lang="fr-FR" altLang="x-none" sz="2400" dirty="0">
              <a:ea typeface="Tahoma" charset="0"/>
              <a:cs typeface="Tahoma" charset="0"/>
            </a:endParaRPr>
          </a:p>
          <a:p>
            <a:r>
              <a:rPr lang="fr-FR" sz="2400" b="1" dirty="0"/>
              <a:t>IV. Altération dans les relations avec les autres (un critère requis)</a:t>
            </a:r>
            <a:endParaRPr lang="fr-FR" sz="2400" dirty="0"/>
          </a:p>
          <a:p>
            <a:r>
              <a:rPr lang="fr-FR" sz="2400" dirty="0"/>
              <a:t>A. Incapacité de faire confiance</a:t>
            </a:r>
          </a:p>
          <a:p>
            <a:r>
              <a:rPr lang="fr-FR" sz="2400" dirty="0"/>
              <a:t>B. </a:t>
            </a:r>
            <a:r>
              <a:rPr lang="fr-FR" sz="2400" dirty="0" err="1"/>
              <a:t>Revictimisation</a:t>
            </a:r>
            <a:endParaRPr lang="fr-FR" sz="2400" dirty="0"/>
          </a:p>
          <a:p>
            <a:r>
              <a:rPr lang="fr-FR" sz="2400" dirty="0"/>
              <a:t>C. Victimisation des autres</a:t>
            </a:r>
          </a:p>
        </p:txBody>
      </p:sp>
    </p:spTree>
    <p:extLst>
      <p:ext uri="{BB962C8B-B14F-4D97-AF65-F5344CB8AC3E}">
        <p14:creationId xmlns:p14="http://schemas.microsoft.com/office/powerpoint/2010/main" val="3944640825"/>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404949" y="2701834"/>
            <a:ext cx="11469188" cy="4997450"/>
          </a:xfrm>
        </p:spPr>
        <p:txBody>
          <a:bodyPr>
            <a:normAutofit/>
          </a:bodyPr>
          <a:lstStyle/>
          <a:p>
            <a:pPr marL="0" indent="0" algn="ctr">
              <a:buNone/>
            </a:pPr>
            <a:r>
              <a:rPr lang="fr-FR" altLang="x-none" sz="2400" dirty="0">
                <a:solidFill>
                  <a:srgbClr val="00B0F0"/>
                </a:solidFill>
                <a:ea typeface="Tahoma" charset="0"/>
                <a:cs typeface="Tahoma" charset="0"/>
              </a:rPr>
              <a:t>Critères </a:t>
            </a:r>
            <a:r>
              <a:rPr lang="fr-FR" altLang="x-none" sz="2400" dirty="0" err="1">
                <a:solidFill>
                  <a:srgbClr val="00B0F0"/>
                </a:solidFill>
                <a:ea typeface="Tahoma" charset="0"/>
                <a:cs typeface="Tahoma" charset="0"/>
              </a:rPr>
              <a:t>diagnotiques</a:t>
            </a:r>
            <a:r>
              <a:rPr lang="fr-FR" altLang="x-none" sz="2400" dirty="0">
                <a:solidFill>
                  <a:srgbClr val="00B0F0"/>
                </a:solidFill>
                <a:ea typeface="Tahoma" charset="0"/>
                <a:cs typeface="Tahoma" charset="0"/>
              </a:rPr>
              <a:t> du DESNOS (</a:t>
            </a:r>
            <a:r>
              <a:rPr lang="fr-FR" altLang="x-none" sz="2400" dirty="0" err="1">
                <a:solidFill>
                  <a:srgbClr val="00B0F0"/>
                </a:solidFill>
                <a:ea typeface="Tahoma" charset="0"/>
                <a:cs typeface="Tahoma" charset="0"/>
              </a:rPr>
              <a:t>Lexenberg</a:t>
            </a:r>
            <a:r>
              <a:rPr lang="fr-FR" altLang="x-none" sz="2400" dirty="0">
                <a:solidFill>
                  <a:srgbClr val="00B0F0"/>
                </a:solidFill>
                <a:ea typeface="Tahoma" charset="0"/>
                <a:cs typeface="Tahoma" charset="0"/>
              </a:rPr>
              <a:t>, </a:t>
            </a:r>
            <a:r>
              <a:rPr lang="fr-FR" altLang="x-none" sz="2400" dirty="0" err="1">
                <a:solidFill>
                  <a:srgbClr val="00B0F0"/>
                </a:solidFill>
                <a:ea typeface="Tahoma" charset="0"/>
                <a:cs typeface="Tahoma" charset="0"/>
              </a:rPr>
              <a:t>Spinazzola</a:t>
            </a:r>
            <a:r>
              <a:rPr lang="fr-FR" altLang="x-none" sz="2400" dirty="0">
                <a:solidFill>
                  <a:srgbClr val="00B0F0"/>
                </a:solidFill>
                <a:ea typeface="Tahoma" charset="0"/>
                <a:cs typeface="Tahoma" charset="0"/>
              </a:rPr>
              <a:t> &amp; van des </a:t>
            </a:r>
            <a:r>
              <a:rPr lang="fr-FR" altLang="x-none" sz="2400" dirty="0" err="1">
                <a:solidFill>
                  <a:srgbClr val="00B0F0"/>
                </a:solidFill>
                <a:ea typeface="Tahoma" charset="0"/>
                <a:cs typeface="Tahoma" charset="0"/>
              </a:rPr>
              <a:t>Kolk</a:t>
            </a:r>
            <a:r>
              <a:rPr lang="fr-FR" altLang="x-none" sz="2400" dirty="0">
                <a:solidFill>
                  <a:srgbClr val="00B0F0"/>
                </a:solidFill>
                <a:ea typeface="Tahoma" charset="0"/>
                <a:cs typeface="Tahoma" charset="0"/>
              </a:rPr>
              <a:t>, 2001)</a:t>
            </a:r>
            <a:endParaRPr lang="fr-FR" altLang="x-none" sz="2400" dirty="0">
              <a:ea typeface="Tahoma" charset="0"/>
              <a:cs typeface="Tahoma" charset="0"/>
            </a:endParaRPr>
          </a:p>
          <a:p>
            <a:r>
              <a:rPr lang="fr-FR" sz="2400" b="1" dirty="0"/>
              <a:t>V. Somatisation (deux critères requis)</a:t>
            </a:r>
            <a:endParaRPr lang="fr-FR" sz="2400" dirty="0"/>
          </a:p>
          <a:p>
            <a:r>
              <a:rPr lang="fr-FR" sz="2400" dirty="0"/>
              <a:t>A. Système digestif</a:t>
            </a:r>
          </a:p>
          <a:p>
            <a:r>
              <a:rPr lang="fr-FR" sz="2400" dirty="0"/>
              <a:t>B. Douleur chronique</a:t>
            </a:r>
          </a:p>
          <a:p>
            <a:r>
              <a:rPr lang="fr-FR" sz="2400" dirty="0"/>
              <a:t>C. Symptômes cardio-pulmonaires</a:t>
            </a:r>
          </a:p>
          <a:p>
            <a:r>
              <a:rPr lang="fr-FR" sz="2400" dirty="0"/>
              <a:t>D. Symptômes de conversion</a:t>
            </a:r>
          </a:p>
          <a:p>
            <a:r>
              <a:rPr lang="fr-FR" sz="2400" dirty="0"/>
              <a:t>E. Symptômes sexuels</a:t>
            </a:r>
          </a:p>
        </p:txBody>
      </p:sp>
    </p:spTree>
    <p:extLst>
      <p:ext uri="{BB962C8B-B14F-4D97-AF65-F5344CB8AC3E}">
        <p14:creationId xmlns:p14="http://schemas.microsoft.com/office/powerpoint/2010/main" val="3445548191"/>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326572" y="3041468"/>
            <a:ext cx="11678194" cy="4997450"/>
          </a:xfrm>
        </p:spPr>
        <p:txBody>
          <a:bodyPr>
            <a:normAutofit/>
          </a:bodyPr>
          <a:lstStyle/>
          <a:p>
            <a:pPr marL="0" indent="0" algn="ctr">
              <a:buNone/>
            </a:pPr>
            <a:r>
              <a:rPr lang="fr-FR" altLang="x-none" sz="2400" dirty="0">
                <a:solidFill>
                  <a:srgbClr val="00B0F0"/>
                </a:solidFill>
                <a:latin typeface="+mj-lt"/>
                <a:ea typeface="Tahoma" charset="0"/>
                <a:cs typeface="Tahoma" charset="0"/>
              </a:rPr>
              <a:t>Critères </a:t>
            </a:r>
            <a:r>
              <a:rPr lang="fr-FR" altLang="x-none" sz="2400" dirty="0" err="1">
                <a:solidFill>
                  <a:srgbClr val="00B0F0"/>
                </a:solidFill>
                <a:latin typeface="+mj-lt"/>
                <a:ea typeface="Tahoma" charset="0"/>
                <a:cs typeface="Tahoma" charset="0"/>
              </a:rPr>
              <a:t>diagnotiques</a:t>
            </a:r>
            <a:r>
              <a:rPr lang="fr-FR" altLang="x-none" sz="2400" dirty="0">
                <a:solidFill>
                  <a:srgbClr val="00B0F0"/>
                </a:solidFill>
                <a:latin typeface="+mj-lt"/>
                <a:ea typeface="Tahoma" charset="0"/>
                <a:cs typeface="Tahoma" charset="0"/>
              </a:rPr>
              <a:t> du DESNOS (</a:t>
            </a:r>
            <a:r>
              <a:rPr lang="fr-FR" altLang="x-none" sz="2400" dirty="0" err="1">
                <a:solidFill>
                  <a:srgbClr val="00B0F0"/>
                </a:solidFill>
                <a:latin typeface="+mj-lt"/>
                <a:ea typeface="Tahoma" charset="0"/>
                <a:cs typeface="Tahoma" charset="0"/>
              </a:rPr>
              <a:t>Lexenberg</a:t>
            </a:r>
            <a:r>
              <a:rPr lang="fr-FR" altLang="x-none" sz="2400" dirty="0">
                <a:solidFill>
                  <a:srgbClr val="00B0F0"/>
                </a:solidFill>
                <a:latin typeface="+mj-lt"/>
                <a:ea typeface="Tahoma" charset="0"/>
                <a:cs typeface="Tahoma" charset="0"/>
              </a:rPr>
              <a:t>, </a:t>
            </a:r>
            <a:r>
              <a:rPr lang="fr-FR" altLang="x-none" sz="2400" dirty="0" err="1">
                <a:solidFill>
                  <a:srgbClr val="00B0F0"/>
                </a:solidFill>
                <a:latin typeface="+mj-lt"/>
                <a:ea typeface="Tahoma" charset="0"/>
                <a:cs typeface="Tahoma" charset="0"/>
              </a:rPr>
              <a:t>Spinazzola</a:t>
            </a:r>
            <a:r>
              <a:rPr lang="fr-FR" altLang="x-none" sz="2400" dirty="0">
                <a:solidFill>
                  <a:srgbClr val="00B0F0"/>
                </a:solidFill>
                <a:latin typeface="+mj-lt"/>
                <a:ea typeface="Tahoma" charset="0"/>
                <a:cs typeface="Tahoma" charset="0"/>
              </a:rPr>
              <a:t> &amp; van des </a:t>
            </a:r>
            <a:r>
              <a:rPr lang="fr-FR" altLang="x-none" sz="2400" dirty="0" err="1">
                <a:solidFill>
                  <a:srgbClr val="00B0F0"/>
                </a:solidFill>
                <a:latin typeface="+mj-lt"/>
                <a:ea typeface="Tahoma" charset="0"/>
                <a:cs typeface="Tahoma" charset="0"/>
              </a:rPr>
              <a:t>Kolk</a:t>
            </a:r>
            <a:r>
              <a:rPr lang="fr-FR" altLang="x-none" sz="2400" dirty="0">
                <a:solidFill>
                  <a:srgbClr val="00B0F0"/>
                </a:solidFill>
                <a:latin typeface="+mj-lt"/>
                <a:ea typeface="Tahoma" charset="0"/>
                <a:cs typeface="Tahoma" charset="0"/>
              </a:rPr>
              <a:t>, 2001)</a:t>
            </a:r>
            <a:endParaRPr lang="fr-FR" altLang="x-none" sz="2400" dirty="0">
              <a:latin typeface="+mj-lt"/>
              <a:ea typeface="Tahoma" charset="0"/>
              <a:cs typeface="Tahoma" charset="0"/>
            </a:endParaRPr>
          </a:p>
          <a:p>
            <a:r>
              <a:rPr lang="fr-FR" sz="2400" b="1" dirty="0">
                <a:latin typeface="+mj-lt"/>
              </a:rPr>
              <a:t>VI. Altération du système de croyance (A et B requis)</a:t>
            </a:r>
            <a:endParaRPr lang="fr-FR" sz="2400" dirty="0">
              <a:latin typeface="+mj-lt"/>
            </a:endParaRPr>
          </a:p>
          <a:p>
            <a:r>
              <a:rPr lang="fr-FR" sz="2400" dirty="0">
                <a:latin typeface="+mj-lt"/>
              </a:rPr>
              <a:t>A. Désespoir</a:t>
            </a:r>
          </a:p>
          <a:p>
            <a:r>
              <a:rPr lang="fr-FR" sz="2400" dirty="0">
                <a:latin typeface="+mj-lt"/>
              </a:rPr>
              <a:t>B. Perte de croyances autrefois </a:t>
            </a:r>
            <a:r>
              <a:rPr lang="fr-FR" sz="2400" dirty="0" err="1">
                <a:latin typeface="+mj-lt"/>
              </a:rPr>
              <a:t>soutenantes</a:t>
            </a:r>
            <a:endParaRPr lang="fr-FR" sz="2400" dirty="0">
              <a:latin typeface="+mj-lt"/>
            </a:endParaRPr>
          </a:p>
        </p:txBody>
      </p:sp>
    </p:spTree>
    <p:extLst>
      <p:ext uri="{BB962C8B-B14F-4D97-AF65-F5344CB8AC3E}">
        <p14:creationId xmlns:p14="http://schemas.microsoft.com/office/powerpoint/2010/main" val="2582978718"/>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326571" y="2780211"/>
            <a:ext cx="11234058" cy="4997450"/>
          </a:xfrm>
        </p:spPr>
        <p:txBody>
          <a:bodyPr>
            <a:normAutofit/>
          </a:bodyPr>
          <a:lstStyle/>
          <a:p>
            <a:pPr algn="just" eaLnBrk="1" hangingPunct="1">
              <a:buFontTx/>
              <a:buChar char="-"/>
            </a:pPr>
            <a:r>
              <a:rPr lang="fr-FR" altLang="x-none" sz="2400" dirty="0">
                <a:ea typeface="Tahoma" charset="0"/>
                <a:cs typeface="Tahoma" charset="0"/>
              </a:rPr>
              <a:t>Depuis juin 2018 la CIM-11 (WHO, 2018) a intégré le </a:t>
            </a:r>
            <a:r>
              <a:rPr lang="fr-FR" altLang="x-none" sz="2400" dirty="0" err="1">
                <a:ea typeface="Tahoma" charset="0"/>
                <a:cs typeface="Tahoma" charset="0"/>
              </a:rPr>
              <a:t>diagnotic</a:t>
            </a:r>
            <a:r>
              <a:rPr lang="fr-FR" altLang="x-none" sz="2400" dirty="0">
                <a:ea typeface="Tahoma" charset="0"/>
                <a:cs typeface="Tahoma" charset="0"/>
              </a:rPr>
              <a:t> de PTSD complexe ou C-PTSD. Une différence existe donc entre le DSM-V et la CIM-11 qui en matière de reconnaissance du </a:t>
            </a:r>
            <a:r>
              <a:rPr lang="fr-FR" altLang="x-none" sz="2400" dirty="0" err="1">
                <a:ea typeface="Tahoma" charset="0"/>
                <a:cs typeface="Tahoma" charset="0"/>
              </a:rPr>
              <a:t>psychotraumatisme</a:t>
            </a:r>
            <a:r>
              <a:rPr lang="fr-FR" altLang="x-none" sz="2400" dirty="0">
                <a:ea typeface="Tahoma" charset="0"/>
                <a:cs typeface="Tahoma" charset="0"/>
              </a:rPr>
              <a:t> ont des positions pour la première très différentes. </a:t>
            </a:r>
          </a:p>
          <a:p>
            <a:pPr algn="just" eaLnBrk="1" hangingPunct="1">
              <a:buFontTx/>
              <a:buChar char="-"/>
            </a:pPr>
            <a:r>
              <a:rPr lang="fr-FR" altLang="x-none" sz="2400" dirty="0">
                <a:ea typeface="Tahoma" charset="0"/>
                <a:cs typeface="Tahoma" charset="0"/>
              </a:rPr>
              <a:t>Vingt-cinq ans </a:t>
            </a:r>
            <a:r>
              <a:rPr lang="fr-FR" altLang="x-none" sz="2400" dirty="0" err="1">
                <a:ea typeface="Tahoma" charset="0"/>
                <a:cs typeface="Tahoma" charset="0"/>
              </a:rPr>
              <a:t>après</a:t>
            </a:r>
            <a:r>
              <a:rPr lang="fr-FR" altLang="x-none" sz="2400" dirty="0">
                <a:ea typeface="Tahoma" charset="0"/>
                <a:cs typeface="Tahoma" charset="0"/>
              </a:rPr>
              <a:t> la CIM-1014 et avec un retard de trois ans sur l’agenda initial, la CIM-11 a </a:t>
            </a:r>
            <a:r>
              <a:rPr lang="fr-FR" altLang="x-none" sz="2400" dirty="0" err="1">
                <a:ea typeface="Tahoma" charset="0"/>
                <a:cs typeface="Tahoma" charset="0"/>
              </a:rPr>
              <a:t>éte</a:t>
            </a:r>
            <a:r>
              <a:rPr lang="fr-FR" altLang="x-none" sz="2400" dirty="0">
                <a:ea typeface="Tahoma" charset="0"/>
                <a:cs typeface="Tahoma" charset="0"/>
              </a:rPr>
              <a:t>́ </a:t>
            </a:r>
            <a:r>
              <a:rPr lang="fr-FR" altLang="x-none" sz="2400" dirty="0" err="1">
                <a:ea typeface="Tahoma" charset="0"/>
                <a:cs typeface="Tahoma" charset="0"/>
              </a:rPr>
              <a:t>publiée</a:t>
            </a:r>
            <a:r>
              <a:rPr lang="fr-FR" altLang="x-none" sz="2400" dirty="0">
                <a:ea typeface="Tahoma" charset="0"/>
                <a:cs typeface="Tahoma" charset="0"/>
              </a:rPr>
              <a:t> le 18 juin 2018, a </a:t>
            </a:r>
            <a:r>
              <a:rPr lang="fr-FR" altLang="x-none" sz="2400" dirty="0" err="1">
                <a:ea typeface="Tahoma" charset="0"/>
                <a:cs typeface="Tahoma" charset="0"/>
              </a:rPr>
              <a:t>éte</a:t>
            </a:r>
            <a:r>
              <a:rPr lang="fr-FR" altLang="x-none" sz="2400" dirty="0">
                <a:ea typeface="Tahoma" charset="0"/>
                <a:cs typeface="Tahoma" charset="0"/>
              </a:rPr>
              <a:t>́ </a:t>
            </a:r>
            <a:r>
              <a:rPr lang="fr-FR" altLang="x-none" sz="2400" dirty="0" err="1">
                <a:ea typeface="Tahoma" charset="0"/>
                <a:cs typeface="Tahoma" charset="0"/>
              </a:rPr>
              <a:t>adoptée</a:t>
            </a:r>
            <a:r>
              <a:rPr lang="fr-FR" altLang="x-none" sz="2400" dirty="0">
                <a:ea typeface="Tahoma" charset="0"/>
                <a:cs typeface="Tahoma" charset="0"/>
              </a:rPr>
              <a:t> par l’</a:t>
            </a:r>
            <a:r>
              <a:rPr lang="fr-FR" altLang="x-none" sz="2400" dirty="0" err="1">
                <a:ea typeface="Tahoma" charset="0"/>
                <a:cs typeface="Tahoma" charset="0"/>
              </a:rPr>
              <a:t>Assemblée</a:t>
            </a:r>
            <a:r>
              <a:rPr lang="fr-FR" altLang="x-none" sz="2400" dirty="0">
                <a:ea typeface="Tahoma" charset="0"/>
                <a:cs typeface="Tahoma" charset="0"/>
              </a:rPr>
              <a:t> mondiale de la santé le 25 mai 2019 et entrera en application le 1er janvier 2022. </a:t>
            </a:r>
          </a:p>
          <a:p>
            <a:pPr marL="0" indent="0" algn="just">
              <a:buNone/>
            </a:pPr>
            <a:endParaRPr lang="fr-FR" altLang="x-none" sz="2400" dirty="0">
              <a:ea typeface="Tahoma" charset="0"/>
              <a:cs typeface="Tahoma" charset="0"/>
            </a:endParaRPr>
          </a:p>
        </p:txBody>
      </p:sp>
    </p:spTree>
    <p:extLst>
      <p:ext uri="{BB962C8B-B14F-4D97-AF65-F5344CB8AC3E}">
        <p14:creationId xmlns:p14="http://schemas.microsoft.com/office/powerpoint/2010/main" val="2340678341"/>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0" y="2192383"/>
            <a:ext cx="12070080" cy="4997450"/>
          </a:xfrm>
        </p:spPr>
        <p:txBody>
          <a:bodyPr>
            <a:normAutofit/>
          </a:bodyPr>
          <a:lstStyle/>
          <a:p>
            <a:pPr algn="just" eaLnBrk="1" hangingPunct="1">
              <a:buFontTx/>
              <a:buChar char="-"/>
            </a:pPr>
            <a:r>
              <a:rPr lang="fr-FR" altLang="x-none" sz="2400" dirty="0">
                <a:latin typeface="+mj-lt"/>
                <a:ea typeface="Tahoma" charset="0"/>
                <a:cs typeface="Tahoma" charset="0"/>
              </a:rPr>
              <a:t>La CIM-11 franchit un cap décisif en proposant l’introduction d’une nouvelle entité́ clinique, le stress post-traumatique complexe. </a:t>
            </a:r>
          </a:p>
          <a:p>
            <a:pPr algn="just" eaLnBrk="1" hangingPunct="1">
              <a:buFontTx/>
              <a:buChar char="-"/>
            </a:pPr>
            <a:r>
              <a:rPr lang="fr-FR" altLang="x-none" sz="2400" dirty="0">
                <a:latin typeface="+mj-lt"/>
                <a:ea typeface="Tahoma" charset="0"/>
                <a:cs typeface="Tahoma" charset="0"/>
              </a:rPr>
              <a:t>L’OMS reconnait ainsi la spécificité des troubles consécutifs à des évènements extrêmement menaçants ou horribles, souvent prolongés ou </a:t>
            </a:r>
            <a:r>
              <a:rPr lang="fr-FR" altLang="x-none" sz="2400" dirty="0" err="1">
                <a:latin typeface="+mj-lt"/>
                <a:ea typeface="Tahoma" charset="0"/>
                <a:cs typeface="Tahoma" charset="0"/>
              </a:rPr>
              <a:t>répétitifs</a:t>
            </a:r>
            <a:r>
              <a:rPr lang="fr-FR" altLang="x-none" sz="2400" dirty="0">
                <a:latin typeface="+mj-lt"/>
                <a:ea typeface="Tahoma" charset="0"/>
                <a:cs typeface="Tahoma" charset="0"/>
              </a:rPr>
              <a:t> et auxquels il est difficile ou impossible d’échapper. </a:t>
            </a:r>
          </a:p>
          <a:p>
            <a:pPr algn="just" eaLnBrk="1" hangingPunct="1">
              <a:buFontTx/>
              <a:buChar char="-"/>
            </a:pPr>
            <a:r>
              <a:rPr lang="fr-FR" altLang="x-none" sz="2400" dirty="0">
                <a:latin typeface="+mj-lt"/>
                <a:ea typeface="Tahoma" charset="0"/>
                <a:cs typeface="Tahoma" charset="0"/>
              </a:rPr>
              <a:t>En plus des symptômes du stress post-traumatique (reviviscences, évitement, </a:t>
            </a:r>
            <a:r>
              <a:rPr lang="fr-FR" altLang="x-none" sz="2400" dirty="0" err="1">
                <a:latin typeface="+mj-lt"/>
                <a:ea typeface="Tahoma" charset="0"/>
                <a:cs typeface="Tahoma" charset="0"/>
              </a:rPr>
              <a:t>hypervigilance</a:t>
            </a:r>
            <a:r>
              <a:rPr lang="fr-FR" altLang="x-none" sz="2400" dirty="0">
                <a:latin typeface="+mj-lt"/>
                <a:ea typeface="Tahoma" charset="0"/>
                <a:cs typeface="Tahoma" charset="0"/>
              </a:rPr>
              <a:t>), ce tableau diagnostique tient compte des altérations persistantes du fonctionnement affectif (dérégulation des affects), du fonctionnement par rapport à soi-même (croyances négatives par rapport à soi, sentiments de honte ou de culpabilité́) et du fonctionnement relationnel (difficultés à maintenir des relations ou de se sentir proche des autres). </a:t>
            </a:r>
          </a:p>
        </p:txBody>
      </p:sp>
    </p:spTree>
    <p:extLst>
      <p:ext uri="{BB962C8B-B14F-4D97-AF65-F5344CB8AC3E}">
        <p14:creationId xmlns:p14="http://schemas.microsoft.com/office/powerpoint/2010/main" val="3717236162"/>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248194" y="2727960"/>
            <a:ext cx="11782697" cy="4997450"/>
          </a:xfrm>
        </p:spPr>
        <p:txBody>
          <a:bodyPr>
            <a:normAutofit/>
          </a:bodyPr>
          <a:lstStyle/>
          <a:p>
            <a:pPr algn="just" eaLnBrk="1" hangingPunct="1">
              <a:buFontTx/>
              <a:buChar char="-"/>
            </a:pPr>
            <a:r>
              <a:rPr lang="fr-FR" altLang="x-none" sz="2400" dirty="0">
                <a:ea typeface="Tahoma" charset="0"/>
                <a:cs typeface="Tahoma" charset="0"/>
              </a:rPr>
              <a:t>La CIM-11 définit le C-PTSD comme « Le syndrome de stress post-traumatique complexe (SSPT complexe) est un trouble qui peut se développer à la suite d'une exposition à un événement ou à une série d'événements de nature extrêmement menaçante ou horrible, le plus souvent des événements prolongés ou répétitifs dont il est difficile ou impossible de s'échapper (par exemple, la torture, l'esclavage, les campagnes de génocide, la violence domestique prolongée, les abus sexuels ou physiques répétés pendant l'enfance). </a:t>
            </a:r>
          </a:p>
        </p:txBody>
      </p:sp>
    </p:spTree>
    <p:extLst>
      <p:ext uri="{BB962C8B-B14F-4D97-AF65-F5344CB8AC3E}">
        <p14:creationId xmlns:p14="http://schemas.microsoft.com/office/powerpoint/2010/main" val="200929253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220716" y="3119846"/>
            <a:ext cx="11627295" cy="4997450"/>
          </a:xfrm>
        </p:spPr>
        <p:txBody>
          <a:bodyPr>
            <a:normAutofit/>
          </a:bodyPr>
          <a:lstStyle/>
          <a:p>
            <a:pPr algn="just" eaLnBrk="1" hangingPunct="1">
              <a:buFontTx/>
              <a:buChar char="-"/>
            </a:pPr>
            <a:r>
              <a:rPr lang="fr-FR" altLang="x-none" sz="2400" dirty="0">
                <a:ea typeface="Tahoma" charset="0"/>
                <a:cs typeface="Tahoma" charset="0"/>
              </a:rPr>
              <a:t>Toutes les conditions requises pour le diagnostic du SSPT sont remplies. Tous les symptômes d’un TSPT sont requis auxquels s’ajoutent :</a:t>
            </a:r>
          </a:p>
          <a:p>
            <a:pPr algn="just" eaLnBrk="1" hangingPunct="1">
              <a:buFontTx/>
              <a:buChar char="-"/>
            </a:pPr>
            <a:r>
              <a:rPr lang="fr-FR" altLang="x-none" sz="2400" dirty="0">
                <a:ea typeface="Tahoma" charset="0"/>
                <a:cs typeface="Tahoma" charset="0"/>
              </a:rPr>
              <a:t>1) des problèmes graves et persistants de régulation des affects ; </a:t>
            </a:r>
          </a:p>
          <a:p>
            <a:pPr algn="just" eaLnBrk="1" hangingPunct="1">
              <a:buFontTx/>
              <a:buChar char="-"/>
            </a:pPr>
            <a:r>
              <a:rPr lang="fr-FR" altLang="x-none" sz="2400" dirty="0">
                <a:ea typeface="Tahoma" charset="0"/>
                <a:cs typeface="Tahoma" charset="0"/>
              </a:rPr>
              <a:t>2) des croyances négatives sur soi (perdant, sans valeur, accompagnées de sentiments de honte, de culpabilité ou d'échec ; </a:t>
            </a:r>
          </a:p>
          <a:p>
            <a:pPr algn="just" eaLnBrk="1" hangingPunct="1">
              <a:buFontTx/>
              <a:buChar char="-"/>
            </a:pPr>
            <a:r>
              <a:rPr lang="fr-FR" altLang="x-none" sz="2400" dirty="0">
                <a:ea typeface="Tahoma" charset="0"/>
                <a:cs typeface="Tahoma" charset="0"/>
              </a:rPr>
              <a:t>3) des difficultés à maintenir des </a:t>
            </a:r>
          </a:p>
        </p:txBody>
      </p:sp>
    </p:spTree>
    <p:extLst>
      <p:ext uri="{BB962C8B-B14F-4D97-AF65-F5344CB8AC3E}">
        <p14:creationId xmlns:p14="http://schemas.microsoft.com/office/powerpoint/2010/main" val="1435784752"/>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a:extLst>
              <a:ext uri="{FF2B5EF4-FFF2-40B4-BE49-F238E27FC236}">
                <a16:creationId xmlns:a16="http://schemas.microsoft.com/office/drawing/2014/main" id="{488134F0-F7DC-C140-A998-E8EFB1AA18DC}"/>
              </a:ext>
            </a:extLst>
          </p:cNvPr>
          <p:cNvGraphicFramePr>
            <a:graphicFrameLocks noGrp="1"/>
          </p:cNvGraphicFramePr>
          <p:nvPr>
            <p:extLst>
              <p:ext uri="{D42A27DB-BD31-4B8C-83A1-F6EECF244321}">
                <p14:modId xmlns:p14="http://schemas.microsoft.com/office/powerpoint/2010/main" val="1069145186"/>
              </p:ext>
            </p:extLst>
          </p:nvPr>
        </p:nvGraphicFramePr>
        <p:xfrm>
          <a:off x="2279576" y="1677154"/>
          <a:ext cx="7848872" cy="5180846"/>
        </p:xfrm>
        <a:graphic>
          <a:graphicData uri="http://schemas.openxmlformats.org/drawingml/2006/table">
            <a:tbl>
              <a:tblPr firstRow="1" firstCol="1" bandRow="1">
                <a:tableStyleId>{5C22544A-7EE6-4342-B048-85BDC9FD1C3A}</a:tableStyleId>
              </a:tblPr>
              <a:tblGrid>
                <a:gridCol w="4880278">
                  <a:extLst>
                    <a:ext uri="{9D8B030D-6E8A-4147-A177-3AD203B41FA5}">
                      <a16:colId xmlns:a16="http://schemas.microsoft.com/office/drawing/2014/main" val="807272588"/>
                    </a:ext>
                  </a:extLst>
                </a:gridCol>
                <a:gridCol w="1484297">
                  <a:extLst>
                    <a:ext uri="{9D8B030D-6E8A-4147-A177-3AD203B41FA5}">
                      <a16:colId xmlns:a16="http://schemas.microsoft.com/office/drawing/2014/main" val="177256367"/>
                    </a:ext>
                  </a:extLst>
                </a:gridCol>
                <a:gridCol w="1484297">
                  <a:extLst>
                    <a:ext uri="{9D8B030D-6E8A-4147-A177-3AD203B41FA5}">
                      <a16:colId xmlns:a16="http://schemas.microsoft.com/office/drawing/2014/main" val="875365248"/>
                    </a:ext>
                  </a:extLst>
                </a:gridCol>
              </a:tblGrid>
              <a:tr h="234026">
                <a:tc>
                  <a:txBody>
                    <a:bodyPr/>
                    <a:lstStyle/>
                    <a:p>
                      <a:pPr algn="ctr">
                        <a:lnSpc>
                          <a:spcPct val="115000"/>
                        </a:lnSpc>
                        <a:spcAft>
                          <a:spcPts val="1000"/>
                        </a:spcAft>
                      </a:pPr>
                      <a:r>
                        <a:rPr lang="fr-FR" sz="2400" dirty="0">
                          <a:effectLst/>
                          <a:latin typeface="+mj-lt"/>
                        </a:rPr>
                        <a:t>Symptômes</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R="241935" algn="ctr">
                        <a:lnSpc>
                          <a:spcPct val="115000"/>
                        </a:lnSpc>
                        <a:spcAft>
                          <a:spcPts val="1000"/>
                        </a:spcAft>
                      </a:pPr>
                      <a:r>
                        <a:rPr lang="fr-FR" sz="2400" dirty="0">
                          <a:effectLst/>
                          <a:latin typeface="+mj-lt"/>
                        </a:rPr>
                        <a:t>TSPT</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R="271145" algn="ctr">
                        <a:lnSpc>
                          <a:spcPct val="115000"/>
                        </a:lnSpc>
                        <a:spcAft>
                          <a:spcPts val="1000"/>
                        </a:spcAft>
                      </a:pPr>
                      <a:r>
                        <a:rPr lang="fr-FR" sz="2400">
                          <a:effectLst/>
                          <a:latin typeface="+mj-lt"/>
                        </a:rPr>
                        <a:t>TSPT-C</a:t>
                      </a:r>
                      <a:endParaRPr lang="fr-FR" sz="24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6865996"/>
                  </a:ext>
                </a:extLst>
              </a:tr>
              <a:tr h="666074">
                <a:tc>
                  <a:txBody>
                    <a:bodyPr/>
                    <a:lstStyle/>
                    <a:p>
                      <a:pPr algn="just">
                        <a:lnSpc>
                          <a:spcPct val="115000"/>
                        </a:lnSpc>
                        <a:spcAft>
                          <a:spcPts val="1000"/>
                        </a:spcAft>
                      </a:pPr>
                      <a:r>
                        <a:rPr lang="fr-FR" sz="2400" dirty="0">
                          <a:effectLst/>
                          <a:latin typeface="+mj-lt"/>
                        </a:rPr>
                        <a:t>Événement traumatique</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fr-FR" sz="2400" dirty="0">
                          <a:effectLst/>
                          <a:latin typeface="+mj-lt"/>
                        </a:rPr>
                        <a:t>*</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R="90805" algn="ctr">
                        <a:lnSpc>
                          <a:spcPct val="115000"/>
                        </a:lnSpc>
                        <a:spcAft>
                          <a:spcPts val="1000"/>
                        </a:spcAft>
                      </a:pPr>
                      <a:r>
                        <a:rPr lang="fr-FR" sz="2400" dirty="0">
                          <a:effectLst/>
                          <a:latin typeface="+mj-lt"/>
                        </a:rPr>
                        <a:t>*</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56721652"/>
                  </a:ext>
                </a:extLst>
              </a:tr>
              <a:tr h="666074">
                <a:tc>
                  <a:txBody>
                    <a:bodyPr/>
                    <a:lstStyle/>
                    <a:p>
                      <a:pPr algn="just">
                        <a:lnSpc>
                          <a:spcPct val="115000"/>
                        </a:lnSpc>
                        <a:spcAft>
                          <a:spcPts val="1000"/>
                        </a:spcAft>
                      </a:pPr>
                      <a:r>
                        <a:rPr lang="fr-FR" sz="2400" dirty="0">
                          <a:effectLst/>
                          <a:latin typeface="+mj-lt"/>
                        </a:rPr>
                        <a:t>Intrusion</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fr-FR" sz="2400">
                          <a:effectLst/>
                          <a:latin typeface="+mj-lt"/>
                        </a:rPr>
                        <a:t>*</a:t>
                      </a:r>
                      <a:endParaRPr lang="fr-FR"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R="90805" algn="ctr">
                        <a:lnSpc>
                          <a:spcPct val="115000"/>
                        </a:lnSpc>
                        <a:spcAft>
                          <a:spcPts val="1000"/>
                        </a:spcAft>
                      </a:pPr>
                      <a:r>
                        <a:rPr lang="fr-FR" sz="2400" dirty="0">
                          <a:effectLst/>
                          <a:latin typeface="+mj-lt"/>
                        </a:rPr>
                        <a:t>*</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66843839"/>
                  </a:ext>
                </a:extLst>
              </a:tr>
              <a:tr h="666074">
                <a:tc>
                  <a:txBody>
                    <a:bodyPr/>
                    <a:lstStyle/>
                    <a:p>
                      <a:pPr algn="just">
                        <a:lnSpc>
                          <a:spcPct val="115000"/>
                        </a:lnSpc>
                        <a:spcAft>
                          <a:spcPts val="1000"/>
                        </a:spcAft>
                      </a:pPr>
                      <a:r>
                        <a:rPr lang="fr-FR" sz="2400" dirty="0">
                          <a:effectLst/>
                          <a:latin typeface="+mj-lt"/>
                        </a:rPr>
                        <a:t>Évitement</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fr-FR" sz="2400" dirty="0">
                          <a:effectLst/>
                          <a:latin typeface="+mj-lt"/>
                        </a:rPr>
                        <a:t>*</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R="90805" algn="ctr">
                        <a:lnSpc>
                          <a:spcPct val="115000"/>
                        </a:lnSpc>
                        <a:spcAft>
                          <a:spcPts val="1000"/>
                        </a:spcAft>
                      </a:pPr>
                      <a:r>
                        <a:rPr lang="fr-FR" sz="2400" dirty="0">
                          <a:effectLst/>
                          <a:latin typeface="+mj-lt"/>
                        </a:rPr>
                        <a:t>*</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3107182"/>
                  </a:ext>
                </a:extLst>
              </a:tr>
              <a:tr h="666074">
                <a:tc>
                  <a:txBody>
                    <a:bodyPr/>
                    <a:lstStyle/>
                    <a:p>
                      <a:pPr algn="just">
                        <a:lnSpc>
                          <a:spcPct val="115000"/>
                        </a:lnSpc>
                        <a:spcAft>
                          <a:spcPts val="1000"/>
                        </a:spcAft>
                      </a:pPr>
                      <a:r>
                        <a:rPr lang="fr-FR" sz="2400" dirty="0">
                          <a:effectLst/>
                          <a:latin typeface="+mj-lt"/>
                        </a:rPr>
                        <a:t>Activation</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fr-FR" sz="2400">
                          <a:effectLst/>
                          <a:latin typeface="+mj-lt"/>
                        </a:rPr>
                        <a:t>*</a:t>
                      </a:r>
                      <a:endParaRPr lang="fr-FR"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R="90805" algn="ctr">
                        <a:lnSpc>
                          <a:spcPct val="115000"/>
                        </a:lnSpc>
                        <a:spcAft>
                          <a:spcPts val="1000"/>
                        </a:spcAft>
                      </a:pPr>
                      <a:r>
                        <a:rPr lang="fr-FR" sz="2400" dirty="0">
                          <a:effectLst/>
                          <a:latin typeface="+mj-lt"/>
                        </a:rPr>
                        <a:t>*</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1683686"/>
                  </a:ext>
                </a:extLst>
              </a:tr>
              <a:tr h="666074">
                <a:tc>
                  <a:txBody>
                    <a:bodyPr/>
                    <a:lstStyle/>
                    <a:p>
                      <a:pPr algn="just">
                        <a:lnSpc>
                          <a:spcPct val="115000"/>
                        </a:lnSpc>
                        <a:spcAft>
                          <a:spcPts val="1000"/>
                        </a:spcAft>
                      </a:pPr>
                      <a:r>
                        <a:rPr lang="fr-FR" sz="2400" dirty="0">
                          <a:effectLst/>
                          <a:latin typeface="+mj-lt"/>
                        </a:rPr>
                        <a:t>Régulation émotionnelle</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fr-FR" sz="2400">
                          <a:effectLst/>
                          <a:latin typeface="+mj-lt"/>
                        </a:rPr>
                        <a:t> </a:t>
                      </a:r>
                      <a:endParaRPr lang="fr-FR"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R="90805" algn="ctr">
                        <a:lnSpc>
                          <a:spcPct val="115000"/>
                        </a:lnSpc>
                        <a:spcAft>
                          <a:spcPts val="1000"/>
                        </a:spcAft>
                      </a:pPr>
                      <a:r>
                        <a:rPr lang="fr-FR" sz="2400" dirty="0">
                          <a:effectLst/>
                          <a:latin typeface="+mj-lt"/>
                        </a:rPr>
                        <a:t>*</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32547041"/>
                  </a:ext>
                </a:extLst>
              </a:tr>
              <a:tr h="666074">
                <a:tc>
                  <a:txBody>
                    <a:bodyPr/>
                    <a:lstStyle/>
                    <a:p>
                      <a:pPr algn="just">
                        <a:lnSpc>
                          <a:spcPct val="115000"/>
                        </a:lnSpc>
                        <a:spcAft>
                          <a:spcPts val="1000"/>
                        </a:spcAft>
                      </a:pPr>
                      <a:r>
                        <a:rPr lang="fr-FR" sz="2400" dirty="0">
                          <a:effectLst/>
                          <a:latin typeface="+mj-lt"/>
                        </a:rPr>
                        <a:t>Concept de soi négatif</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fr-FR" sz="2400">
                          <a:effectLst/>
                          <a:latin typeface="+mj-lt"/>
                        </a:rPr>
                        <a:t> </a:t>
                      </a:r>
                      <a:endParaRPr lang="fr-FR"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R="90805" algn="ctr">
                        <a:lnSpc>
                          <a:spcPct val="115000"/>
                        </a:lnSpc>
                        <a:spcAft>
                          <a:spcPts val="1000"/>
                        </a:spcAft>
                      </a:pPr>
                      <a:r>
                        <a:rPr lang="fr-FR" sz="2400" dirty="0">
                          <a:effectLst/>
                          <a:latin typeface="+mj-lt"/>
                        </a:rPr>
                        <a:t>*</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58122771"/>
                  </a:ext>
                </a:extLst>
              </a:tr>
              <a:tr h="666074">
                <a:tc>
                  <a:txBody>
                    <a:bodyPr/>
                    <a:lstStyle/>
                    <a:p>
                      <a:pPr algn="just">
                        <a:lnSpc>
                          <a:spcPct val="115000"/>
                        </a:lnSpc>
                        <a:spcAft>
                          <a:spcPts val="1000"/>
                        </a:spcAft>
                      </a:pPr>
                      <a:r>
                        <a:rPr lang="fr-FR" sz="2400" dirty="0">
                          <a:effectLst/>
                          <a:latin typeface="+mj-lt"/>
                        </a:rPr>
                        <a:t>Relation interpersonnelles perturbées</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fr-FR" sz="2400">
                          <a:effectLst/>
                          <a:latin typeface="+mj-lt"/>
                        </a:rPr>
                        <a:t> </a:t>
                      </a:r>
                      <a:endParaRPr lang="fr-FR"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R="90805" algn="ctr">
                        <a:lnSpc>
                          <a:spcPct val="115000"/>
                        </a:lnSpc>
                        <a:spcAft>
                          <a:spcPts val="1000"/>
                        </a:spcAft>
                      </a:pPr>
                      <a:r>
                        <a:rPr lang="fr-FR" sz="2400" dirty="0">
                          <a:effectLst/>
                          <a:latin typeface="+mj-lt"/>
                        </a:rPr>
                        <a:t>*</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66014854"/>
                  </a:ext>
                </a:extLst>
              </a:tr>
            </a:tbl>
          </a:graphicData>
        </a:graphic>
      </p:graphicFrame>
      <p:sp>
        <p:nvSpPr>
          <p:cNvPr id="7" name="Rectangle 6">
            <a:extLst>
              <a:ext uri="{FF2B5EF4-FFF2-40B4-BE49-F238E27FC236}">
                <a16:creationId xmlns:a16="http://schemas.microsoft.com/office/drawing/2014/main" id="{35221983-6E26-7649-94BD-0268D49FB97B}"/>
              </a:ext>
            </a:extLst>
          </p:cNvPr>
          <p:cNvSpPr/>
          <p:nvPr/>
        </p:nvSpPr>
        <p:spPr>
          <a:xfrm>
            <a:off x="2677886" y="698417"/>
            <a:ext cx="6154418" cy="543610"/>
          </a:xfrm>
          <a:prstGeom prst="rect">
            <a:avLst/>
          </a:prstGeom>
        </p:spPr>
        <p:txBody>
          <a:bodyPr wrap="square">
            <a:spAutoFit/>
          </a:bodyPr>
          <a:lstStyle/>
          <a:p>
            <a:pPr algn="ctr">
              <a:lnSpc>
                <a:spcPct val="115000"/>
              </a:lnSpc>
              <a:spcAft>
                <a:spcPts val="1000"/>
              </a:spcAft>
            </a:pPr>
            <a:r>
              <a:rPr lang="fr-FR" sz="2800" dirty="0">
                <a:solidFill>
                  <a:schemeClr val="bg1"/>
                </a:solidFill>
                <a:latin typeface="+mj-lt"/>
                <a:ea typeface="Calibri" panose="020F0502020204030204" pitchFamily="34" charset="0"/>
                <a:cs typeface="Times New Roman" panose="02020603050405020304" pitchFamily="18" charset="0"/>
              </a:rPr>
              <a:t>Comparatif entre TSPT et TSPT-C</a:t>
            </a:r>
          </a:p>
        </p:txBody>
      </p:sp>
    </p:spTree>
    <p:extLst>
      <p:ext uri="{BB962C8B-B14F-4D97-AF65-F5344CB8AC3E}">
        <p14:creationId xmlns:p14="http://schemas.microsoft.com/office/powerpoint/2010/main" val="3835576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rrowheads="1"/>
          </p:cNvSpPr>
          <p:nvPr>
            <p:ph type="title"/>
          </p:nvPr>
        </p:nvSpPr>
        <p:spPr/>
        <p:txBody>
          <a:bodyPr/>
          <a:lstStyle/>
          <a:p>
            <a:pPr eaLnBrk="1" hangingPunct="1"/>
            <a:r>
              <a:rPr lang="fr-FR" altLang="x-none">
                <a:latin typeface="Tahoma" charset="0"/>
                <a:ea typeface="ＭＳ Ｐゴシック" charset="-128"/>
              </a:rPr>
              <a:t>1. Introduction</a:t>
            </a:r>
          </a:p>
        </p:txBody>
      </p:sp>
      <p:sp>
        <p:nvSpPr>
          <p:cNvPr id="331779" name="Rectangle 3"/>
          <p:cNvSpPr>
            <a:spLocks noGrp="1" noRot="1" noChangeArrowheads="1"/>
          </p:cNvSpPr>
          <p:nvPr>
            <p:ph idx="1"/>
          </p:nvPr>
        </p:nvSpPr>
        <p:spPr/>
        <p:txBody>
          <a:bodyPr>
            <a:normAutofit/>
          </a:bodyPr>
          <a:lstStyle/>
          <a:p>
            <a:pPr eaLnBrk="1" hangingPunct="1">
              <a:defRPr/>
            </a:pPr>
            <a:endParaRPr lang="fr-FR" altLang="x-none" sz="2400" b="1" dirty="0">
              <a:ea typeface="ＭＳ Ｐゴシック" charset="-128"/>
            </a:endParaRPr>
          </a:p>
          <a:p>
            <a:pPr algn="just" eaLnBrk="1" hangingPunct="1">
              <a:defRPr/>
            </a:pPr>
            <a:r>
              <a:rPr lang="fr-FR" altLang="x-none" sz="2400" dirty="0">
                <a:ea typeface="ＭＳ Ｐゴシック" charset="-128"/>
              </a:rPr>
              <a:t>La névrose traumatique s'est véritablement révélée au travers de bouleversements sociaux sans précédent :</a:t>
            </a:r>
          </a:p>
          <a:p>
            <a:pPr algn="ctr" eaLnBrk="1" hangingPunct="1">
              <a:buFont typeface="Arial" charset="0"/>
              <a:buNone/>
              <a:defRPr/>
            </a:pPr>
            <a:r>
              <a:rPr lang="fr-FR" altLang="x-none" sz="2400" dirty="0">
                <a:solidFill>
                  <a:srgbClr val="FF0000"/>
                </a:solidFill>
                <a:effectLst>
                  <a:outerShdw blurRad="38100" dist="38100" dir="2700000" algn="tl">
                    <a:srgbClr val="C0C0C0"/>
                  </a:outerShdw>
                </a:effectLst>
                <a:ea typeface="ＭＳ Ｐゴシック" charset="-128"/>
              </a:rPr>
              <a:t> les deux guerres mondiales </a:t>
            </a:r>
          </a:p>
          <a:p>
            <a:pPr algn="ctr" eaLnBrk="1" hangingPunct="1">
              <a:buFont typeface="Arial" charset="0"/>
              <a:buNone/>
              <a:defRPr/>
            </a:pPr>
            <a:r>
              <a:rPr lang="fr-FR" altLang="x-none" sz="2400" dirty="0">
                <a:solidFill>
                  <a:srgbClr val="FF0000"/>
                </a:solidFill>
                <a:effectLst>
                  <a:outerShdw blurRad="38100" dist="38100" dir="2700000" algn="tl">
                    <a:srgbClr val="C0C0C0"/>
                  </a:outerShdw>
                </a:effectLst>
                <a:ea typeface="ＭＳ Ｐゴシック" charset="-128"/>
              </a:rPr>
              <a:t>l'Holocauste, </a:t>
            </a:r>
          </a:p>
          <a:p>
            <a:pPr algn="ctr" eaLnBrk="1" hangingPunct="1">
              <a:buFont typeface="Arial" charset="0"/>
              <a:buNone/>
              <a:defRPr/>
            </a:pPr>
            <a:r>
              <a:rPr lang="fr-FR" altLang="x-none" sz="2400" dirty="0">
                <a:solidFill>
                  <a:srgbClr val="FF0000"/>
                </a:solidFill>
                <a:effectLst>
                  <a:outerShdw blurRad="38100" dist="38100" dir="2700000" algn="tl">
                    <a:srgbClr val="C0C0C0"/>
                  </a:outerShdw>
                </a:effectLst>
                <a:ea typeface="ＭＳ Ｐゴシック" charset="-128"/>
              </a:rPr>
              <a:t> la guerre du Vietnam</a:t>
            </a:r>
            <a:r>
              <a:rPr lang="fr-FR" altLang="x-none" sz="2400" dirty="0">
                <a:ea typeface="ＭＳ Ｐゴシック" charset="-128"/>
              </a:rPr>
              <a:t>.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C70ED-AB6B-A32A-FDE0-3F7CB263FD0E}"/>
            </a:ext>
          </a:extLst>
        </p:cNvPr>
        <p:cNvGrpSpPr/>
        <p:nvPr/>
      </p:nvGrpSpPr>
      <p:grpSpPr>
        <a:xfrm>
          <a:off x="0" y="0"/>
          <a:ext cx="0" cy="0"/>
          <a:chOff x="0" y="0"/>
          <a:chExt cx="0" cy="0"/>
        </a:xfrm>
      </p:grpSpPr>
      <p:sp>
        <p:nvSpPr>
          <p:cNvPr id="545794" name="Rectangle 2">
            <a:extLst>
              <a:ext uri="{FF2B5EF4-FFF2-40B4-BE49-F238E27FC236}">
                <a16:creationId xmlns:a16="http://schemas.microsoft.com/office/drawing/2014/main" id="{12EB20C7-F2B7-84E5-5111-70037393B17E}"/>
              </a:ext>
            </a:extLst>
          </p:cNvPr>
          <p:cNvSpPr>
            <a:spLocks noGrp="1" noRot="1" noChangeArrowheads="1"/>
          </p:cNvSpPr>
          <p:nvPr>
            <p:ph type="body" idx="1"/>
          </p:nvPr>
        </p:nvSpPr>
        <p:spPr>
          <a:xfrm>
            <a:off x="470263" y="2359025"/>
            <a:ext cx="11207931" cy="4498975"/>
          </a:xfrm>
        </p:spPr>
        <p:txBody>
          <a:bodyPr>
            <a:normAutofit/>
          </a:bodyPr>
          <a:lstStyle/>
          <a:p>
            <a:pPr algn="ctr" eaLnBrk="1" hangingPunct="1">
              <a:buFont typeface="Arial" charset="0"/>
              <a:buNone/>
              <a:defRPr/>
            </a:pPr>
            <a:r>
              <a:rPr lang="fr-FR" altLang="x-none" sz="6000" dirty="0">
                <a:solidFill>
                  <a:srgbClr val="00B050"/>
                </a:solidFill>
                <a:effectLst>
                  <a:outerShdw blurRad="38100" dist="38100" dir="2700000" algn="tl">
                    <a:srgbClr val="C0C0C0"/>
                  </a:outerShdw>
                </a:effectLst>
                <a:latin typeface="+mj-lt"/>
                <a:ea typeface="ＭＳ Ｐゴシック" charset="-128"/>
              </a:rPr>
              <a:t>Exercices cliniques</a:t>
            </a:r>
          </a:p>
        </p:txBody>
      </p:sp>
    </p:spTree>
    <p:extLst>
      <p:ext uri="{BB962C8B-B14F-4D97-AF65-F5344CB8AC3E}">
        <p14:creationId xmlns:p14="http://schemas.microsoft.com/office/powerpoint/2010/main" val="3782615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45794">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545794">
                                            <p:txEl>
                                              <p:pRg st="0" end="0"/>
                                            </p:txEl>
                                          </p:spTgt>
                                        </p:tgtEl>
                                        <p:attrNameLst>
                                          <p:attrName>ppt_w</p:attrName>
                                        </p:attrNameLst>
                                      </p:cBhvr>
                                    </p:anim>
                                    <p:anim by="(#ppt_w*0.50)" calcmode="lin" valueType="num">
                                      <p:cBhvr>
                                        <p:cTn id="8" dur="500" decel="50000" autoRev="1" fill="hold">
                                          <p:stCondLst>
                                            <p:cond delay="0"/>
                                          </p:stCondLst>
                                        </p:cTn>
                                        <p:tgtEl>
                                          <p:spTgt spid="545794">
                                            <p:txEl>
                                              <p:pRg st="0" end="0"/>
                                            </p:txEl>
                                          </p:spTgt>
                                        </p:tgtEl>
                                        <p:attrNameLst>
                                          <p:attrName>ppt_x</p:attrName>
                                        </p:attrNameLst>
                                      </p:cBhvr>
                                    </p:anim>
                                    <p:anim from="(-#ppt_h/2)" to="(#ppt_y)" calcmode="lin" valueType="num">
                                      <p:cBhvr>
                                        <p:cTn id="9" dur="1000" fill="hold">
                                          <p:stCondLst>
                                            <p:cond delay="0"/>
                                          </p:stCondLst>
                                        </p:cTn>
                                        <p:tgtEl>
                                          <p:spTgt spid="545794">
                                            <p:txEl>
                                              <p:pRg st="0" end="0"/>
                                            </p:txEl>
                                          </p:spTgt>
                                        </p:tgtEl>
                                        <p:attrNameLst>
                                          <p:attrName>ppt_y</p:attrName>
                                        </p:attrNameLst>
                                      </p:cBhvr>
                                    </p:anim>
                                    <p:animRot by="21600000">
                                      <p:cBhvr>
                                        <p:cTn id="10" dur="1000" fill="hold">
                                          <p:stCondLst>
                                            <p:cond delay="0"/>
                                          </p:stCondLst>
                                        </p:cTn>
                                        <p:tgtEl>
                                          <p:spTgt spid="54579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794" grpId="0" build="p"/>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rrowheads="1"/>
          </p:cNvSpPr>
          <p:nvPr>
            <p:ph idx="1"/>
          </p:nvPr>
        </p:nvSpPr>
        <p:spPr>
          <a:xfrm>
            <a:off x="1825625" y="2629867"/>
            <a:ext cx="8540750" cy="4498975"/>
          </a:xfrm>
        </p:spPr>
        <p:txBody>
          <a:bodyPr>
            <a:normAutofit/>
          </a:bodyPr>
          <a:lstStyle/>
          <a:p>
            <a:pPr algn="ctr" eaLnBrk="1" hangingPunct="1">
              <a:buFont typeface="Arial" charset="0"/>
              <a:buNone/>
              <a:defRPr/>
            </a:pPr>
            <a:r>
              <a:rPr lang="fr-FR" altLang="x-none" sz="6000" dirty="0">
                <a:solidFill>
                  <a:schemeClr val="accent1">
                    <a:lumMod val="60000"/>
                    <a:lumOff val="40000"/>
                  </a:schemeClr>
                </a:solidFill>
                <a:effectLst>
                  <a:outerShdw blurRad="38100" dist="38100" dir="2700000" algn="tl">
                    <a:srgbClr val="C0C0C0"/>
                  </a:outerShdw>
                </a:effectLst>
                <a:latin typeface="+mj-lt"/>
                <a:ea typeface="ＭＳ Ｐゴシック" charset="-128"/>
              </a:rPr>
              <a:t>PARTIE 2</a:t>
            </a:r>
          </a:p>
          <a:p>
            <a:pPr algn="ctr" eaLnBrk="1" hangingPunct="1">
              <a:buFont typeface="Arial" charset="0"/>
              <a:buNone/>
              <a:defRPr/>
            </a:pPr>
            <a:r>
              <a:rPr lang="fr-FR" altLang="x-none" sz="6000" dirty="0">
                <a:solidFill>
                  <a:schemeClr val="accent1">
                    <a:lumMod val="60000"/>
                    <a:lumOff val="40000"/>
                  </a:schemeClr>
                </a:solidFill>
                <a:effectLst>
                  <a:outerShdw blurRad="38100" dist="38100" dir="2700000" algn="tl">
                    <a:srgbClr val="C0C0C0"/>
                  </a:outerShdw>
                </a:effectLst>
                <a:latin typeface="+mj-lt"/>
                <a:ea typeface="ＭＳ Ｐゴシック" charset="-128"/>
              </a:rPr>
              <a:t>La Personnalité borderline</a:t>
            </a:r>
          </a:p>
        </p:txBody>
      </p:sp>
    </p:spTree>
    <p:extLst>
      <p:ext uri="{BB962C8B-B14F-4D97-AF65-F5344CB8AC3E}">
        <p14:creationId xmlns:p14="http://schemas.microsoft.com/office/powerpoint/2010/main" val="65332045"/>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EBD51883-595F-C44C-8D3D-A299E236FB5B}"/>
              </a:ext>
            </a:extLst>
          </p:cNvPr>
          <p:cNvSpPr>
            <a:spLocks noGrp="1" noRot="1"/>
          </p:cNvSpPr>
          <p:nvPr>
            <p:ph type="title"/>
          </p:nvPr>
        </p:nvSpPr>
        <p:spPr/>
        <p:txBody>
          <a:bodyPr/>
          <a:lstStyle/>
          <a:p>
            <a:pPr eaLnBrk="1" hangingPunct="1"/>
            <a:r>
              <a:rPr lang="fr-FR" altLang="fr-FR" dirty="0">
                <a:ea typeface="ＭＳ Ｐゴシック" panose="020B0600070205080204" pitchFamily="34" charset="-128"/>
              </a:rPr>
              <a:t>1. Introduction</a:t>
            </a:r>
          </a:p>
        </p:txBody>
      </p:sp>
      <p:sp>
        <p:nvSpPr>
          <p:cNvPr id="29698" name="Rectangle 3">
            <a:extLst>
              <a:ext uri="{FF2B5EF4-FFF2-40B4-BE49-F238E27FC236}">
                <a16:creationId xmlns:a16="http://schemas.microsoft.com/office/drawing/2014/main" id="{02D1138E-7305-894F-A87A-04399F28EC62}"/>
              </a:ext>
            </a:extLst>
          </p:cNvPr>
          <p:cNvSpPr>
            <a:spLocks noGrp="1" noRot="1"/>
          </p:cNvSpPr>
          <p:nvPr>
            <p:ph idx="1"/>
          </p:nvPr>
        </p:nvSpPr>
        <p:spPr>
          <a:xfrm>
            <a:off x="711247" y="2759972"/>
            <a:ext cx="9648826" cy="4343400"/>
          </a:xfrm>
        </p:spPr>
        <p:txBody>
          <a:bodyPr>
            <a:normAutofit/>
          </a:bodyPr>
          <a:lstStyle/>
          <a:p>
            <a:pPr algn="just"/>
            <a:r>
              <a:rPr lang="fr-FR" altLang="fr-FR" sz="2800" dirty="0">
                <a:ea typeface="ＭＳ Ｐゴシック" panose="020B0600070205080204" pitchFamily="34" charset="-128"/>
              </a:rPr>
              <a:t>Le trouble de personnalité borderline est caractérisé essentiellement par un mode général d’instabilité  des relations interpersonnelles, de l’image de soi et des affects avec une impulsivité marqué qui apparait au début de l’âge adulte et qui est présent dans des contextes divers (APA, 2000).</a:t>
            </a:r>
          </a:p>
        </p:txBody>
      </p:sp>
    </p:spTree>
    <p:extLst>
      <p:ext uri="{BB962C8B-B14F-4D97-AF65-F5344CB8AC3E}">
        <p14:creationId xmlns:p14="http://schemas.microsoft.com/office/powerpoint/2010/main" val="321425784"/>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EBD51883-595F-C44C-8D3D-A299E236FB5B}"/>
              </a:ext>
            </a:extLst>
          </p:cNvPr>
          <p:cNvSpPr>
            <a:spLocks noGrp="1" noRot="1"/>
          </p:cNvSpPr>
          <p:nvPr>
            <p:ph type="title"/>
          </p:nvPr>
        </p:nvSpPr>
        <p:spPr/>
        <p:txBody>
          <a:bodyPr/>
          <a:lstStyle/>
          <a:p>
            <a:pPr eaLnBrk="1" hangingPunct="1"/>
            <a:r>
              <a:rPr lang="fr-FR" altLang="fr-FR" dirty="0">
                <a:ea typeface="ＭＳ Ｐゴシック" panose="020B0600070205080204" pitchFamily="34" charset="-128"/>
              </a:rPr>
              <a:t>1. Introduction</a:t>
            </a:r>
          </a:p>
        </p:txBody>
      </p:sp>
      <p:sp>
        <p:nvSpPr>
          <p:cNvPr id="29698" name="Rectangle 3">
            <a:extLst>
              <a:ext uri="{FF2B5EF4-FFF2-40B4-BE49-F238E27FC236}">
                <a16:creationId xmlns:a16="http://schemas.microsoft.com/office/drawing/2014/main" id="{02D1138E-7305-894F-A87A-04399F28EC62}"/>
              </a:ext>
            </a:extLst>
          </p:cNvPr>
          <p:cNvSpPr>
            <a:spLocks noGrp="1" noRot="1"/>
          </p:cNvSpPr>
          <p:nvPr>
            <p:ph idx="1"/>
          </p:nvPr>
        </p:nvSpPr>
        <p:spPr>
          <a:xfrm>
            <a:off x="711247" y="2759972"/>
            <a:ext cx="9648826" cy="3640828"/>
          </a:xfrm>
        </p:spPr>
        <p:txBody>
          <a:bodyPr>
            <a:normAutofit/>
          </a:bodyPr>
          <a:lstStyle/>
          <a:p>
            <a:pPr marL="0" indent="0" algn="just">
              <a:buNone/>
            </a:pPr>
            <a:r>
              <a:rPr lang="fr-FR" altLang="fr-FR" sz="2800" dirty="0">
                <a:ea typeface="ＭＳ Ｐゴシック" panose="020B0600070205080204" pitchFamily="34" charset="-128"/>
              </a:rPr>
              <a:t>Difficulté de rattacher les troubles de personnalité́ borderline à un spectre donné. Utiliser une définition catégorielle des troubles de personnalité́ fait courir le risque d’un diagnostic restreint et formel qui semble parfois peu adapté à la clinique</a:t>
            </a:r>
          </a:p>
          <a:p>
            <a:pPr marL="0" indent="0" algn="just">
              <a:buNone/>
            </a:pPr>
            <a:r>
              <a:rPr lang="fr-FR" altLang="fr-FR" sz="2800" dirty="0">
                <a:ea typeface="ＭＳ Ｐゴシック" panose="020B0600070205080204" pitchFamily="34" charset="-128"/>
              </a:rPr>
              <a:t>La clinique nécessite souvent une approche plus fine et plus complexe que celle d’un simple diagnostic. </a:t>
            </a:r>
          </a:p>
        </p:txBody>
      </p:sp>
    </p:spTree>
    <p:extLst>
      <p:ext uri="{BB962C8B-B14F-4D97-AF65-F5344CB8AC3E}">
        <p14:creationId xmlns:p14="http://schemas.microsoft.com/office/powerpoint/2010/main" val="1040543193"/>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3">
            <a:extLst>
              <a:ext uri="{FF2B5EF4-FFF2-40B4-BE49-F238E27FC236}">
                <a16:creationId xmlns:a16="http://schemas.microsoft.com/office/drawing/2014/main" id="{B0C8DE36-B2F2-4A44-A39A-E1B6C37FAFA1}"/>
              </a:ext>
            </a:extLst>
          </p:cNvPr>
          <p:cNvSpPr>
            <a:spLocks noGrp="1" noRot="1"/>
          </p:cNvSpPr>
          <p:nvPr>
            <p:ph idx="1"/>
          </p:nvPr>
        </p:nvSpPr>
        <p:spPr>
          <a:xfrm>
            <a:off x="268357" y="2859572"/>
            <a:ext cx="10942982" cy="4962525"/>
          </a:xfrm>
        </p:spPr>
        <p:txBody>
          <a:bodyPr>
            <a:normAutofit/>
          </a:bodyPr>
          <a:lstStyle/>
          <a:p>
            <a:pPr algn="just" eaLnBrk="1" hangingPunct="1"/>
            <a:r>
              <a:rPr lang="fr-FR" altLang="fr-FR" sz="2800" dirty="0">
                <a:solidFill>
                  <a:schemeClr val="tx1"/>
                </a:solidFill>
                <a:latin typeface="+mj-lt"/>
                <a:ea typeface="ＭＳ Ｐゴシック" panose="020B0600070205080204" pitchFamily="34" charset="-128"/>
              </a:rPr>
              <a:t>Un concept  nosologique toujours en mouvement, dont les limites ne sont pas encore bien claires… Certains doutent même de l’existence de cette pathologie, </a:t>
            </a:r>
          </a:p>
          <a:p>
            <a:pPr algn="just" eaLnBrk="1" hangingPunct="1"/>
            <a:r>
              <a:rPr lang="fr-FR" altLang="fr-FR" sz="2800" dirty="0">
                <a:solidFill>
                  <a:schemeClr val="tx1"/>
                </a:solidFill>
                <a:latin typeface="+mj-lt"/>
                <a:ea typeface="ＭＳ Ｐゴシック" panose="020B0600070205080204" pitchFamily="34" charset="-128"/>
              </a:rPr>
              <a:t>Un trouble extrêmement difficile à traiter, voire même impossible à améliorer…</a:t>
            </a:r>
          </a:p>
          <a:p>
            <a:pPr algn="just" eaLnBrk="1" hangingPunct="1"/>
            <a:r>
              <a:rPr lang="fr-FR" altLang="fr-FR" sz="2800" dirty="0">
                <a:solidFill>
                  <a:schemeClr val="tx1"/>
                </a:solidFill>
                <a:latin typeface="+mj-lt"/>
                <a:ea typeface="ＭＳ Ｐゴシック" panose="020B0600070205080204" pitchFamily="34" charset="-128"/>
              </a:rPr>
              <a:t> Peu de recherches scientifiques ont été réalisées à ce sujet</a:t>
            </a:r>
            <a:endParaRPr lang="fr-FR" altLang="fr-FR" sz="2800" dirty="0">
              <a:solidFill>
                <a:srgbClr val="FF0000"/>
              </a:solidFill>
              <a:latin typeface="+mj-lt"/>
              <a:ea typeface="ＭＳ Ｐゴシック" panose="020B0600070205080204" pitchFamily="34" charset="-128"/>
            </a:endParaRPr>
          </a:p>
        </p:txBody>
      </p:sp>
      <p:sp>
        <p:nvSpPr>
          <p:cNvPr id="4" name="Rectangle 2">
            <a:extLst>
              <a:ext uri="{FF2B5EF4-FFF2-40B4-BE49-F238E27FC236}">
                <a16:creationId xmlns:a16="http://schemas.microsoft.com/office/drawing/2014/main" id="{A32E3CEF-02A9-E44E-B440-F4F36EB98F8F}"/>
              </a:ext>
            </a:extLst>
          </p:cNvPr>
          <p:cNvSpPr>
            <a:spLocks noGrp="1" noRot="1"/>
          </p:cNvSpPr>
          <p:nvPr>
            <p:ph type="title"/>
          </p:nvPr>
        </p:nvSpPr>
        <p:spPr>
          <a:xfrm>
            <a:off x="1154954" y="973668"/>
            <a:ext cx="8761413" cy="706964"/>
          </a:xfrm>
        </p:spPr>
        <p:txBody>
          <a:bodyPr/>
          <a:lstStyle/>
          <a:p>
            <a:pPr eaLnBrk="1" hangingPunct="1"/>
            <a:r>
              <a:rPr lang="fr-FR" altLang="fr-FR" dirty="0">
                <a:ea typeface="ＭＳ Ｐゴシック" panose="020B0600070205080204" pitchFamily="34" charset="-128"/>
              </a:rPr>
              <a:t>1. Introduction</a:t>
            </a:r>
          </a:p>
        </p:txBody>
      </p:sp>
    </p:spTree>
    <p:extLst>
      <p:ext uri="{BB962C8B-B14F-4D97-AF65-F5344CB8AC3E}">
        <p14:creationId xmlns:p14="http://schemas.microsoft.com/office/powerpoint/2010/main" val="2042550339"/>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a:extLst>
              <a:ext uri="{FF2B5EF4-FFF2-40B4-BE49-F238E27FC236}">
                <a16:creationId xmlns:a16="http://schemas.microsoft.com/office/drawing/2014/main" id="{967BCF2C-9560-2D45-9AA3-1558217D651C}"/>
              </a:ext>
            </a:extLst>
          </p:cNvPr>
          <p:cNvSpPr>
            <a:spLocks noGrp="1" noRot="1" noChangeArrowheads="1"/>
          </p:cNvSpPr>
          <p:nvPr>
            <p:ph idx="1"/>
          </p:nvPr>
        </p:nvSpPr>
        <p:spPr>
          <a:xfrm>
            <a:off x="1645617" y="632102"/>
            <a:ext cx="8540750" cy="4498975"/>
          </a:xfrm>
        </p:spPr>
        <p:txBody>
          <a:bodyPr>
            <a:normAutofit/>
          </a:bodyPr>
          <a:lstStyle/>
          <a:p>
            <a:pPr algn="ctr" eaLnBrk="1" hangingPunct="1">
              <a:buFont typeface="Arial" panose="020B0604020202020204" pitchFamily="34" charset="0"/>
              <a:buNone/>
              <a:defRPr/>
            </a:pPr>
            <a:r>
              <a:rPr lang="fr-FR" altLang="fr-FR" sz="6000" dirty="0">
                <a:solidFill>
                  <a:schemeClr val="bg1"/>
                </a:solidFill>
                <a:effectLst>
                  <a:outerShdw blurRad="38100" dist="38100" dir="2700000" algn="tl">
                    <a:srgbClr val="C0C0C0"/>
                  </a:outerShdw>
                </a:effectLst>
                <a:latin typeface="+mj-lt"/>
                <a:ea typeface="ＭＳ Ｐゴシック" panose="020B0600070205080204" pitchFamily="34" charset="-128"/>
              </a:rPr>
              <a:t>2. Epidémiologie</a:t>
            </a:r>
          </a:p>
        </p:txBody>
      </p:sp>
    </p:spTree>
    <p:extLst>
      <p:ext uri="{BB962C8B-B14F-4D97-AF65-F5344CB8AC3E}">
        <p14:creationId xmlns:p14="http://schemas.microsoft.com/office/powerpoint/2010/main" val="9178940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37922">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37922">
                                            <p:txEl>
                                              <p:pRg st="0" end="0"/>
                                            </p:txEl>
                                          </p:spTgt>
                                        </p:tgtEl>
                                        <p:attrNameLst>
                                          <p:attrName>ppt_w</p:attrName>
                                        </p:attrNameLst>
                                      </p:cBhvr>
                                    </p:anim>
                                    <p:anim by="(#ppt_w*0.50)" calcmode="lin" valueType="num">
                                      <p:cBhvr>
                                        <p:cTn id="8" dur="500" decel="50000" autoRev="1" fill="hold">
                                          <p:stCondLst>
                                            <p:cond delay="0"/>
                                          </p:stCondLst>
                                        </p:cTn>
                                        <p:tgtEl>
                                          <p:spTgt spid="337922">
                                            <p:txEl>
                                              <p:pRg st="0" end="0"/>
                                            </p:txEl>
                                          </p:spTgt>
                                        </p:tgtEl>
                                        <p:attrNameLst>
                                          <p:attrName>ppt_x</p:attrName>
                                        </p:attrNameLst>
                                      </p:cBhvr>
                                    </p:anim>
                                    <p:anim from="(-#ppt_h/2)" to="(#ppt_y)" calcmode="lin" valueType="num">
                                      <p:cBhvr>
                                        <p:cTn id="9" dur="1000" fill="hold">
                                          <p:stCondLst>
                                            <p:cond delay="0"/>
                                          </p:stCondLst>
                                        </p:cTn>
                                        <p:tgtEl>
                                          <p:spTgt spid="337922">
                                            <p:txEl>
                                              <p:pRg st="0" end="0"/>
                                            </p:txEl>
                                          </p:spTgt>
                                        </p:tgtEl>
                                        <p:attrNameLst>
                                          <p:attrName>ppt_y</p:attrName>
                                        </p:attrNameLst>
                                      </p:cBhvr>
                                    </p:anim>
                                    <p:animRot by="21600000">
                                      <p:cBhvr>
                                        <p:cTn id="10" dur="1000" fill="hold">
                                          <p:stCondLst>
                                            <p:cond delay="0"/>
                                          </p:stCondLst>
                                        </p:cTn>
                                        <p:tgtEl>
                                          <p:spTgt spid="33792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2" grpId="0" build="p"/>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3">
            <a:extLst>
              <a:ext uri="{FF2B5EF4-FFF2-40B4-BE49-F238E27FC236}">
                <a16:creationId xmlns:a16="http://schemas.microsoft.com/office/drawing/2014/main" id="{F1BBC606-8B6F-E643-B767-C7030FDF6BB8}"/>
              </a:ext>
            </a:extLst>
          </p:cNvPr>
          <p:cNvSpPr>
            <a:spLocks noGrp="1" noRot="1"/>
          </p:cNvSpPr>
          <p:nvPr>
            <p:ph idx="1"/>
          </p:nvPr>
        </p:nvSpPr>
        <p:spPr>
          <a:xfrm>
            <a:off x="228600" y="2730156"/>
            <a:ext cx="11121887" cy="4962525"/>
          </a:xfrm>
        </p:spPr>
        <p:txBody>
          <a:bodyPr/>
          <a:lstStyle/>
          <a:p>
            <a:pPr algn="just"/>
            <a:r>
              <a:rPr lang="fr-FR" altLang="fr-FR" sz="2800" dirty="0">
                <a:ea typeface="ＭＳ Ｐゴシック" panose="020B0600070205080204" pitchFamily="34" charset="-128"/>
              </a:rPr>
              <a:t>La prévalence générale de la personnalité borderline a été estimée entre </a:t>
            </a:r>
            <a:r>
              <a:rPr lang="fr-FR" altLang="fr-FR" sz="2800" dirty="0">
                <a:solidFill>
                  <a:srgbClr val="FF0000"/>
                </a:solidFill>
                <a:ea typeface="ＭＳ Ｐゴシック" panose="020B0600070205080204" pitchFamily="34" charset="-128"/>
              </a:rPr>
              <a:t>0,2 % à presque 2 % au sein de la population générale </a:t>
            </a:r>
            <a:r>
              <a:rPr lang="fr-FR" altLang="fr-FR" sz="2800" dirty="0">
                <a:ea typeface="ＭＳ Ｐゴシック" panose="020B0600070205080204" pitchFamily="34" charset="-128"/>
              </a:rPr>
              <a:t>et à approximativement 15 % parmi l’ensemble des consultants des services psychiatriques (</a:t>
            </a:r>
            <a:r>
              <a:rPr lang="fr-FR" altLang="fr-FR" sz="2800" dirty="0" err="1">
                <a:ea typeface="ＭＳ Ｐゴシック" panose="020B0600070205080204" pitchFamily="34" charset="-128"/>
              </a:rPr>
              <a:t>Widiger</a:t>
            </a:r>
            <a:r>
              <a:rPr lang="fr-FR" altLang="fr-FR" sz="2800" dirty="0">
                <a:ea typeface="ＭＳ Ｐゴシック" panose="020B0600070205080204" pitchFamily="34" charset="-128"/>
              </a:rPr>
              <a:t> &amp; Frances, 1989).</a:t>
            </a:r>
          </a:p>
          <a:p>
            <a:pPr algn="just"/>
            <a:r>
              <a:rPr lang="fr-FR" altLang="fr-FR" sz="2800" dirty="0">
                <a:ea typeface="ＭＳ Ｐゴシック" panose="020B0600070205080204" pitchFamily="34" charset="-128"/>
              </a:rPr>
              <a:t> Les dernières données de l’OMS estiment la prévalence à </a:t>
            </a:r>
            <a:r>
              <a:rPr lang="fr-FR" altLang="fr-FR" sz="2800" dirty="0">
                <a:solidFill>
                  <a:srgbClr val="FF0000"/>
                </a:solidFill>
                <a:ea typeface="ＭＳ Ｐゴシック" panose="020B0600070205080204" pitchFamily="34" charset="-128"/>
              </a:rPr>
              <a:t>2 à 4 %</a:t>
            </a:r>
            <a:r>
              <a:rPr lang="fr-FR" altLang="fr-FR" sz="2800" dirty="0">
                <a:ea typeface="ＭＳ Ｐゴシック" panose="020B0600070205080204" pitchFamily="34" charset="-128"/>
              </a:rPr>
              <a:t> de la population générale.</a:t>
            </a:r>
          </a:p>
          <a:p>
            <a:pPr algn="just"/>
            <a:endParaRPr lang="fr-FR" altLang="fr-FR" dirty="0">
              <a:ea typeface="ＭＳ Ｐゴシック" panose="020B0600070205080204" pitchFamily="34" charset="-128"/>
            </a:endParaRPr>
          </a:p>
        </p:txBody>
      </p:sp>
      <p:sp>
        <p:nvSpPr>
          <p:cNvPr id="3" name="Rectangle 2">
            <a:extLst>
              <a:ext uri="{FF2B5EF4-FFF2-40B4-BE49-F238E27FC236}">
                <a16:creationId xmlns:a16="http://schemas.microsoft.com/office/drawing/2014/main" id="{5FBABC53-EA34-5845-9601-167907A60541}"/>
              </a:ext>
            </a:extLst>
          </p:cNvPr>
          <p:cNvSpPr>
            <a:spLocks noGrp="1" noRot="1"/>
          </p:cNvSpPr>
          <p:nvPr>
            <p:ph type="title"/>
          </p:nvPr>
        </p:nvSpPr>
        <p:spPr>
          <a:xfrm>
            <a:off x="1154954" y="973668"/>
            <a:ext cx="8761413" cy="706964"/>
          </a:xfrm>
        </p:spPr>
        <p:txBody>
          <a:bodyPr/>
          <a:lstStyle/>
          <a:p>
            <a:pPr eaLnBrk="1" hangingPunct="1"/>
            <a:r>
              <a:rPr lang="fr-FR" altLang="fr-FR" dirty="0">
                <a:ea typeface="ＭＳ Ｐゴシック" panose="020B0600070205080204" pitchFamily="34" charset="-128"/>
              </a:rPr>
              <a:t>2. Epidémiologie</a:t>
            </a:r>
          </a:p>
        </p:txBody>
      </p:sp>
    </p:spTree>
    <p:extLst>
      <p:ext uri="{BB962C8B-B14F-4D97-AF65-F5344CB8AC3E}">
        <p14:creationId xmlns:p14="http://schemas.microsoft.com/office/powerpoint/2010/main" val="705616312"/>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3">
            <a:extLst>
              <a:ext uri="{FF2B5EF4-FFF2-40B4-BE49-F238E27FC236}">
                <a16:creationId xmlns:a16="http://schemas.microsoft.com/office/drawing/2014/main" id="{F61CE5D4-5FD8-1047-B3EE-228807412F4D}"/>
              </a:ext>
            </a:extLst>
          </p:cNvPr>
          <p:cNvSpPr>
            <a:spLocks noGrp="1" noRot="1"/>
          </p:cNvSpPr>
          <p:nvPr>
            <p:ph idx="1"/>
          </p:nvPr>
        </p:nvSpPr>
        <p:spPr>
          <a:xfrm>
            <a:off x="168965" y="3179280"/>
            <a:ext cx="11489635" cy="4962525"/>
          </a:xfrm>
        </p:spPr>
        <p:txBody>
          <a:bodyPr>
            <a:normAutofit/>
          </a:bodyPr>
          <a:lstStyle/>
          <a:p>
            <a:pPr algn="just"/>
            <a:r>
              <a:rPr lang="fr-FR" altLang="fr-FR" sz="2800" dirty="0">
                <a:ea typeface="ＭＳ Ｐゴシック" panose="020B0600070205080204" pitchFamily="34" charset="-128"/>
              </a:rPr>
              <a:t>L’APA donne les chiffres suivants : 2 % de la population générale est concernée par ce trouble, 10 % des consultations psychiatriques, et </a:t>
            </a:r>
            <a:r>
              <a:rPr lang="fr-FR" altLang="fr-FR" sz="2800" dirty="0">
                <a:solidFill>
                  <a:srgbClr val="FF0000"/>
                </a:solidFill>
                <a:ea typeface="ＭＳ Ｐゴシック" panose="020B0600070205080204" pitchFamily="34" charset="-128"/>
              </a:rPr>
              <a:t>15 à 20 % des patients hospitalisés en psychiatrie</a:t>
            </a:r>
            <a:r>
              <a:rPr lang="fr-FR" altLang="fr-FR" sz="2800" dirty="0">
                <a:ea typeface="ＭＳ Ｐゴシック" panose="020B0600070205080204" pitchFamily="34" charset="-128"/>
              </a:rPr>
              <a:t> ; parmi les personnes présentant un trouble de la personnalité, il existe une personnalité borderline dans 30 à 60 % des cas. Une étude a évalué la prévalence du trouble de personnalité borderline à environ 6 % de la population générale (Grant et al., 2008).</a:t>
            </a:r>
          </a:p>
        </p:txBody>
      </p:sp>
      <p:sp>
        <p:nvSpPr>
          <p:cNvPr id="3" name="Rectangle 2">
            <a:extLst>
              <a:ext uri="{FF2B5EF4-FFF2-40B4-BE49-F238E27FC236}">
                <a16:creationId xmlns:a16="http://schemas.microsoft.com/office/drawing/2014/main" id="{DC564C2D-79F5-AE4B-85BA-2606821181AC}"/>
              </a:ext>
            </a:extLst>
          </p:cNvPr>
          <p:cNvSpPr>
            <a:spLocks noGrp="1" noRot="1"/>
          </p:cNvSpPr>
          <p:nvPr>
            <p:ph type="title"/>
          </p:nvPr>
        </p:nvSpPr>
        <p:spPr>
          <a:xfrm>
            <a:off x="1204650" y="874277"/>
            <a:ext cx="8761413" cy="706964"/>
          </a:xfrm>
        </p:spPr>
        <p:txBody>
          <a:bodyPr/>
          <a:lstStyle/>
          <a:p>
            <a:pPr eaLnBrk="1" hangingPunct="1"/>
            <a:r>
              <a:rPr lang="fr-FR" altLang="fr-FR" dirty="0">
                <a:ea typeface="ＭＳ Ｐゴシック" panose="020B0600070205080204" pitchFamily="34" charset="-128"/>
              </a:rPr>
              <a:t>2. Epidémiologie</a:t>
            </a:r>
          </a:p>
        </p:txBody>
      </p:sp>
    </p:spTree>
    <p:extLst>
      <p:ext uri="{BB962C8B-B14F-4D97-AF65-F5344CB8AC3E}">
        <p14:creationId xmlns:p14="http://schemas.microsoft.com/office/powerpoint/2010/main" val="615824923"/>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a:extLst>
              <a:ext uri="{FF2B5EF4-FFF2-40B4-BE49-F238E27FC236}">
                <a16:creationId xmlns:a16="http://schemas.microsoft.com/office/drawing/2014/main" id="{967BCF2C-9560-2D45-9AA3-1558217D651C}"/>
              </a:ext>
            </a:extLst>
          </p:cNvPr>
          <p:cNvSpPr>
            <a:spLocks noGrp="1" noRot="1" noChangeArrowheads="1"/>
          </p:cNvSpPr>
          <p:nvPr>
            <p:ph idx="1"/>
          </p:nvPr>
        </p:nvSpPr>
        <p:spPr>
          <a:xfrm>
            <a:off x="626165" y="632102"/>
            <a:ext cx="9560202" cy="4498975"/>
          </a:xfrm>
        </p:spPr>
        <p:txBody>
          <a:bodyPr>
            <a:normAutofit/>
          </a:bodyPr>
          <a:lstStyle/>
          <a:p>
            <a:pPr algn="ctr">
              <a:buNone/>
              <a:defRPr/>
            </a:pPr>
            <a:r>
              <a:rPr lang="fr-FR" altLang="fr-FR" sz="4800" dirty="0">
                <a:solidFill>
                  <a:schemeClr val="bg1"/>
                </a:solidFill>
                <a:effectLst>
                  <a:outerShdw blurRad="38100" dist="38100" dir="2700000" algn="tl">
                    <a:srgbClr val="C0C0C0"/>
                  </a:outerShdw>
                </a:effectLst>
                <a:latin typeface="+mj-lt"/>
                <a:ea typeface="ＭＳ Ｐゴシック" panose="020B0600070205080204" pitchFamily="34" charset="-128"/>
              </a:rPr>
              <a:t>3. Synthèse de certaines études empiriques</a:t>
            </a:r>
          </a:p>
        </p:txBody>
      </p:sp>
    </p:spTree>
    <p:extLst>
      <p:ext uri="{BB962C8B-B14F-4D97-AF65-F5344CB8AC3E}">
        <p14:creationId xmlns:p14="http://schemas.microsoft.com/office/powerpoint/2010/main" val="569108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37922">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37922">
                                            <p:txEl>
                                              <p:pRg st="0" end="0"/>
                                            </p:txEl>
                                          </p:spTgt>
                                        </p:tgtEl>
                                        <p:attrNameLst>
                                          <p:attrName>ppt_w</p:attrName>
                                        </p:attrNameLst>
                                      </p:cBhvr>
                                    </p:anim>
                                    <p:anim by="(#ppt_w*0.50)" calcmode="lin" valueType="num">
                                      <p:cBhvr>
                                        <p:cTn id="8" dur="500" decel="50000" autoRev="1" fill="hold">
                                          <p:stCondLst>
                                            <p:cond delay="0"/>
                                          </p:stCondLst>
                                        </p:cTn>
                                        <p:tgtEl>
                                          <p:spTgt spid="337922">
                                            <p:txEl>
                                              <p:pRg st="0" end="0"/>
                                            </p:txEl>
                                          </p:spTgt>
                                        </p:tgtEl>
                                        <p:attrNameLst>
                                          <p:attrName>ppt_x</p:attrName>
                                        </p:attrNameLst>
                                      </p:cBhvr>
                                    </p:anim>
                                    <p:anim from="(-#ppt_h/2)" to="(#ppt_y)" calcmode="lin" valueType="num">
                                      <p:cBhvr>
                                        <p:cTn id="9" dur="1000" fill="hold">
                                          <p:stCondLst>
                                            <p:cond delay="0"/>
                                          </p:stCondLst>
                                        </p:cTn>
                                        <p:tgtEl>
                                          <p:spTgt spid="337922">
                                            <p:txEl>
                                              <p:pRg st="0" end="0"/>
                                            </p:txEl>
                                          </p:spTgt>
                                        </p:tgtEl>
                                        <p:attrNameLst>
                                          <p:attrName>ppt_y</p:attrName>
                                        </p:attrNameLst>
                                      </p:cBhvr>
                                    </p:anim>
                                    <p:animRot by="21600000">
                                      <p:cBhvr>
                                        <p:cTn id="10" dur="1000" fill="hold">
                                          <p:stCondLst>
                                            <p:cond delay="0"/>
                                          </p:stCondLst>
                                        </p:cTn>
                                        <p:tgtEl>
                                          <p:spTgt spid="33792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2" grpId="0" build="p"/>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3">
            <a:extLst>
              <a:ext uri="{FF2B5EF4-FFF2-40B4-BE49-F238E27FC236}">
                <a16:creationId xmlns:a16="http://schemas.microsoft.com/office/drawing/2014/main" id="{6D37064F-5F5C-134B-8A8C-DAD713102468}"/>
              </a:ext>
            </a:extLst>
          </p:cNvPr>
          <p:cNvSpPr>
            <a:spLocks noGrp="1" noRot="1"/>
          </p:cNvSpPr>
          <p:nvPr>
            <p:ph idx="1"/>
          </p:nvPr>
        </p:nvSpPr>
        <p:spPr>
          <a:xfrm>
            <a:off x="133007" y="2459245"/>
            <a:ext cx="11535533" cy="4962525"/>
          </a:xfrm>
        </p:spPr>
        <p:txBody>
          <a:bodyPr>
            <a:noAutofit/>
          </a:bodyPr>
          <a:lstStyle/>
          <a:p>
            <a:pPr algn="just"/>
            <a:r>
              <a:rPr lang="fr-FR" altLang="fr-FR" sz="2800" dirty="0">
                <a:ea typeface="ＭＳ Ｐゴシック" panose="020B0600070205080204" pitchFamily="34" charset="-128"/>
              </a:rPr>
              <a:t>le trouble borderline est un diagnostic dont la validité clinique et la stabilité temporelle paraissent suffisantes ; </a:t>
            </a:r>
          </a:p>
          <a:p>
            <a:pPr algn="just"/>
            <a:r>
              <a:rPr lang="fr-FR" altLang="fr-FR" sz="2800" dirty="0">
                <a:ea typeface="ＭＳ Ｐゴシック" panose="020B0600070205080204" pitchFamily="34" charset="-128"/>
              </a:rPr>
              <a:t>il n'a pas été retrouvé de lien significatif entre ce registre de trouble et le diagnostic de schizophrénie alors qu'il en existe un entre personnalité limite et trouble de l'humeur ; </a:t>
            </a:r>
          </a:p>
          <a:p>
            <a:pPr algn="just"/>
            <a:r>
              <a:rPr lang="fr-FR" altLang="fr-FR" sz="2800" dirty="0">
                <a:ea typeface="ＭＳ Ｐゴシック" panose="020B0600070205080204" pitchFamily="34" charset="-128"/>
              </a:rPr>
              <a:t>la nature exacte de celui-ci reste cependant incertaine et non spécifique  la prise en charge spécialisée des sujets borderline débute en général vers la fin de l'adolescence ; </a:t>
            </a:r>
          </a:p>
        </p:txBody>
      </p:sp>
      <p:sp>
        <p:nvSpPr>
          <p:cNvPr id="3" name="Rectangle 2">
            <a:extLst>
              <a:ext uri="{FF2B5EF4-FFF2-40B4-BE49-F238E27FC236}">
                <a16:creationId xmlns:a16="http://schemas.microsoft.com/office/drawing/2014/main" id="{B8C188DF-B355-314F-BBC4-EA25180FD51D}"/>
              </a:ext>
            </a:extLst>
          </p:cNvPr>
          <p:cNvSpPr>
            <a:spLocks noGrp="1" noRot="1"/>
          </p:cNvSpPr>
          <p:nvPr>
            <p:ph type="title"/>
          </p:nvPr>
        </p:nvSpPr>
        <p:spPr>
          <a:xfrm>
            <a:off x="824948" y="874277"/>
            <a:ext cx="9720469" cy="865071"/>
          </a:xfrm>
        </p:spPr>
        <p:txBody>
          <a:bodyPr/>
          <a:lstStyle/>
          <a:p>
            <a:pPr eaLnBrk="1" hangingPunct="1"/>
            <a:r>
              <a:rPr lang="fr-FR" altLang="fr-FR" dirty="0">
                <a:ea typeface="ＭＳ Ｐゴシック" panose="020B0600070205080204" pitchFamily="34" charset="-128"/>
              </a:rPr>
              <a:t>3. Synthèse de certaines études empiriques</a:t>
            </a:r>
          </a:p>
        </p:txBody>
      </p:sp>
    </p:spTree>
    <p:extLst>
      <p:ext uri="{BB962C8B-B14F-4D97-AF65-F5344CB8AC3E}">
        <p14:creationId xmlns:p14="http://schemas.microsoft.com/office/powerpoint/2010/main" val="1063551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rrowheads="1"/>
          </p:cNvSpPr>
          <p:nvPr>
            <p:ph type="title"/>
          </p:nvPr>
        </p:nvSpPr>
        <p:spPr/>
        <p:txBody>
          <a:bodyPr/>
          <a:lstStyle/>
          <a:p>
            <a:pPr eaLnBrk="1" hangingPunct="1"/>
            <a:r>
              <a:rPr lang="fr-FR" altLang="x-none">
                <a:latin typeface="Tahoma" charset="0"/>
                <a:ea typeface="ＭＳ Ｐゴシック" charset="-128"/>
              </a:rPr>
              <a:t>1. Introduction</a:t>
            </a:r>
          </a:p>
        </p:txBody>
      </p:sp>
      <p:sp>
        <p:nvSpPr>
          <p:cNvPr id="72706" name="Rectangle 3"/>
          <p:cNvSpPr>
            <a:spLocks noGrp="1" noRot="1" noChangeArrowheads="1"/>
          </p:cNvSpPr>
          <p:nvPr>
            <p:ph idx="1"/>
          </p:nvPr>
        </p:nvSpPr>
        <p:spPr>
          <a:xfrm>
            <a:off x="367748" y="2603500"/>
            <a:ext cx="11336572" cy="3416300"/>
          </a:xfrm>
        </p:spPr>
        <p:txBody>
          <a:bodyPr/>
          <a:lstStyle/>
          <a:p>
            <a:pPr eaLnBrk="1" hangingPunct="1">
              <a:lnSpc>
                <a:spcPct val="90000"/>
              </a:lnSpc>
            </a:pPr>
            <a:endParaRPr lang="fr-FR" altLang="x-none" sz="2800" b="1" dirty="0">
              <a:ea typeface="ＭＳ Ｐゴシック" charset="-128"/>
            </a:endParaRPr>
          </a:p>
          <a:p>
            <a:pPr marL="0" indent="0" algn="just">
              <a:lnSpc>
                <a:spcPct val="90000"/>
              </a:lnSpc>
              <a:buNone/>
            </a:pPr>
            <a:r>
              <a:rPr lang="fr-FR" altLang="x-none" sz="2800" dirty="0">
                <a:solidFill>
                  <a:srgbClr val="003399"/>
                </a:solidFill>
                <a:ea typeface="ＭＳ Ｐゴシック" charset="-128"/>
              </a:rPr>
              <a:t>L'«exceptionnel», l'événement traumatique, qui, comme l'a indiqué FREUD, requiert la surprise, est devenu quotidien et presque courant : les agressions dans les grands centres urbains, les accidents de la route et du travail sont à l'origine d'une grande partie des troubles psychiques traumatiques actuels.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a:extLst>
              <a:ext uri="{FF2B5EF4-FFF2-40B4-BE49-F238E27FC236}">
                <a16:creationId xmlns:a16="http://schemas.microsoft.com/office/drawing/2014/main" id="{B6EDCD11-5B06-2042-96E4-EF62EB5316A6}"/>
              </a:ext>
            </a:extLst>
          </p:cNvPr>
          <p:cNvSpPr>
            <a:spLocks noGrp="1" noRot="1"/>
          </p:cNvSpPr>
          <p:nvPr>
            <p:ph idx="1"/>
          </p:nvPr>
        </p:nvSpPr>
        <p:spPr>
          <a:xfrm>
            <a:off x="218661" y="2113447"/>
            <a:ext cx="11441353" cy="4964113"/>
          </a:xfrm>
        </p:spPr>
        <p:txBody>
          <a:bodyPr>
            <a:normAutofit/>
          </a:bodyPr>
          <a:lstStyle/>
          <a:p>
            <a:pPr algn="just"/>
            <a:r>
              <a:rPr lang="fr-FR" altLang="fr-FR" sz="2800" dirty="0">
                <a:ea typeface="ＭＳ Ｐゴシック" panose="020B0600070205080204" pitchFamily="34" charset="-128"/>
              </a:rPr>
              <a:t>les deux tiers des patients restent dysfonctionnels pendant une vingtaine d'années, le cap de vulnérabilité maximale se situant autour de la trentaine, </a:t>
            </a:r>
          </a:p>
          <a:p>
            <a:pPr algn="just"/>
            <a:r>
              <a:rPr lang="fr-FR" altLang="fr-FR" sz="2800" dirty="0">
                <a:ea typeface="ＭＳ Ｐゴシック" panose="020B0600070205080204" pitchFamily="34" charset="-128"/>
              </a:rPr>
              <a:t>le risque suicidaire avoisinant alors les 5 % ; </a:t>
            </a:r>
          </a:p>
          <a:p>
            <a:pPr algn="just"/>
            <a:r>
              <a:rPr lang="fr-FR" altLang="fr-FR" sz="2800" dirty="0">
                <a:ea typeface="ＭＳ Ｐゴシック" panose="020B0600070205080204" pitchFamily="34" charset="-128"/>
              </a:rPr>
              <a:t>par la suite, la majorité des patients obtiennent une insertion socioprofessionnelle d'assez bonne qualité ;</a:t>
            </a:r>
          </a:p>
          <a:p>
            <a:pPr algn="just"/>
            <a:r>
              <a:rPr lang="fr-FR" altLang="fr-FR" sz="2800" dirty="0">
                <a:ea typeface="ＭＳ Ｐゴシック" panose="020B0600070205080204" pitchFamily="34" charset="-128"/>
              </a:rPr>
              <a:t>les associations qui aggravent le pronostic sont les troubles </a:t>
            </a:r>
            <a:r>
              <a:rPr lang="fr-FR" altLang="fr-FR" sz="2800" dirty="0" err="1">
                <a:solidFill>
                  <a:srgbClr val="FF0000"/>
                </a:solidFill>
                <a:ea typeface="ＭＳ Ｐゴシック" panose="020B0600070205080204" pitchFamily="34" charset="-128"/>
              </a:rPr>
              <a:t>schizotypiques</a:t>
            </a:r>
            <a:r>
              <a:rPr lang="fr-FR" altLang="fr-FR" sz="2800" dirty="0">
                <a:solidFill>
                  <a:srgbClr val="FF0000"/>
                </a:solidFill>
                <a:ea typeface="ＭＳ Ｐゴシック" panose="020B0600070205080204" pitchFamily="34" charset="-128"/>
              </a:rPr>
              <a:t> ou antisociaux </a:t>
            </a:r>
            <a:r>
              <a:rPr lang="fr-FR" altLang="fr-FR" sz="2800" dirty="0">
                <a:ea typeface="ＭＳ Ｐゴシック" panose="020B0600070205080204" pitchFamily="34" charset="-128"/>
              </a:rPr>
              <a:t>de la personnalité, les troubles affectifs (dépression surtout) et les </a:t>
            </a:r>
            <a:r>
              <a:rPr lang="fr-FR" altLang="fr-FR" sz="2800" dirty="0">
                <a:solidFill>
                  <a:srgbClr val="FF0000"/>
                </a:solidFill>
                <a:ea typeface="ＭＳ Ｐゴシック" panose="020B0600070205080204" pitchFamily="34" charset="-128"/>
              </a:rPr>
              <a:t>antécédents parentaux de sévices chroniques précoces </a:t>
            </a:r>
          </a:p>
          <a:p>
            <a:pPr algn="just"/>
            <a:endParaRPr lang="fr-FR" altLang="fr-FR" dirty="0">
              <a:ea typeface="ＭＳ Ｐゴシック" panose="020B0600070205080204" pitchFamily="34" charset="-128"/>
            </a:endParaRPr>
          </a:p>
        </p:txBody>
      </p:sp>
      <p:sp>
        <p:nvSpPr>
          <p:cNvPr id="3" name="Rectangle 2">
            <a:extLst>
              <a:ext uri="{FF2B5EF4-FFF2-40B4-BE49-F238E27FC236}">
                <a16:creationId xmlns:a16="http://schemas.microsoft.com/office/drawing/2014/main" id="{E5859188-B03C-FE49-BD3F-D9EE9A75F5F6}"/>
              </a:ext>
            </a:extLst>
          </p:cNvPr>
          <p:cNvSpPr>
            <a:spLocks noGrp="1" noRot="1"/>
          </p:cNvSpPr>
          <p:nvPr>
            <p:ph type="title"/>
          </p:nvPr>
        </p:nvSpPr>
        <p:spPr>
          <a:xfrm>
            <a:off x="824948" y="874277"/>
            <a:ext cx="9720469" cy="865071"/>
          </a:xfrm>
        </p:spPr>
        <p:txBody>
          <a:bodyPr/>
          <a:lstStyle/>
          <a:p>
            <a:pPr eaLnBrk="1" hangingPunct="1"/>
            <a:r>
              <a:rPr lang="fr-FR" altLang="fr-FR" dirty="0">
                <a:ea typeface="ＭＳ Ｐゴシック" panose="020B0600070205080204" pitchFamily="34" charset="-128"/>
              </a:rPr>
              <a:t>3. Synthèse de certaines études empiriques</a:t>
            </a:r>
          </a:p>
        </p:txBody>
      </p:sp>
    </p:spTree>
    <p:extLst>
      <p:ext uri="{BB962C8B-B14F-4D97-AF65-F5344CB8AC3E}">
        <p14:creationId xmlns:p14="http://schemas.microsoft.com/office/powerpoint/2010/main" val="858301557"/>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3">
            <a:extLst>
              <a:ext uri="{FF2B5EF4-FFF2-40B4-BE49-F238E27FC236}">
                <a16:creationId xmlns:a16="http://schemas.microsoft.com/office/drawing/2014/main" id="{6000DAB2-345F-0C4E-A632-1C4EA1CF746D}"/>
              </a:ext>
            </a:extLst>
          </p:cNvPr>
          <p:cNvSpPr>
            <a:spLocks noGrp="1" noRot="1"/>
          </p:cNvSpPr>
          <p:nvPr>
            <p:ph idx="1"/>
          </p:nvPr>
        </p:nvSpPr>
        <p:spPr>
          <a:xfrm>
            <a:off x="89452" y="2831619"/>
            <a:ext cx="11648661" cy="4962525"/>
          </a:xfrm>
        </p:spPr>
        <p:txBody>
          <a:bodyPr>
            <a:normAutofit/>
          </a:bodyPr>
          <a:lstStyle/>
          <a:p>
            <a:pPr algn="just"/>
            <a:r>
              <a:rPr lang="fr-FR" altLang="fr-FR" sz="2800" dirty="0">
                <a:ea typeface="ＭＳ Ｐゴシック" panose="020B0600070205080204" pitchFamily="34" charset="-128"/>
              </a:rPr>
              <a:t>les études familiales mettent en évidence la fréquence des antécédents de séparations et pertes précoces, d'échec du couple parental , de sévices physiques et sexuels  au point qu'environ 3 % des patients limites répondent aux critères des </a:t>
            </a:r>
            <a:r>
              <a:rPr lang="fr-FR" altLang="fr-FR" sz="2800" dirty="0">
                <a:solidFill>
                  <a:srgbClr val="FF0000"/>
                </a:solidFill>
                <a:ea typeface="ＭＳ Ｐゴシック" panose="020B0600070205080204" pitchFamily="34" charset="-128"/>
              </a:rPr>
              <a:t>états de stress post-traumatique </a:t>
            </a:r>
            <a:r>
              <a:rPr lang="fr-FR" altLang="fr-FR" sz="2800" dirty="0">
                <a:ea typeface="ＭＳ Ｐゴシック" panose="020B0600070205080204" pitchFamily="34" charset="-128"/>
              </a:rPr>
              <a:t>; </a:t>
            </a:r>
          </a:p>
          <a:p>
            <a:pPr algn="just"/>
            <a:r>
              <a:rPr lang="fr-FR" altLang="fr-FR" sz="2800" dirty="0">
                <a:ea typeface="ＭＳ Ｐゴシック" panose="020B0600070205080204" pitchFamily="34" charset="-128"/>
              </a:rPr>
              <a:t>il existe également une forte stabilité intrafamiliale du diagnostic de personnalité limite </a:t>
            </a:r>
          </a:p>
        </p:txBody>
      </p:sp>
      <p:sp>
        <p:nvSpPr>
          <p:cNvPr id="3" name="Rectangle 2">
            <a:extLst>
              <a:ext uri="{FF2B5EF4-FFF2-40B4-BE49-F238E27FC236}">
                <a16:creationId xmlns:a16="http://schemas.microsoft.com/office/drawing/2014/main" id="{BB3392F4-72BF-4F49-BF5F-143EE9DFA548}"/>
              </a:ext>
            </a:extLst>
          </p:cNvPr>
          <p:cNvSpPr>
            <a:spLocks noGrp="1" noRot="1"/>
          </p:cNvSpPr>
          <p:nvPr>
            <p:ph type="title"/>
          </p:nvPr>
        </p:nvSpPr>
        <p:spPr>
          <a:xfrm>
            <a:off x="824948" y="874277"/>
            <a:ext cx="9720469" cy="865071"/>
          </a:xfrm>
        </p:spPr>
        <p:txBody>
          <a:bodyPr/>
          <a:lstStyle/>
          <a:p>
            <a:pPr eaLnBrk="1" hangingPunct="1"/>
            <a:r>
              <a:rPr lang="fr-FR" altLang="fr-FR" dirty="0">
                <a:ea typeface="ＭＳ Ｐゴシック" panose="020B0600070205080204" pitchFamily="34" charset="-128"/>
              </a:rPr>
              <a:t>3. Synthèse de certaines études empiriques</a:t>
            </a:r>
          </a:p>
        </p:txBody>
      </p:sp>
    </p:spTree>
    <p:extLst>
      <p:ext uri="{BB962C8B-B14F-4D97-AF65-F5344CB8AC3E}">
        <p14:creationId xmlns:p14="http://schemas.microsoft.com/office/powerpoint/2010/main" val="3177724716"/>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3392F4-72BF-4F49-BF5F-143EE9DFA548}"/>
              </a:ext>
            </a:extLst>
          </p:cNvPr>
          <p:cNvSpPr>
            <a:spLocks noGrp="1" noRot="1"/>
          </p:cNvSpPr>
          <p:nvPr>
            <p:ph type="title"/>
          </p:nvPr>
        </p:nvSpPr>
        <p:spPr>
          <a:xfrm>
            <a:off x="824948" y="874277"/>
            <a:ext cx="9720469" cy="865071"/>
          </a:xfrm>
        </p:spPr>
        <p:txBody>
          <a:bodyPr/>
          <a:lstStyle/>
          <a:p>
            <a:pPr eaLnBrk="1" hangingPunct="1"/>
            <a:r>
              <a:rPr lang="fr-FR" altLang="fr-FR" dirty="0">
                <a:ea typeface="ＭＳ Ｐゴシック" panose="020B0600070205080204" pitchFamily="34" charset="-128"/>
              </a:rPr>
              <a:t>3. Synthèse de certaines études empiriques</a:t>
            </a:r>
          </a:p>
        </p:txBody>
      </p:sp>
      <p:sp>
        <p:nvSpPr>
          <p:cNvPr id="6" name="Rectangle 3">
            <a:extLst>
              <a:ext uri="{FF2B5EF4-FFF2-40B4-BE49-F238E27FC236}">
                <a16:creationId xmlns:a16="http://schemas.microsoft.com/office/drawing/2014/main" id="{A94A1184-82A7-644E-9047-15BA45DDA67E}"/>
              </a:ext>
            </a:extLst>
          </p:cNvPr>
          <p:cNvSpPr txBox="1">
            <a:spLocks/>
          </p:cNvSpPr>
          <p:nvPr/>
        </p:nvSpPr>
        <p:spPr>
          <a:xfrm>
            <a:off x="0" y="2683013"/>
            <a:ext cx="11499574" cy="346930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just">
              <a:lnSpc>
                <a:spcPct val="90000"/>
              </a:lnSpc>
            </a:pPr>
            <a:r>
              <a:rPr lang="fr-FR" altLang="fr-FR" sz="2800" dirty="0">
                <a:ea typeface="ＭＳ Ｐゴシック" panose="020B0600070205080204" pitchFamily="34" charset="-128"/>
              </a:rPr>
              <a:t>Le lien entre traumatisme précoce et développement d’une PBL : Seuls 6,1 % des patients borderline (contre 61,5 % de la population témoin) n'ont rapporté aucun événement traumatique grave. </a:t>
            </a:r>
          </a:p>
          <a:p>
            <a:pPr algn="just">
              <a:lnSpc>
                <a:spcPct val="90000"/>
              </a:lnSpc>
            </a:pPr>
            <a:endParaRPr lang="fr-FR" altLang="fr-FR" sz="2800" dirty="0">
              <a:ea typeface="ＭＳ Ｐゴシック" panose="020B0600070205080204" pitchFamily="34" charset="-128"/>
            </a:endParaRPr>
          </a:p>
          <a:p>
            <a:pPr algn="just">
              <a:lnSpc>
                <a:spcPct val="90000"/>
              </a:lnSpc>
            </a:pPr>
            <a:r>
              <a:rPr lang="fr-FR" altLang="fr-FR" sz="2800" dirty="0">
                <a:ea typeface="ＭＳ Ｐゴシック" panose="020B0600070205080204" pitchFamily="34" charset="-128"/>
              </a:rPr>
              <a:t>L’attitude parentale a été étudiée également : elle était significativement plus défavorable dans le groupe borderline. </a:t>
            </a:r>
            <a:endParaRPr lang="fr-FR" altLang="fr-FR" sz="2800" dirty="0">
              <a:solidFill>
                <a:schemeClr val="tx2"/>
              </a:solidFill>
              <a:ea typeface="ＭＳ Ｐゴシック" panose="020B0600070205080204" pitchFamily="34" charset="-128"/>
            </a:endParaRPr>
          </a:p>
        </p:txBody>
      </p:sp>
    </p:spTree>
    <p:extLst>
      <p:ext uri="{BB962C8B-B14F-4D97-AF65-F5344CB8AC3E}">
        <p14:creationId xmlns:p14="http://schemas.microsoft.com/office/powerpoint/2010/main" val="423409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left)">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3392F4-72BF-4F49-BF5F-143EE9DFA548}"/>
              </a:ext>
            </a:extLst>
          </p:cNvPr>
          <p:cNvSpPr>
            <a:spLocks noGrp="1" noRot="1"/>
          </p:cNvSpPr>
          <p:nvPr>
            <p:ph type="title"/>
          </p:nvPr>
        </p:nvSpPr>
        <p:spPr>
          <a:xfrm>
            <a:off x="824948" y="874277"/>
            <a:ext cx="9720469" cy="865071"/>
          </a:xfrm>
        </p:spPr>
        <p:txBody>
          <a:bodyPr/>
          <a:lstStyle/>
          <a:p>
            <a:pPr eaLnBrk="1" hangingPunct="1"/>
            <a:r>
              <a:rPr lang="fr-FR" altLang="fr-FR" dirty="0">
                <a:ea typeface="ＭＳ Ｐゴシック" panose="020B0600070205080204" pitchFamily="34" charset="-128"/>
              </a:rPr>
              <a:t>3. Synthèse de certaines études empiriques</a:t>
            </a:r>
          </a:p>
        </p:txBody>
      </p:sp>
      <p:sp>
        <p:nvSpPr>
          <p:cNvPr id="6" name="Rectangle 3">
            <a:extLst>
              <a:ext uri="{FF2B5EF4-FFF2-40B4-BE49-F238E27FC236}">
                <a16:creationId xmlns:a16="http://schemas.microsoft.com/office/drawing/2014/main" id="{A94A1184-82A7-644E-9047-15BA45DDA67E}"/>
              </a:ext>
            </a:extLst>
          </p:cNvPr>
          <p:cNvSpPr txBox="1">
            <a:spLocks/>
          </p:cNvSpPr>
          <p:nvPr/>
        </p:nvSpPr>
        <p:spPr>
          <a:xfrm>
            <a:off x="0" y="2683013"/>
            <a:ext cx="11499574" cy="346930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just">
              <a:lnSpc>
                <a:spcPct val="90000"/>
              </a:lnSpc>
            </a:pPr>
            <a:r>
              <a:rPr lang="fr-FR" altLang="fr-FR" sz="2800" dirty="0">
                <a:ea typeface="ＭＳ Ｐゴシック" panose="020B0600070205080204" pitchFamily="34" charset="-128"/>
              </a:rPr>
              <a:t>Dans les années 2000, des recherches prospectives, appliquant une méthodologie rigoureuse, montrent qu’en réalité, l’évolution du trouble de PBL semble plus favorable qu’on ne le croyait jusque-là : </a:t>
            </a:r>
          </a:p>
          <a:p>
            <a:pPr marL="400050" lvl="1" indent="0" algn="just">
              <a:lnSpc>
                <a:spcPct val="90000"/>
              </a:lnSpc>
              <a:buNone/>
            </a:pPr>
            <a:r>
              <a:rPr lang="fr-FR" altLang="fr-FR" sz="2600" dirty="0">
                <a:ea typeface="ＭＳ Ｐゴシック" panose="020B0600070205080204" pitchFamily="34" charset="-128"/>
              </a:rPr>
              <a:t>-amélioration de la symptomatologie avec l’âge, </a:t>
            </a:r>
          </a:p>
          <a:p>
            <a:pPr marL="400050" lvl="1" indent="0" algn="just">
              <a:lnSpc>
                <a:spcPct val="90000"/>
              </a:lnSpc>
              <a:buNone/>
            </a:pPr>
            <a:r>
              <a:rPr lang="fr-FR" altLang="fr-FR" sz="2600" dirty="0">
                <a:ea typeface="ＭＳ Ｐゴシック" panose="020B0600070205080204" pitchFamily="34" charset="-128"/>
              </a:rPr>
              <a:t>- évolution du trouble vers une schizophrénie confirmée comme étant exceptionnelle (</a:t>
            </a:r>
            <a:r>
              <a:rPr lang="fr-FR" altLang="fr-FR" sz="2600" dirty="0" err="1">
                <a:ea typeface="ＭＳ Ｐゴシック" panose="020B0600070205080204" pitchFamily="34" charset="-128"/>
              </a:rPr>
              <a:t>Karaklic</a:t>
            </a:r>
            <a:r>
              <a:rPr lang="fr-FR" altLang="fr-FR" sz="2600" dirty="0">
                <a:ea typeface="ＭＳ Ｐゴシック" panose="020B0600070205080204" pitchFamily="34" charset="-128"/>
              </a:rPr>
              <a:t> &amp; </a:t>
            </a:r>
            <a:r>
              <a:rPr lang="fr-FR" altLang="fr-FR" sz="2600" dirty="0" err="1">
                <a:ea typeface="ＭＳ Ｐゴシック" panose="020B0600070205080204" pitchFamily="34" charset="-128"/>
              </a:rPr>
              <a:t>Bungener</a:t>
            </a:r>
            <a:r>
              <a:rPr lang="fr-FR" altLang="fr-FR" sz="2600" dirty="0">
                <a:ea typeface="ＭＳ Ｐゴシック" panose="020B0600070205080204" pitchFamily="34" charset="-128"/>
              </a:rPr>
              <a:t>, 2010). </a:t>
            </a:r>
            <a:endParaRPr lang="fr-FR" altLang="fr-FR" sz="2600" dirty="0">
              <a:solidFill>
                <a:schemeClr val="tx2"/>
              </a:solidFill>
              <a:ea typeface="ＭＳ Ｐゴシック" panose="020B0600070205080204" pitchFamily="34" charset="-128"/>
            </a:endParaRPr>
          </a:p>
        </p:txBody>
      </p:sp>
    </p:spTree>
    <p:extLst>
      <p:ext uri="{BB962C8B-B14F-4D97-AF65-F5344CB8AC3E}">
        <p14:creationId xmlns:p14="http://schemas.microsoft.com/office/powerpoint/2010/main" val="1427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left)">
                                      <p:cBhvr>
                                        <p:cTn id="10" dur="500"/>
                                        <p:tgtEl>
                                          <p:spTgt spid="6">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left)">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a:extLst>
              <a:ext uri="{FF2B5EF4-FFF2-40B4-BE49-F238E27FC236}">
                <a16:creationId xmlns:a16="http://schemas.microsoft.com/office/drawing/2014/main" id="{967BCF2C-9560-2D45-9AA3-1558217D651C}"/>
              </a:ext>
            </a:extLst>
          </p:cNvPr>
          <p:cNvSpPr>
            <a:spLocks noGrp="1" noRot="1" noChangeArrowheads="1"/>
          </p:cNvSpPr>
          <p:nvPr>
            <p:ph idx="1"/>
          </p:nvPr>
        </p:nvSpPr>
        <p:spPr>
          <a:xfrm>
            <a:off x="609836" y="550460"/>
            <a:ext cx="9560202" cy="4498975"/>
          </a:xfrm>
        </p:spPr>
        <p:txBody>
          <a:bodyPr>
            <a:normAutofit/>
          </a:body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4. Le trouble borderline est-il une catégorie diagnostique ou une dimension ?</a:t>
            </a:r>
          </a:p>
        </p:txBody>
      </p:sp>
    </p:spTree>
    <p:extLst>
      <p:ext uri="{BB962C8B-B14F-4D97-AF65-F5344CB8AC3E}">
        <p14:creationId xmlns:p14="http://schemas.microsoft.com/office/powerpoint/2010/main" val="1145409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37922">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37922">
                                            <p:txEl>
                                              <p:pRg st="0" end="0"/>
                                            </p:txEl>
                                          </p:spTgt>
                                        </p:tgtEl>
                                        <p:attrNameLst>
                                          <p:attrName>ppt_w</p:attrName>
                                        </p:attrNameLst>
                                      </p:cBhvr>
                                    </p:anim>
                                    <p:anim by="(#ppt_w*0.50)" calcmode="lin" valueType="num">
                                      <p:cBhvr>
                                        <p:cTn id="8" dur="500" decel="50000" autoRev="1" fill="hold">
                                          <p:stCondLst>
                                            <p:cond delay="0"/>
                                          </p:stCondLst>
                                        </p:cTn>
                                        <p:tgtEl>
                                          <p:spTgt spid="337922">
                                            <p:txEl>
                                              <p:pRg st="0" end="0"/>
                                            </p:txEl>
                                          </p:spTgt>
                                        </p:tgtEl>
                                        <p:attrNameLst>
                                          <p:attrName>ppt_x</p:attrName>
                                        </p:attrNameLst>
                                      </p:cBhvr>
                                    </p:anim>
                                    <p:anim from="(-#ppt_h/2)" to="(#ppt_y)" calcmode="lin" valueType="num">
                                      <p:cBhvr>
                                        <p:cTn id="9" dur="1000" fill="hold">
                                          <p:stCondLst>
                                            <p:cond delay="0"/>
                                          </p:stCondLst>
                                        </p:cTn>
                                        <p:tgtEl>
                                          <p:spTgt spid="337922">
                                            <p:txEl>
                                              <p:pRg st="0" end="0"/>
                                            </p:txEl>
                                          </p:spTgt>
                                        </p:tgtEl>
                                        <p:attrNameLst>
                                          <p:attrName>ppt_y</p:attrName>
                                        </p:attrNameLst>
                                      </p:cBhvr>
                                    </p:anim>
                                    <p:animRot by="21600000">
                                      <p:cBhvr>
                                        <p:cTn id="10" dur="1000" fill="hold">
                                          <p:stCondLst>
                                            <p:cond delay="0"/>
                                          </p:stCondLst>
                                        </p:cTn>
                                        <p:tgtEl>
                                          <p:spTgt spid="33792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2" grpId="0" build="p"/>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3392F4-72BF-4F49-BF5F-143EE9DFA548}"/>
              </a:ext>
            </a:extLst>
          </p:cNvPr>
          <p:cNvSpPr>
            <a:spLocks noGrp="1" noRot="1"/>
          </p:cNvSpPr>
          <p:nvPr>
            <p:ph type="title"/>
          </p:nvPr>
        </p:nvSpPr>
        <p:spPr>
          <a:xfrm>
            <a:off x="824948" y="874277"/>
            <a:ext cx="9720469" cy="865071"/>
          </a:xfrm>
        </p:spPr>
        <p:txBody>
          <a:bodyPr/>
          <a:lstStyle/>
          <a:p>
            <a:pPr algn="ctr">
              <a:defRPr/>
            </a:pPr>
            <a:r>
              <a:rPr lang="fr-FR" altLang="fr-FR" dirty="0">
                <a:solidFill>
                  <a:schemeClr val="bg1"/>
                </a:solidFill>
                <a:effectLst>
                  <a:outerShdw blurRad="38100" dist="38100" dir="2700000" algn="tl">
                    <a:srgbClr val="C0C0C0"/>
                  </a:outerShdw>
                </a:effectLst>
                <a:ea typeface="ＭＳ Ｐゴシック" panose="020B0600070205080204" pitchFamily="34" charset="-128"/>
              </a:rPr>
              <a:t>4. Le trouble borderline est-il une catégorie diagnostique ou une dimension ?</a:t>
            </a:r>
          </a:p>
        </p:txBody>
      </p:sp>
      <p:sp>
        <p:nvSpPr>
          <p:cNvPr id="6" name="Rectangle 3">
            <a:extLst>
              <a:ext uri="{FF2B5EF4-FFF2-40B4-BE49-F238E27FC236}">
                <a16:creationId xmlns:a16="http://schemas.microsoft.com/office/drawing/2014/main" id="{A94A1184-82A7-644E-9047-15BA45DDA67E}"/>
              </a:ext>
            </a:extLst>
          </p:cNvPr>
          <p:cNvSpPr txBox="1">
            <a:spLocks/>
          </p:cNvSpPr>
          <p:nvPr/>
        </p:nvSpPr>
        <p:spPr>
          <a:xfrm>
            <a:off x="0" y="2683013"/>
            <a:ext cx="11499574" cy="346930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just">
              <a:lnSpc>
                <a:spcPct val="90000"/>
              </a:lnSpc>
            </a:pPr>
            <a:r>
              <a:rPr lang="fr-FR" altLang="fr-FR" sz="2800" dirty="0">
                <a:ea typeface="ＭＳ Ｐゴシック" panose="020B0600070205080204" pitchFamily="34" charset="-128"/>
              </a:rPr>
              <a:t>L'approche catégorielle choisie par la plupart des auteurs (et retenue dans les classifications internationales les plus utilisées) limite la décision clinique à la question suivante : le sujet est-il ou n'est-il pas borderline ? </a:t>
            </a:r>
          </a:p>
          <a:p>
            <a:pPr algn="just">
              <a:lnSpc>
                <a:spcPct val="90000"/>
              </a:lnSpc>
            </a:pPr>
            <a:endParaRPr lang="fr-FR" altLang="fr-FR" sz="2600" dirty="0">
              <a:ea typeface="ＭＳ Ｐゴシック" panose="020B0600070205080204" pitchFamily="34" charset="-128"/>
            </a:endParaRPr>
          </a:p>
          <a:p>
            <a:pPr algn="just">
              <a:lnSpc>
                <a:spcPct val="90000"/>
              </a:lnSpc>
            </a:pPr>
            <a:r>
              <a:rPr lang="fr-FR" altLang="fr-FR" sz="2800" dirty="0">
                <a:solidFill>
                  <a:schemeClr val="tx2"/>
                </a:solidFill>
                <a:ea typeface="ＭＳ Ｐゴシック" panose="020B0600070205080204" pitchFamily="34" charset="-128"/>
              </a:rPr>
              <a:t>L'option dimensionnelle, bien que pressentie comme plus adaptée à l'hétérogénéité des situations cliniques</a:t>
            </a:r>
          </a:p>
        </p:txBody>
      </p:sp>
    </p:spTree>
    <p:extLst>
      <p:ext uri="{BB962C8B-B14F-4D97-AF65-F5344CB8AC3E}">
        <p14:creationId xmlns:p14="http://schemas.microsoft.com/office/powerpoint/2010/main" val="273134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left)">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3392F4-72BF-4F49-BF5F-143EE9DFA548}"/>
              </a:ext>
            </a:extLst>
          </p:cNvPr>
          <p:cNvSpPr>
            <a:spLocks noGrp="1" noRot="1"/>
          </p:cNvSpPr>
          <p:nvPr>
            <p:ph type="title"/>
          </p:nvPr>
        </p:nvSpPr>
        <p:spPr>
          <a:xfrm>
            <a:off x="824948" y="874277"/>
            <a:ext cx="9720469" cy="865071"/>
          </a:xfrm>
        </p:spPr>
        <p:txBody>
          <a:bodyPr/>
          <a:lstStyle/>
          <a:p>
            <a:pPr algn="ctr">
              <a:defRPr/>
            </a:pPr>
            <a:r>
              <a:rPr lang="fr-FR" altLang="fr-FR" dirty="0">
                <a:solidFill>
                  <a:schemeClr val="bg1"/>
                </a:solidFill>
                <a:effectLst>
                  <a:outerShdw blurRad="38100" dist="38100" dir="2700000" algn="tl">
                    <a:srgbClr val="C0C0C0"/>
                  </a:outerShdw>
                </a:effectLst>
                <a:ea typeface="ＭＳ Ｐゴシック" panose="020B0600070205080204" pitchFamily="34" charset="-128"/>
              </a:rPr>
              <a:t>4. Le trouble borderline est-il une catégorie diagnostique ou une dimension ?</a:t>
            </a:r>
          </a:p>
        </p:txBody>
      </p:sp>
      <p:sp>
        <p:nvSpPr>
          <p:cNvPr id="6" name="Rectangle 3">
            <a:extLst>
              <a:ext uri="{FF2B5EF4-FFF2-40B4-BE49-F238E27FC236}">
                <a16:creationId xmlns:a16="http://schemas.microsoft.com/office/drawing/2014/main" id="{A94A1184-82A7-644E-9047-15BA45DDA67E}"/>
              </a:ext>
            </a:extLst>
          </p:cNvPr>
          <p:cNvSpPr txBox="1">
            <a:spLocks/>
          </p:cNvSpPr>
          <p:nvPr/>
        </p:nvSpPr>
        <p:spPr>
          <a:xfrm>
            <a:off x="0" y="2683013"/>
            <a:ext cx="11499574" cy="346930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just">
              <a:lnSpc>
                <a:spcPct val="90000"/>
              </a:lnSpc>
            </a:pPr>
            <a:r>
              <a:rPr lang="fr-FR" altLang="fr-FR" sz="2800" dirty="0">
                <a:ea typeface="ＭＳ Ｐゴシック" panose="020B0600070205080204" pitchFamily="34" charset="-128"/>
              </a:rPr>
              <a:t>Les gestes </a:t>
            </a:r>
            <a:r>
              <a:rPr lang="fr-FR" altLang="fr-FR" sz="2800" dirty="0" err="1">
                <a:ea typeface="ＭＳ Ｐゴシック" panose="020B0600070205080204" pitchFamily="34" charset="-128"/>
              </a:rPr>
              <a:t>autoagressifs</a:t>
            </a:r>
            <a:r>
              <a:rPr lang="fr-FR" altLang="fr-FR" sz="2800" dirty="0">
                <a:ea typeface="ＭＳ Ｐゴシック" panose="020B0600070205080204" pitchFamily="34" charset="-128"/>
              </a:rPr>
              <a:t>, les relations d'objet intenses et instables et une forte impulsivité sont, globalement, les variables les plus utiles au diagnostic, </a:t>
            </a:r>
          </a:p>
          <a:p>
            <a:pPr algn="just">
              <a:lnSpc>
                <a:spcPct val="90000"/>
              </a:lnSpc>
            </a:pPr>
            <a:r>
              <a:rPr lang="fr-FR" altLang="fr-FR" sz="2800" dirty="0">
                <a:ea typeface="ＭＳ Ｐゴシック" panose="020B0600070205080204" pitchFamily="34" charset="-128"/>
              </a:rPr>
              <a:t>L'absence d'impulsivité et d'instabilité affective permettrait, en général, d'infirmer celui-ci. </a:t>
            </a:r>
            <a:endParaRPr lang="fr-FR" altLang="fr-FR" sz="2800" dirty="0">
              <a:solidFill>
                <a:schemeClr val="tx2"/>
              </a:solidFill>
              <a:ea typeface="ＭＳ Ｐゴシック" panose="020B0600070205080204" pitchFamily="34" charset="-128"/>
            </a:endParaRPr>
          </a:p>
        </p:txBody>
      </p:sp>
    </p:spTree>
    <p:extLst>
      <p:ext uri="{BB962C8B-B14F-4D97-AF65-F5344CB8AC3E}">
        <p14:creationId xmlns:p14="http://schemas.microsoft.com/office/powerpoint/2010/main" val="346185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a:extLst>
              <a:ext uri="{FF2B5EF4-FFF2-40B4-BE49-F238E27FC236}">
                <a16:creationId xmlns:a16="http://schemas.microsoft.com/office/drawing/2014/main" id="{967BCF2C-9560-2D45-9AA3-1558217D651C}"/>
              </a:ext>
            </a:extLst>
          </p:cNvPr>
          <p:cNvSpPr>
            <a:spLocks noGrp="1" noRot="1" noChangeArrowheads="1"/>
          </p:cNvSpPr>
          <p:nvPr>
            <p:ph idx="1"/>
          </p:nvPr>
        </p:nvSpPr>
        <p:spPr>
          <a:xfrm>
            <a:off x="626165" y="632102"/>
            <a:ext cx="9560202" cy="4498975"/>
          </a:xfrm>
        </p:spPr>
        <p:txBody>
          <a:bodyPr>
            <a:normAutofit/>
          </a:bodyPr>
          <a:lstStyle/>
          <a:p>
            <a:pPr algn="ctr">
              <a:buNone/>
              <a:defRPr/>
            </a:pPr>
            <a:r>
              <a:rPr lang="fr-FR" altLang="fr-FR" sz="4800" dirty="0">
                <a:solidFill>
                  <a:schemeClr val="bg1"/>
                </a:solidFill>
                <a:effectLst>
                  <a:outerShdw blurRad="38100" dist="38100" dir="2700000" algn="tl">
                    <a:srgbClr val="C0C0C0"/>
                  </a:outerShdw>
                </a:effectLst>
                <a:ea typeface="ＭＳ Ｐゴシック" panose="020B0600070205080204" pitchFamily="34" charset="-128"/>
              </a:rPr>
              <a:t>5. L’idée de troubles de la personnalité : DSM et CIM</a:t>
            </a:r>
          </a:p>
        </p:txBody>
      </p:sp>
    </p:spTree>
    <p:extLst>
      <p:ext uri="{BB962C8B-B14F-4D97-AF65-F5344CB8AC3E}">
        <p14:creationId xmlns:p14="http://schemas.microsoft.com/office/powerpoint/2010/main" val="1147008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37922">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37922">
                                            <p:txEl>
                                              <p:pRg st="0" end="0"/>
                                            </p:txEl>
                                          </p:spTgt>
                                        </p:tgtEl>
                                        <p:attrNameLst>
                                          <p:attrName>ppt_w</p:attrName>
                                        </p:attrNameLst>
                                      </p:cBhvr>
                                    </p:anim>
                                    <p:anim by="(#ppt_w*0.50)" calcmode="lin" valueType="num">
                                      <p:cBhvr>
                                        <p:cTn id="8" dur="500" decel="50000" autoRev="1" fill="hold">
                                          <p:stCondLst>
                                            <p:cond delay="0"/>
                                          </p:stCondLst>
                                        </p:cTn>
                                        <p:tgtEl>
                                          <p:spTgt spid="337922">
                                            <p:txEl>
                                              <p:pRg st="0" end="0"/>
                                            </p:txEl>
                                          </p:spTgt>
                                        </p:tgtEl>
                                        <p:attrNameLst>
                                          <p:attrName>ppt_x</p:attrName>
                                        </p:attrNameLst>
                                      </p:cBhvr>
                                    </p:anim>
                                    <p:anim from="(-#ppt_h/2)" to="(#ppt_y)" calcmode="lin" valueType="num">
                                      <p:cBhvr>
                                        <p:cTn id="9" dur="1000" fill="hold">
                                          <p:stCondLst>
                                            <p:cond delay="0"/>
                                          </p:stCondLst>
                                        </p:cTn>
                                        <p:tgtEl>
                                          <p:spTgt spid="337922">
                                            <p:txEl>
                                              <p:pRg st="0" end="0"/>
                                            </p:txEl>
                                          </p:spTgt>
                                        </p:tgtEl>
                                        <p:attrNameLst>
                                          <p:attrName>ppt_y</p:attrName>
                                        </p:attrNameLst>
                                      </p:cBhvr>
                                    </p:anim>
                                    <p:animRot by="21600000">
                                      <p:cBhvr>
                                        <p:cTn id="10" dur="1000" fill="hold">
                                          <p:stCondLst>
                                            <p:cond delay="0"/>
                                          </p:stCondLst>
                                        </p:cTn>
                                        <p:tgtEl>
                                          <p:spTgt spid="33792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2" grpId="0" build="p"/>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7B18ACDC-CCD0-E245-8470-B12A5C80A7D2}"/>
              </a:ext>
            </a:extLst>
          </p:cNvPr>
          <p:cNvSpPr>
            <a:spLocks noGrp="1" noRot="1"/>
          </p:cNvSpPr>
          <p:nvPr>
            <p:ph type="body" idx="1"/>
          </p:nvPr>
        </p:nvSpPr>
        <p:spPr>
          <a:xfrm>
            <a:off x="0" y="2475467"/>
            <a:ext cx="11986591" cy="3857625"/>
          </a:xfrm>
        </p:spPr>
        <p:txBody>
          <a:bodyPr>
            <a:noAutofit/>
          </a:bodyPr>
          <a:lstStyle/>
          <a:p>
            <a:pPr algn="just" eaLnBrk="1" hangingPunct="1"/>
            <a:r>
              <a:rPr lang="fr-FR" altLang="fr-FR" sz="2800" dirty="0">
                <a:ea typeface="ＭＳ Ｐゴシック" panose="020B0600070205080204" pitchFamily="34" charset="-128"/>
              </a:rPr>
              <a:t>La CIM-10 et le DSM-IV (idem V) proposent des critères généraux pour définir les aspects  communs à tous les troubles de la personnalité, suivis de critères spécifiques pour caractériser  les différents troubles spécifiques et pour les différencier les uns par rapport aux autres. </a:t>
            </a:r>
          </a:p>
          <a:p>
            <a:pPr algn="just" eaLnBrk="1" hangingPunct="1"/>
            <a:r>
              <a:rPr lang="fr-FR" altLang="fr-FR" sz="2800" dirty="0">
                <a:ea typeface="ＭＳ Ｐゴシック" panose="020B0600070205080204" pitchFamily="34" charset="-128"/>
              </a:rPr>
              <a:t>Dans les deux systèmes, les critères généraux des troubles de la personnalité concernent six critères </a:t>
            </a:r>
            <a:r>
              <a:rPr lang="fr-FR" altLang="fr-FR" sz="2800" dirty="0" err="1">
                <a:ea typeface="ＭＳ Ｐゴシック" panose="020B0600070205080204" pitchFamily="34" charset="-128"/>
              </a:rPr>
              <a:t>monothétiques</a:t>
            </a:r>
            <a:r>
              <a:rPr lang="fr-FR" altLang="fr-FR" sz="2800" dirty="0">
                <a:ea typeface="ＭＳ Ｐゴシック" panose="020B0600070205080204" pitchFamily="34" charset="-128"/>
              </a:rPr>
              <a:t>, c’est-à-dire que chacun est obligatoirement requis pour le diagnostic. </a:t>
            </a:r>
            <a:endParaRPr lang="fr-FR" altLang="fr-FR" sz="2800" dirty="0">
              <a:latin typeface="Tahoma" panose="020B0604030504040204" pitchFamily="34" charset="0"/>
              <a:ea typeface="ＭＳ Ｐゴシック" panose="020B0600070205080204" pitchFamily="34" charset="-128"/>
            </a:endParaRPr>
          </a:p>
        </p:txBody>
      </p:sp>
      <p:sp>
        <p:nvSpPr>
          <p:cNvPr id="6" name="Rectangle 2">
            <a:extLst>
              <a:ext uri="{FF2B5EF4-FFF2-40B4-BE49-F238E27FC236}">
                <a16:creationId xmlns:a16="http://schemas.microsoft.com/office/drawing/2014/main" id="{064824C3-B97C-D44A-BAEC-7938AA4EBBED}"/>
              </a:ext>
            </a:extLst>
          </p:cNvPr>
          <p:cNvSpPr txBox="1">
            <a:spLocks noRot="1" noChangeArrowheads="1"/>
          </p:cNvSpPr>
          <p:nvPr/>
        </p:nvSpPr>
        <p:spPr>
          <a:xfrm>
            <a:off x="626165" y="632102"/>
            <a:ext cx="9560202" cy="144517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Font typeface="Wingdings 3" charset="2"/>
              <a:buNone/>
              <a:defRPr/>
            </a:pPr>
            <a:r>
              <a:rPr lang="fr-FR" altLang="fr-FR" sz="3600">
                <a:solidFill>
                  <a:schemeClr val="bg1"/>
                </a:solidFill>
                <a:effectLst>
                  <a:outerShdw blurRad="38100" dist="38100" dir="2700000" algn="tl">
                    <a:srgbClr val="C0C0C0"/>
                  </a:outerShdw>
                </a:effectLst>
                <a:latin typeface="+mj-lt"/>
                <a:ea typeface="ＭＳ Ｐゴシック" panose="020B0600070205080204" pitchFamily="34" charset="-128"/>
              </a:rPr>
              <a:t>5. L’idée de troubles de la personnalité : DSM et CIM</a:t>
            </a:r>
            <a:endPar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endParaRPr>
          </a:p>
        </p:txBody>
      </p:sp>
    </p:spTree>
    <p:extLst>
      <p:ext uri="{BB962C8B-B14F-4D97-AF65-F5344CB8AC3E}">
        <p14:creationId xmlns:p14="http://schemas.microsoft.com/office/powerpoint/2010/main" val="418214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7B18ACDC-CCD0-E245-8470-B12A5C80A7D2}"/>
              </a:ext>
            </a:extLst>
          </p:cNvPr>
          <p:cNvSpPr>
            <a:spLocks noGrp="1" noRot="1"/>
          </p:cNvSpPr>
          <p:nvPr>
            <p:ph type="body" idx="1"/>
          </p:nvPr>
        </p:nvSpPr>
        <p:spPr>
          <a:xfrm>
            <a:off x="0" y="2475467"/>
            <a:ext cx="11986591" cy="3857625"/>
          </a:xfrm>
        </p:spPr>
        <p:txBody>
          <a:bodyPr>
            <a:noAutofit/>
          </a:bodyPr>
          <a:lstStyle/>
          <a:p>
            <a:pPr algn="just"/>
            <a:r>
              <a:rPr lang="fr-FR" sz="2800" dirty="0">
                <a:solidFill>
                  <a:schemeClr val="tx1"/>
                </a:solidFill>
              </a:rPr>
              <a:t>DSM-5, chapitre des troubles de la personnalité,</a:t>
            </a:r>
            <a:r>
              <a:rPr lang="fr-FR" sz="2400" dirty="0">
                <a:solidFill>
                  <a:schemeClr val="tx1"/>
                </a:solidFill>
              </a:rPr>
              <a:t> </a:t>
            </a:r>
            <a:r>
              <a:rPr lang="fr-FR" sz="2800" dirty="0">
                <a:solidFill>
                  <a:schemeClr val="tx1"/>
                </a:solidFill>
              </a:rPr>
              <a:t>Aucun changement, selon la décision du APA </a:t>
            </a:r>
            <a:r>
              <a:rPr lang="fr-FR" sz="2800" dirty="0" err="1">
                <a:solidFill>
                  <a:schemeClr val="tx1"/>
                </a:solidFill>
              </a:rPr>
              <a:t>Board</a:t>
            </a:r>
            <a:r>
              <a:rPr lang="fr-FR" sz="2800" dirty="0">
                <a:solidFill>
                  <a:schemeClr val="tx1"/>
                </a:solidFill>
              </a:rPr>
              <a:t> of Trustees ‘’to </a:t>
            </a:r>
            <a:r>
              <a:rPr lang="fr-FR" sz="2800" dirty="0" err="1">
                <a:solidFill>
                  <a:schemeClr val="tx1"/>
                </a:solidFill>
              </a:rPr>
              <a:t>preserve</a:t>
            </a:r>
            <a:r>
              <a:rPr lang="fr-FR" sz="2800" dirty="0">
                <a:solidFill>
                  <a:schemeClr val="tx1"/>
                </a:solidFill>
              </a:rPr>
              <a:t> </a:t>
            </a:r>
            <a:r>
              <a:rPr lang="fr-FR" sz="2800" dirty="0" err="1">
                <a:solidFill>
                  <a:schemeClr val="tx1"/>
                </a:solidFill>
              </a:rPr>
              <a:t>continuity</a:t>
            </a:r>
            <a:r>
              <a:rPr lang="fr-FR" sz="2800" dirty="0">
                <a:solidFill>
                  <a:schemeClr val="tx1"/>
                </a:solidFill>
              </a:rPr>
              <a:t>’’</a:t>
            </a:r>
          </a:p>
          <a:p>
            <a:pPr algn="just"/>
            <a:r>
              <a:rPr lang="fr-FR" sz="2400" dirty="0">
                <a:solidFill>
                  <a:schemeClr val="tx1"/>
                </a:solidFill>
              </a:rPr>
              <a:t> </a:t>
            </a:r>
            <a:r>
              <a:rPr lang="fr-FR" sz="2800" dirty="0">
                <a:solidFill>
                  <a:schemeClr val="tx1"/>
                </a:solidFill>
              </a:rPr>
              <a:t>Mot pour mot comme dans le DSM-IV–TR,</a:t>
            </a:r>
            <a:r>
              <a:rPr lang="fr-FR" sz="2400" dirty="0">
                <a:solidFill>
                  <a:schemeClr val="tx1"/>
                </a:solidFill>
              </a:rPr>
              <a:t> </a:t>
            </a:r>
            <a:r>
              <a:rPr lang="fr-FR" sz="2800" dirty="0">
                <a:solidFill>
                  <a:schemeClr val="tx1"/>
                </a:solidFill>
              </a:rPr>
              <a:t>excepté ... </a:t>
            </a:r>
            <a:endParaRPr lang="fr-FR" altLang="fr-FR" sz="2800" dirty="0">
              <a:solidFill>
                <a:schemeClr val="tx1"/>
              </a:solidFill>
              <a:ea typeface="ＭＳ Ｐゴシック" panose="020B0600070205080204" pitchFamily="34" charset="-128"/>
            </a:endParaRPr>
          </a:p>
        </p:txBody>
      </p:sp>
      <p:sp>
        <p:nvSpPr>
          <p:cNvPr id="6" name="Rectangle 2">
            <a:extLst>
              <a:ext uri="{FF2B5EF4-FFF2-40B4-BE49-F238E27FC236}">
                <a16:creationId xmlns:a16="http://schemas.microsoft.com/office/drawing/2014/main" id="{064824C3-B97C-D44A-BAEC-7938AA4EBBED}"/>
              </a:ext>
            </a:extLst>
          </p:cNvPr>
          <p:cNvSpPr txBox="1">
            <a:spLocks noRot="1" noChangeArrowheads="1"/>
          </p:cNvSpPr>
          <p:nvPr/>
        </p:nvSpPr>
        <p:spPr>
          <a:xfrm>
            <a:off x="626165" y="632102"/>
            <a:ext cx="9560202" cy="1445176"/>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Font typeface="Wingdings 3" charset="2"/>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5. L’idée de troubles de la personnalité : DSM et CIM</a:t>
            </a:r>
          </a:p>
          <a:p>
            <a:pPr algn="ctr">
              <a:buNone/>
              <a:defRPr/>
            </a:pPr>
            <a:r>
              <a:rPr lang="fr-FR" dirty="0">
                <a:solidFill>
                  <a:srgbClr val="FFFF00"/>
                </a:solidFill>
              </a:rPr>
              <a:t>5.1. Critères diagnostics généraux des troubles de la personnalité </a:t>
            </a:r>
          </a:p>
          <a:p>
            <a:pPr algn="ctr">
              <a:buFont typeface="Wingdings 3" charset="2"/>
              <a:buNone/>
              <a:defRPr/>
            </a:pPr>
            <a:endPar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endParaRPr>
          </a:p>
        </p:txBody>
      </p:sp>
    </p:spTree>
    <p:extLst>
      <p:ext uri="{BB962C8B-B14F-4D97-AF65-F5344CB8AC3E}">
        <p14:creationId xmlns:p14="http://schemas.microsoft.com/office/powerpoint/2010/main" val="218962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6">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6">
                                            <p:txEl>
                                              <p:pRg st="1" end="1"/>
                                            </p:txEl>
                                          </p:spTgt>
                                        </p:tgtEl>
                                        <p:attrNameLst>
                                          <p:attrName>ppt_w</p:attrName>
                                        </p:attrNameLst>
                                      </p:cBhvr>
                                    </p:anim>
                                    <p:anim by="(#ppt_w*0.50)" calcmode="lin" valueType="num">
                                      <p:cBhvr>
                                        <p:cTn id="16" dur="500" decel="50000" autoRev="1" fill="hold">
                                          <p:stCondLst>
                                            <p:cond delay="0"/>
                                          </p:stCondLst>
                                        </p:cTn>
                                        <p:tgtEl>
                                          <p:spTgt spid="6">
                                            <p:txEl>
                                              <p:pRg st="1" end="1"/>
                                            </p:txEl>
                                          </p:spTgt>
                                        </p:tgtEl>
                                        <p:attrNameLst>
                                          <p:attrName>ppt_x</p:attrName>
                                        </p:attrNameLst>
                                      </p:cBhvr>
                                    </p:anim>
                                    <p:anim from="(-#ppt_h/2)" to="(#ppt_y)" calcmode="lin" valueType="num">
                                      <p:cBhvr>
                                        <p:cTn id="17" dur="1000" fill="hold">
                                          <p:stCondLst>
                                            <p:cond delay="0"/>
                                          </p:stCondLst>
                                        </p:cTn>
                                        <p:tgtEl>
                                          <p:spTgt spid="6">
                                            <p:txEl>
                                              <p:pRg st="1" end="1"/>
                                            </p:txEl>
                                          </p:spTgt>
                                        </p:tgtEl>
                                        <p:attrNameLst>
                                          <p:attrName>ppt_y</p:attrName>
                                        </p:attrNameLst>
                                      </p:cBhvr>
                                    </p:anim>
                                    <p:animRot by="21600000">
                                      <p:cBhvr>
                                        <p:cTn id="18" dur="1000" fill="hold">
                                          <p:stCondLst>
                                            <p:cond delay="0"/>
                                          </p:stCondLst>
                                        </p:cTn>
                                        <p:tgtEl>
                                          <p:spTgt spid="6">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ChangeArrowheads="1"/>
          </p:cNvSpPr>
          <p:nvPr/>
        </p:nvSpPr>
        <p:spPr bwMode="auto">
          <a:xfrm>
            <a:off x="377688" y="3429000"/>
            <a:ext cx="11231217" cy="4176712"/>
          </a:xfrm>
          <a:prstGeom prst="rect">
            <a:avLst/>
          </a:prstGeom>
          <a:noFill/>
          <a:ln w="9525">
            <a:noFill/>
            <a:miter lim="800000"/>
            <a:headEnd/>
            <a:tailEnd/>
          </a:ln>
          <a:effectLst/>
        </p:spPr>
        <p:txBody>
          <a:bodyPr lIns="92075" tIns="46038" rIns="92075" bIns="46038"/>
          <a:lstStyle>
            <a:lvl1pPr marL="342900" indent="-342900"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lgn="just" eaLnBrk="1" hangingPunct="1">
              <a:spcBef>
                <a:spcPct val="50000"/>
              </a:spcBef>
              <a:buClr>
                <a:schemeClr val="hlink"/>
              </a:buClr>
              <a:buSzPct val="80000"/>
              <a:buFont typeface="Arial" charset="0"/>
              <a:buNone/>
              <a:defRPr/>
            </a:pPr>
            <a:r>
              <a:rPr lang="fr-FR" altLang="x-none" dirty="0">
                <a:effectLst>
                  <a:outerShdw blurRad="38100" dist="38100" dir="2700000" algn="tl">
                    <a:srgbClr val="C0C0C0"/>
                  </a:outerShdw>
                </a:effectLst>
              </a:rPr>
              <a:t>	</a:t>
            </a:r>
            <a:r>
              <a:rPr lang="fr-FR" altLang="x-none" dirty="0"/>
              <a:t>Il est tentant d'y voir l'un des symptômes d'une société au sein de laquelle </a:t>
            </a:r>
            <a:r>
              <a:rPr lang="fr-FR" altLang="x-none" dirty="0">
                <a:solidFill>
                  <a:schemeClr val="accent1">
                    <a:lumMod val="60000"/>
                    <a:lumOff val="40000"/>
                  </a:schemeClr>
                </a:solidFill>
              </a:rPr>
              <a:t>«l'illusion d'immortalité» </a:t>
            </a:r>
            <a:r>
              <a:rPr lang="fr-FR" altLang="x-none" dirty="0"/>
              <a:t>a fait faillite à l'échelon du groupe social lui-même, alors que, paradoxalement, la culture actuelle éprouve les plus grandes difficultés à traiter de la question de la mort. </a:t>
            </a:r>
          </a:p>
        </p:txBody>
      </p:sp>
    </p:spTree>
  </p:cSld>
  <p:clrMapOvr>
    <a:masterClrMapping/>
  </p:clrMapOvr>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7B18ACDC-CCD0-E245-8470-B12A5C80A7D2}"/>
              </a:ext>
            </a:extLst>
          </p:cNvPr>
          <p:cNvSpPr>
            <a:spLocks noGrp="1" noRot="1"/>
          </p:cNvSpPr>
          <p:nvPr>
            <p:ph type="body" idx="1"/>
          </p:nvPr>
        </p:nvSpPr>
        <p:spPr>
          <a:xfrm>
            <a:off x="0" y="2475467"/>
            <a:ext cx="11986591" cy="3857625"/>
          </a:xfrm>
        </p:spPr>
        <p:txBody>
          <a:bodyPr>
            <a:noAutofit/>
          </a:bodyPr>
          <a:lstStyle/>
          <a:p>
            <a:pPr algn="just"/>
            <a:r>
              <a:rPr lang="fr-FR" sz="2800" dirty="0">
                <a:solidFill>
                  <a:schemeClr val="tx1"/>
                </a:solidFill>
              </a:rPr>
              <a:t>DSM-5, chapitre des troubles de la personnalité,</a:t>
            </a:r>
            <a:r>
              <a:rPr lang="fr-FR" sz="2400" dirty="0">
                <a:solidFill>
                  <a:schemeClr val="tx1"/>
                </a:solidFill>
              </a:rPr>
              <a:t> </a:t>
            </a:r>
            <a:r>
              <a:rPr lang="fr-FR" sz="2800" dirty="0">
                <a:solidFill>
                  <a:schemeClr val="tx1"/>
                </a:solidFill>
              </a:rPr>
              <a:t>Aucun changement, selon la décision du APA </a:t>
            </a:r>
            <a:r>
              <a:rPr lang="fr-FR" sz="2800" dirty="0" err="1">
                <a:solidFill>
                  <a:schemeClr val="tx1"/>
                </a:solidFill>
              </a:rPr>
              <a:t>Board</a:t>
            </a:r>
            <a:r>
              <a:rPr lang="fr-FR" sz="2800" dirty="0">
                <a:solidFill>
                  <a:schemeClr val="tx1"/>
                </a:solidFill>
              </a:rPr>
              <a:t> of Trustees ‘’to </a:t>
            </a:r>
            <a:r>
              <a:rPr lang="fr-FR" sz="2800" dirty="0" err="1">
                <a:solidFill>
                  <a:schemeClr val="tx1"/>
                </a:solidFill>
              </a:rPr>
              <a:t>preserve</a:t>
            </a:r>
            <a:r>
              <a:rPr lang="fr-FR" sz="2800" dirty="0">
                <a:solidFill>
                  <a:schemeClr val="tx1"/>
                </a:solidFill>
              </a:rPr>
              <a:t> </a:t>
            </a:r>
            <a:r>
              <a:rPr lang="fr-FR" sz="2800" dirty="0" err="1">
                <a:solidFill>
                  <a:schemeClr val="tx1"/>
                </a:solidFill>
              </a:rPr>
              <a:t>continuity</a:t>
            </a:r>
            <a:r>
              <a:rPr lang="fr-FR" sz="2800" dirty="0">
                <a:solidFill>
                  <a:schemeClr val="tx1"/>
                </a:solidFill>
              </a:rPr>
              <a:t>’’</a:t>
            </a:r>
          </a:p>
          <a:p>
            <a:pPr algn="just"/>
            <a:endParaRPr lang="fr-FR" altLang="fr-FR" sz="2800" dirty="0">
              <a:solidFill>
                <a:schemeClr val="tx1"/>
              </a:solidFill>
              <a:ea typeface="ＭＳ Ｐゴシック" panose="020B0600070205080204" pitchFamily="34" charset="-128"/>
            </a:endParaRPr>
          </a:p>
        </p:txBody>
      </p:sp>
      <p:sp>
        <p:nvSpPr>
          <p:cNvPr id="6" name="Rectangle 2">
            <a:extLst>
              <a:ext uri="{FF2B5EF4-FFF2-40B4-BE49-F238E27FC236}">
                <a16:creationId xmlns:a16="http://schemas.microsoft.com/office/drawing/2014/main" id="{064824C3-B97C-D44A-BAEC-7938AA4EBBED}"/>
              </a:ext>
            </a:extLst>
          </p:cNvPr>
          <p:cNvSpPr txBox="1">
            <a:spLocks noRot="1" noChangeArrowheads="1"/>
          </p:cNvSpPr>
          <p:nvPr/>
        </p:nvSpPr>
        <p:spPr>
          <a:xfrm>
            <a:off x="626165" y="632102"/>
            <a:ext cx="9560202" cy="1445176"/>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Font typeface="Wingdings 3" charset="2"/>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5. L’idée de troubles de la personnalité : DSM et CIM</a:t>
            </a:r>
          </a:p>
          <a:p>
            <a:pPr algn="ctr">
              <a:buNone/>
              <a:defRPr/>
            </a:pPr>
            <a:r>
              <a:rPr lang="fr-FR" dirty="0">
                <a:solidFill>
                  <a:srgbClr val="FFFF00"/>
                </a:solidFill>
              </a:rPr>
              <a:t>5.1. Critères diagnostics généraux des troubles de la personnalité </a:t>
            </a:r>
          </a:p>
          <a:p>
            <a:pPr algn="ctr">
              <a:buFont typeface="Wingdings 3" charset="2"/>
              <a:buNone/>
              <a:defRPr/>
            </a:pPr>
            <a:endPar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endParaRPr>
          </a:p>
        </p:txBody>
      </p:sp>
    </p:spTree>
    <p:extLst>
      <p:ext uri="{BB962C8B-B14F-4D97-AF65-F5344CB8AC3E}">
        <p14:creationId xmlns:p14="http://schemas.microsoft.com/office/powerpoint/2010/main" val="186576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6">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6">
                                            <p:txEl>
                                              <p:pRg st="1" end="1"/>
                                            </p:txEl>
                                          </p:spTgt>
                                        </p:tgtEl>
                                        <p:attrNameLst>
                                          <p:attrName>ppt_w</p:attrName>
                                        </p:attrNameLst>
                                      </p:cBhvr>
                                    </p:anim>
                                    <p:anim by="(#ppt_w*0.50)" calcmode="lin" valueType="num">
                                      <p:cBhvr>
                                        <p:cTn id="16" dur="500" decel="50000" autoRev="1" fill="hold">
                                          <p:stCondLst>
                                            <p:cond delay="0"/>
                                          </p:stCondLst>
                                        </p:cTn>
                                        <p:tgtEl>
                                          <p:spTgt spid="6">
                                            <p:txEl>
                                              <p:pRg st="1" end="1"/>
                                            </p:txEl>
                                          </p:spTgt>
                                        </p:tgtEl>
                                        <p:attrNameLst>
                                          <p:attrName>ppt_x</p:attrName>
                                        </p:attrNameLst>
                                      </p:cBhvr>
                                    </p:anim>
                                    <p:anim from="(-#ppt_h/2)" to="(#ppt_y)" calcmode="lin" valueType="num">
                                      <p:cBhvr>
                                        <p:cTn id="17" dur="1000" fill="hold">
                                          <p:stCondLst>
                                            <p:cond delay="0"/>
                                          </p:stCondLst>
                                        </p:cTn>
                                        <p:tgtEl>
                                          <p:spTgt spid="6">
                                            <p:txEl>
                                              <p:pRg st="1" end="1"/>
                                            </p:txEl>
                                          </p:spTgt>
                                        </p:tgtEl>
                                        <p:attrNameLst>
                                          <p:attrName>ppt_y</p:attrName>
                                        </p:attrNameLst>
                                      </p:cBhvr>
                                    </p:anim>
                                    <p:animRot by="21600000">
                                      <p:cBhvr>
                                        <p:cTn id="18" dur="1000" fill="hold">
                                          <p:stCondLst>
                                            <p:cond delay="0"/>
                                          </p:stCondLst>
                                        </p:cTn>
                                        <p:tgtEl>
                                          <p:spTgt spid="6">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976BBB2D-8969-3047-9EB8-3B2F67541371}"/>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Font typeface="Wingdings 3" charset="2"/>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6. Tableau clinique de la BPL (DSM-5)</a:t>
            </a:r>
          </a:p>
        </p:txBody>
      </p:sp>
    </p:spTree>
    <p:extLst>
      <p:ext uri="{BB962C8B-B14F-4D97-AF65-F5344CB8AC3E}">
        <p14:creationId xmlns:p14="http://schemas.microsoft.com/office/powerpoint/2010/main" val="325162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04966993-8489-9547-A602-2B17C14446FE}"/>
              </a:ext>
            </a:extLst>
          </p:cNvPr>
          <p:cNvSpPr>
            <a:spLocks noGrp="1" noRot="1"/>
          </p:cNvSpPr>
          <p:nvPr>
            <p:ph type="body" idx="1"/>
          </p:nvPr>
        </p:nvSpPr>
        <p:spPr>
          <a:xfrm>
            <a:off x="0" y="2634492"/>
            <a:ext cx="11234057" cy="3857625"/>
          </a:xfrm>
        </p:spPr>
        <p:txBody>
          <a:bodyPr>
            <a:noAutofit/>
          </a:bodyPr>
          <a:lstStyle/>
          <a:p>
            <a:pPr algn="just"/>
            <a:r>
              <a:rPr lang="fr-FR" altLang="fr-FR" sz="2800" b="1" dirty="0">
                <a:ea typeface="ＭＳ Ｐゴシック" panose="020B0600070205080204" pitchFamily="34" charset="-128"/>
              </a:rPr>
              <a:t>Critères de la personnalité borderline selon le DSM-5</a:t>
            </a:r>
          </a:p>
          <a:p>
            <a:pPr marL="0" indent="0" algn="just">
              <a:buNone/>
            </a:pPr>
            <a:r>
              <a:rPr lang="fr-FR" altLang="fr-FR" sz="2800" dirty="0">
                <a:ea typeface="ＭＳ Ｐゴシック" panose="020B0600070205080204" pitchFamily="34" charset="-128"/>
              </a:rPr>
              <a:t>301.83 (F60.3)- Mode général d’instabilité des relations interpersonnelles, de l’image de soi et des affects avec une impulsivité marquée, qui apparaît au début de l’âge adulte, et est présent dans des contextes divers, comme en témoignent au moins cinq des manifestations suivantes :</a:t>
            </a:r>
          </a:p>
        </p:txBody>
      </p:sp>
      <p:sp>
        <p:nvSpPr>
          <p:cNvPr id="6" name="Rectangle 2">
            <a:extLst>
              <a:ext uri="{FF2B5EF4-FFF2-40B4-BE49-F238E27FC236}">
                <a16:creationId xmlns:a16="http://schemas.microsoft.com/office/drawing/2014/main" id="{976BBB2D-8969-3047-9EB8-3B2F67541371}"/>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Font typeface="Wingdings 3" charset="2"/>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6. Tableau clinique de la BPL (DSM-5)</a:t>
            </a:r>
          </a:p>
        </p:txBody>
      </p:sp>
    </p:spTree>
    <p:extLst>
      <p:ext uri="{BB962C8B-B14F-4D97-AF65-F5344CB8AC3E}">
        <p14:creationId xmlns:p14="http://schemas.microsoft.com/office/powerpoint/2010/main" val="184308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04966993-8489-9547-A602-2B17C14446FE}"/>
              </a:ext>
            </a:extLst>
          </p:cNvPr>
          <p:cNvSpPr>
            <a:spLocks noGrp="1" noRot="1"/>
          </p:cNvSpPr>
          <p:nvPr>
            <p:ph type="body" idx="1"/>
          </p:nvPr>
        </p:nvSpPr>
        <p:spPr>
          <a:xfrm>
            <a:off x="0" y="2634492"/>
            <a:ext cx="11234057" cy="3857625"/>
          </a:xfrm>
        </p:spPr>
        <p:txBody>
          <a:bodyPr>
            <a:noAutofit/>
          </a:bodyPr>
          <a:lstStyle/>
          <a:p>
            <a:pPr marL="0" indent="0" algn="just">
              <a:buNone/>
            </a:pPr>
            <a:endParaRPr lang="fr-FR" altLang="fr-FR" sz="2800" dirty="0">
              <a:ea typeface="ＭＳ Ｐゴシック" panose="020B0600070205080204" pitchFamily="34" charset="-128"/>
            </a:endParaRPr>
          </a:p>
          <a:p>
            <a:pPr algn="just"/>
            <a:r>
              <a:rPr lang="fr-FR" altLang="fr-FR" sz="2800" dirty="0">
                <a:ea typeface="ＭＳ Ｐゴシック" panose="020B0600070205080204" pitchFamily="34" charset="-128"/>
              </a:rPr>
              <a:t>1. Efforts effrénés pour éviter les abandons réels ou imaginés. (N.B. : Ne pas inclure les comportements suicidaires ou les automutilations énumérés dans le critère 5.)</a:t>
            </a:r>
          </a:p>
          <a:p>
            <a:pPr algn="just"/>
            <a:r>
              <a:rPr lang="fr-FR" altLang="fr-FR" sz="2800" dirty="0">
                <a:ea typeface="ＭＳ Ｐゴシック" panose="020B0600070205080204" pitchFamily="34" charset="-128"/>
              </a:rPr>
              <a:t>2. Mode de relations interpersonnelles instables et intenses caractérisé par l’alternance entre des positions extrêmes d’idéalisation excessive et de dévalorisation.</a:t>
            </a:r>
          </a:p>
        </p:txBody>
      </p:sp>
      <p:sp>
        <p:nvSpPr>
          <p:cNvPr id="6" name="Rectangle 2">
            <a:extLst>
              <a:ext uri="{FF2B5EF4-FFF2-40B4-BE49-F238E27FC236}">
                <a16:creationId xmlns:a16="http://schemas.microsoft.com/office/drawing/2014/main" id="{976BBB2D-8969-3047-9EB8-3B2F67541371}"/>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Font typeface="Wingdings 3" charset="2"/>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6. Tableau clinique de la BPL (DSM-5)</a:t>
            </a:r>
          </a:p>
        </p:txBody>
      </p:sp>
    </p:spTree>
    <p:extLst>
      <p:ext uri="{BB962C8B-B14F-4D97-AF65-F5344CB8AC3E}">
        <p14:creationId xmlns:p14="http://schemas.microsoft.com/office/powerpoint/2010/main" val="413602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04966993-8489-9547-A602-2B17C14446FE}"/>
              </a:ext>
            </a:extLst>
          </p:cNvPr>
          <p:cNvSpPr>
            <a:spLocks noGrp="1" noRot="1"/>
          </p:cNvSpPr>
          <p:nvPr>
            <p:ph type="body" idx="1"/>
          </p:nvPr>
        </p:nvSpPr>
        <p:spPr>
          <a:xfrm>
            <a:off x="0" y="2634492"/>
            <a:ext cx="11234057" cy="3857625"/>
          </a:xfrm>
        </p:spPr>
        <p:txBody>
          <a:bodyPr>
            <a:noAutofit/>
          </a:bodyPr>
          <a:lstStyle/>
          <a:p>
            <a:pPr algn="just"/>
            <a:r>
              <a:rPr lang="fr-FR" altLang="fr-FR" sz="2800" dirty="0">
                <a:ea typeface="ＭＳ Ｐゴシック" panose="020B0600070205080204" pitchFamily="34" charset="-128"/>
              </a:rPr>
              <a:t>3. Perturbation de l’identité : instabilité marquée et persistante de l’image ou de la notion de soi.</a:t>
            </a:r>
          </a:p>
          <a:p>
            <a:pPr algn="just"/>
            <a:r>
              <a:rPr lang="fr-FR" altLang="fr-FR" sz="2800" dirty="0">
                <a:ea typeface="ＭＳ Ｐゴシック" panose="020B0600070205080204" pitchFamily="34" charset="-128"/>
              </a:rPr>
              <a:t>4. Impulsivité dans au moins deux domaines potentiellement dommageables pour le sujet (p. ex. dépenses, sexualité, toxicomanie, conduite automobile dangereuse, crises de boulimie). (N.B. : Ne pas inclure les comportements suicidaires ou les automutilations énumérés dans le critère 5.)</a:t>
            </a:r>
          </a:p>
        </p:txBody>
      </p:sp>
      <p:sp>
        <p:nvSpPr>
          <p:cNvPr id="6" name="Rectangle 2">
            <a:extLst>
              <a:ext uri="{FF2B5EF4-FFF2-40B4-BE49-F238E27FC236}">
                <a16:creationId xmlns:a16="http://schemas.microsoft.com/office/drawing/2014/main" id="{976BBB2D-8969-3047-9EB8-3B2F67541371}"/>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Font typeface="Wingdings 3" charset="2"/>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6. Tableau clinique de la BPL (DSM-5)</a:t>
            </a:r>
          </a:p>
        </p:txBody>
      </p:sp>
    </p:spTree>
    <p:extLst>
      <p:ext uri="{BB962C8B-B14F-4D97-AF65-F5344CB8AC3E}">
        <p14:creationId xmlns:p14="http://schemas.microsoft.com/office/powerpoint/2010/main" val="54356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04966993-8489-9547-A602-2B17C14446FE}"/>
              </a:ext>
            </a:extLst>
          </p:cNvPr>
          <p:cNvSpPr>
            <a:spLocks noGrp="1" noRot="1"/>
          </p:cNvSpPr>
          <p:nvPr>
            <p:ph type="body" idx="1"/>
          </p:nvPr>
        </p:nvSpPr>
        <p:spPr>
          <a:xfrm>
            <a:off x="0" y="2634492"/>
            <a:ext cx="11234057" cy="3857625"/>
          </a:xfrm>
        </p:spPr>
        <p:txBody>
          <a:bodyPr>
            <a:noAutofit/>
          </a:bodyPr>
          <a:lstStyle/>
          <a:p>
            <a:pPr algn="just"/>
            <a:r>
              <a:rPr lang="fr-FR" altLang="fr-FR" sz="2800" dirty="0">
                <a:ea typeface="ＭＳ Ｐゴシック" panose="020B0600070205080204" pitchFamily="34" charset="-128"/>
              </a:rPr>
              <a:t>5. Répétition de comportements, de gestes ou de menaces suicidaires, ou d’automutilations.</a:t>
            </a:r>
          </a:p>
          <a:p>
            <a:pPr algn="just"/>
            <a:r>
              <a:rPr lang="fr-FR" altLang="fr-FR" sz="2800" dirty="0">
                <a:ea typeface="ＭＳ Ｐゴシック" panose="020B0600070205080204" pitchFamily="34" charset="-128"/>
              </a:rPr>
              <a:t>6. Instabilité affective due à une réactivité marquée de l’humeur (p. ex. dysphorie épisodique intense, irritabilité ou anxiété durant habituellement quelques heures et rarement plus de quelques jours).</a:t>
            </a:r>
          </a:p>
          <a:p>
            <a:pPr algn="just"/>
            <a:r>
              <a:rPr lang="fr-FR" altLang="fr-FR" sz="2800" dirty="0">
                <a:ea typeface="ＭＳ Ｐゴシック" panose="020B0600070205080204" pitchFamily="34" charset="-128"/>
              </a:rPr>
              <a:t>7. Sentiments chroniques de vide.</a:t>
            </a:r>
          </a:p>
        </p:txBody>
      </p:sp>
      <p:sp>
        <p:nvSpPr>
          <p:cNvPr id="6" name="Rectangle 2">
            <a:extLst>
              <a:ext uri="{FF2B5EF4-FFF2-40B4-BE49-F238E27FC236}">
                <a16:creationId xmlns:a16="http://schemas.microsoft.com/office/drawing/2014/main" id="{976BBB2D-8969-3047-9EB8-3B2F67541371}"/>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Font typeface="Wingdings 3" charset="2"/>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6. Tableau clinique de la BPL (DSM-5)</a:t>
            </a:r>
          </a:p>
        </p:txBody>
      </p:sp>
    </p:spTree>
    <p:extLst>
      <p:ext uri="{BB962C8B-B14F-4D97-AF65-F5344CB8AC3E}">
        <p14:creationId xmlns:p14="http://schemas.microsoft.com/office/powerpoint/2010/main" val="88477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04966993-8489-9547-A602-2B17C14446FE}"/>
              </a:ext>
            </a:extLst>
          </p:cNvPr>
          <p:cNvSpPr>
            <a:spLocks noGrp="1" noRot="1"/>
          </p:cNvSpPr>
          <p:nvPr>
            <p:ph type="body" idx="1"/>
          </p:nvPr>
        </p:nvSpPr>
        <p:spPr>
          <a:xfrm>
            <a:off x="0" y="2634492"/>
            <a:ext cx="11234057" cy="3857625"/>
          </a:xfrm>
        </p:spPr>
        <p:txBody>
          <a:bodyPr>
            <a:noAutofit/>
          </a:bodyPr>
          <a:lstStyle/>
          <a:p>
            <a:pPr algn="just"/>
            <a:r>
              <a:rPr lang="fr-FR" altLang="fr-FR" sz="2800" dirty="0">
                <a:ea typeface="ＭＳ Ｐゴシック" panose="020B0600070205080204" pitchFamily="34" charset="-128"/>
              </a:rPr>
              <a:t>8. Colères intenses et inappropriées ou difficulté à contrôler sa colère (p. ex. fréquentes manifestations de mauvaise humeur, colère constante ou bagarres répétées).</a:t>
            </a:r>
          </a:p>
          <a:p>
            <a:pPr algn="just"/>
            <a:r>
              <a:rPr lang="fr-FR" altLang="fr-FR" sz="2800" dirty="0">
                <a:ea typeface="ＭＳ Ｐゴシック" panose="020B0600070205080204" pitchFamily="34" charset="-128"/>
              </a:rPr>
              <a:t>9. Survenue transitoire dans des situations de stress d’une idéation </a:t>
            </a:r>
            <a:r>
              <a:rPr lang="fr-FR" altLang="fr-FR" sz="2800" dirty="0" err="1">
                <a:ea typeface="ＭＳ Ｐゴシック" panose="020B0600070205080204" pitchFamily="34" charset="-128"/>
              </a:rPr>
              <a:t>persécutoire</a:t>
            </a:r>
            <a:r>
              <a:rPr lang="fr-FR" altLang="fr-FR" sz="2800" dirty="0">
                <a:ea typeface="ＭＳ Ｐゴシック" panose="020B0600070205080204" pitchFamily="34" charset="-128"/>
              </a:rPr>
              <a:t> ou de symptômes dissociatifs sévères.</a:t>
            </a:r>
          </a:p>
        </p:txBody>
      </p:sp>
      <p:sp>
        <p:nvSpPr>
          <p:cNvPr id="6" name="Rectangle 2">
            <a:extLst>
              <a:ext uri="{FF2B5EF4-FFF2-40B4-BE49-F238E27FC236}">
                <a16:creationId xmlns:a16="http://schemas.microsoft.com/office/drawing/2014/main" id="{976BBB2D-8969-3047-9EB8-3B2F67541371}"/>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Font typeface="Wingdings 3" charset="2"/>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6. Tableau clinique de la BPL (DSM-5)</a:t>
            </a:r>
          </a:p>
        </p:txBody>
      </p:sp>
    </p:spTree>
    <p:extLst>
      <p:ext uri="{BB962C8B-B14F-4D97-AF65-F5344CB8AC3E}">
        <p14:creationId xmlns:p14="http://schemas.microsoft.com/office/powerpoint/2010/main" val="382142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04966993-8489-9547-A602-2B17C14446FE}"/>
              </a:ext>
            </a:extLst>
          </p:cNvPr>
          <p:cNvSpPr>
            <a:spLocks noGrp="1" noRot="1"/>
          </p:cNvSpPr>
          <p:nvPr>
            <p:ph type="body" idx="1"/>
          </p:nvPr>
        </p:nvSpPr>
        <p:spPr>
          <a:xfrm>
            <a:off x="0" y="2634492"/>
            <a:ext cx="11234057" cy="3857625"/>
          </a:xfrm>
        </p:spPr>
        <p:txBody>
          <a:bodyPr>
            <a:noAutofit/>
          </a:bodyPr>
          <a:lstStyle/>
          <a:p>
            <a:pPr marL="0" indent="0" algn="just">
              <a:buNone/>
            </a:pPr>
            <a:r>
              <a:rPr lang="fr-FR" sz="2800" dirty="0"/>
              <a:t>L’ensemble des critères recouvre les quatre principaux domaines d’expres­sion de ce trouble de la personnalité :</a:t>
            </a:r>
          </a:p>
          <a:p>
            <a:pPr marL="0" indent="0" algn="just">
              <a:buNone/>
            </a:pPr>
            <a:r>
              <a:rPr lang="fr-FR" sz="2800" b="1" dirty="0">
                <a:solidFill>
                  <a:srgbClr val="7030A0"/>
                </a:solidFill>
              </a:rPr>
              <a:t>• Les perturbations des affects </a:t>
            </a:r>
          </a:p>
          <a:p>
            <a:pPr marL="0" indent="0" algn="just">
              <a:buNone/>
            </a:pPr>
            <a:r>
              <a:rPr lang="fr-FR" sz="2800" dirty="0">
                <a:solidFill>
                  <a:srgbClr val="7030A0"/>
                </a:solidFill>
              </a:rPr>
              <a:t>• </a:t>
            </a:r>
            <a:r>
              <a:rPr lang="fr-FR" sz="2800" b="1" dirty="0">
                <a:solidFill>
                  <a:srgbClr val="7030A0"/>
                </a:solidFill>
              </a:rPr>
              <a:t>Les perturbations cognitives</a:t>
            </a:r>
            <a:r>
              <a:rPr lang="fr-FR" sz="2800" dirty="0">
                <a:solidFill>
                  <a:srgbClr val="7030A0"/>
                </a:solidFill>
              </a:rPr>
              <a:t> </a:t>
            </a:r>
          </a:p>
          <a:p>
            <a:pPr marL="0" indent="0" algn="just">
              <a:buNone/>
            </a:pPr>
            <a:r>
              <a:rPr lang="fr-FR" sz="2800" dirty="0">
                <a:solidFill>
                  <a:srgbClr val="7030A0"/>
                </a:solidFill>
              </a:rPr>
              <a:t>• </a:t>
            </a:r>
            <a:r>
              <a:rPr lang="fr-FR" sz="2800" b="1" dirty="0">
                <a:solidFill>
                  <a:srgbClr val="7030A0"/>
                </a:solidFill>
              </a:rPr>
              <a:t>Les perturbations des relations interpersonnelles</a:t>
            </a:r>
            <a:r>
              <a:rPr lang="fr-FR" sz="2800" dirty="0">
                <a:solidFill>
                  <a:srgbClr val="7030A0"/>
                </a:solidFill>
              </a:rPr>
              <a:t> </a:t>
            </a:r>
          </a:p>
          <a:p>
            <a:pPr marL="0" indent="0" algn="just">
              <a:buNone/>
            </a:pPr>
            <a:r>
              <a:rPr lang="fr-FR" sz="2800" dirty="0">
                <a:solidFill>
                  <a:srgbClr val="7030A0"/>
                </a:solidFill>
              </a:rPr>
              <a:t>• </a:t>
            </a:r>
            <a:r>
              <a:rPr lang="fr-FR" sz="2800" b="1" dirty="0">
                <a:solidFill>
                  <a:srgbClr val="7030A0"/>
                </a:solidFill>
              </a:rPr>
              <a:t>L’impulsivité</a:t>
            </a:r>
            <a:r>
              <a:rPr lang="fr-FR" sz="2800" dirty="0">
                <a:solidFill>
                  <a:srgbClr val="7030A0"/>
                </a:solidFill>
              </a:rPr>
              <a:t> </a:t>
            </a:r>
            <a:endParaRPr lang="fr-FR" altLang="fr-FR" sz="2800" dirty="0">
              <a:solidFill>
                <a:srgbClr val="7030A0"/>
              </a:solidFill>
              <a:ea typeface="ＭＳ Ｐゴシック" panose="020B0600070205080204" pitchFamily="34" charset="-128"/>
            </a:endParaRPr>
          </a:p>
        </p:txBody>
      </p:sp>
      <p:sp>
        <p:nvSpPr>
          <p:cNvPr id="6" name="Rectangle 2">
            <a:extLst>
              <a:ext uri="{FF2B5EF4-FFF2-40B4-BE49-F238E27FC236}">
                <a16:creationId xmlns:a16="http://schemas.microsoft.com/office/drawing/2014/main" id="{976BBB2D-8969-3047-9EB8-3B2F67541371}"/>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Font typeface="Wingdings 3" charset="2"/>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6. Tableau clinique de la BPL (DSM-5)</a:t>
            </a:r>
          </a:p>
        </p:txBody>
      </p:sp>
    </p:spTree>
    <p:extLst>
      <p:ext uri="{BB962C8B-B14F-4D97-AF65-F5344CB8AC3E}">
        <p14:creationId xmlns:p14="http://schemas.microsoft.com/office/powerpoint/2010/main" val="41240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976BBB2D-8969-3047-9EB8-3B2F67541371}"/>
              </a:ext>
            </a:extLst>
          </p:cNvPr>
          <p:cNvSpPr txBox="1">
            <a:spLocks noRot="1" noChangeArrowheads="1"/>
          </p:cNvSpPr>
          <p:nvPr/>
        </p:nvSpPr>
        <p:spPr>
          <a:xfrm>
            <a:off x="662756" y="664759"/>
            <a:ext cx="9560202" cy="109872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7. Autres critères diagnostiques non retenus dans les classifications</a:t>
            </a:r>
          </a:p>
          <a:p>
            <a:pPr algn="ctr">
              <a:buNone/>
              <a:defRPr/>
            </a:pPr>
            <a:endPar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endParaRPr>
          </a:p>
          <a:p>
            <a:pPr algn="ctr">
              <a:buFont typeface="Wingdings 3" charset="2"/>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a:t>
            </a:r>
          </a:p>
        </p:txBody>
      </p:sp>
    </p:spTree>
    <p:extLst>
      <p:ext uri="{BB962C8B-B14F-4D97-AF65-F5344CB8AC3E}">
        <p14:creationId xmlns:p14="http://schemas.microsoft.com/office/powerpoint/2010/main" val="85162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6">
                                            <p:txEl>
                                              <p:pRg st="2" end="2"/>
                                            </p:txEl>
                                          </p:spTgt>
                                        </p:tgtEl>
                                        <p:attrNameLst>
                                          <p:attrName>style.visibility</p:attrName>
                                        </p:attrNameLst>
                                      </p:cBhvr>
                                      <p:to>
                                        <p:strVal val="visible"/>
                                      </p:to>
                                    </p:set>
                                    <p:anim by="(-#ppt_w*2)" calcmode="lin" valueType="num">
                                      <p:cBhvr rctx="PPT">
                                        <p:cTn id="15" dur="500" autoRev="1" fill="hold">
                                          <p:stCondLst>
                                            <p:cond delay="0"/>
                                          </p:stCondLst>
                                        </p:cTn>
                                        <p:tgtEl>
                                          <p:spTgt spid="6">
                                            <p:txEl>
                                              <p:pRg st="2" end="2"/>
                                            </p:txEl>
                                          </p:spTgt>
                                        </p:tgtEl>
                                        <p:attrNameLst>
                                          <p:attrName>ppt_w</p:attrName>
                                        </p:attrNameLst>
                                      </p:cBhvr>
                                    </p:anim>
                                    <p:anim by="(#ppt_w*0.50)" calcmode="lin" valueType="num">
                                      <p:cBhvr>
                                        <p:cTn id="16" dur="500" decel="50000" autoRev="1" fill="hold">
                                          <p:stCondLst>
                                            <p:cond delay="0"/>
                                          </p:stCondLst>
                                        </p:cTn>
                                        <p:tgtEl>
                                          <p:spTgt spid="6">
                                            <p:txEl>
                                              <p:pRg st="2" end="2"/>
                                            </p:txEl>
                                          </p:spTgt>
                                        </p:tgtEl>
                                        <p:attrNameLst>
                                          <p:attrName>ppt_x</p:attrName>
                                        </p:attrNameLst>
                                      </p:cBhvr>
                                    </p:anim>
                                    <p:anim from="(-#ppt_h/2)" to="(#ppt_y)" calcmode="lin" valueType="num">
                                      <p:cBhvr>
                                        <p:cTn id="17" dur="1000" fill="hold">
                                          <p:stCondLst>
                                            <p:cond delay="0"/>
                                          </p:stCondLst>
                                        </p:cTn>
                                        <p:tgtEl>
                                          <p:spTgt spid="6">
                                            <p:txEl>
                                              <p:pRg st="2" end="2"/>
                                            </p:txEl>
                                          </p:spTgt>
                                        </p:tgtEl>
                                        <p:attrNameLst>
                                          <p:attrName>ppt_y</p:attrName>
                                        </p:attrNameLst>
                                      </p:cBhvr>
                                    </p:anim>
                                    <p:animRot by="21600000">
                                      <p:cBhvr>
                                        <p:cTn id="18" dur="1000" fill="hold">
                                          <p:stCondLst>
                                            <p:cond delay="0"/>
                                          </p:stCondLst>
                                        </p:cTn>
                                        <p:tgtEl>
                                          <p:spTgt spid="6">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04966993-8489-9547-A602-2B17C14446FE}"/>
              </a:ext>
            </a:extLst>
          </p:cNvPr>
          <p:cNvSpPr>
            <a:spLocks noGrp="1" noRot="1"/>
          </p:cNvSpPr>
          <p:nvPr>
            <p:ph type="body" idx="1"/>
          </p:nvPr>
        </p:nvSpPr>
        <p:spPr>
          <a:xfrm>
            <a:off x="0" y="2634492"/>
            <a:ext cx="11234057" cy="3857625"/>
          </a:xfrm>
        </p:spPr>
        <p:txBody>
          <a:bodyPr>
            <a:noAutofit/>
          </a:bodyPr>
          <a:lstStyle/>
          <a:p>
            <a:pPr marL="0" indent="0" algn="just">
              <a:buNone/>
            </a:pPr>
            <a:r>
              <a:rPr lang="fr-FR" sz="2800" dirty="0"/>
              <a:t>L’ensemble des critères recouvre les quatre principaux domaines d’expres­sion de ce trouble de la personnalité :</a:t>
            </a:r>
          </a:p>
          <a:p>
            <a:pPr algn="just">
              <a:buFont typeface="Arial" panose="020B0604020202020204" pitchFamily="34" charset="0"/>
              <a:buChar char="•"/>
            </a:pPr>
            <a:r>
              <a:rPr lang="fr-FR" sz="2800" b="1" dirty="0">
                <a:solidFill>
                  <a:srgbClr val="7030A0"/>
                </a:solidFill>
              </a:rPr>
              <a:t>L’angoisse</a:t>
            </a:r>
          </a:p>
          <a:p>
            <a:pPr algn="just">
              <a:buFont typeface="Arial" panose="020B0604020202020204" pitchFamily="34" charset="0"/>
              <a:buChar char="•"/>
            </a:pPr>
            <a:r>
              <a:rPr lang="fr-FR" sz="2800" b="1" dirty="0">
                <a:solidFill>
                  <a:srgbClr val="7030A0"/>
                </a:solidFill>
              </a:rPr>
              <a:t>La pauvreté de la vie fantasmatique</a:t>
            </a:r>
            <a:endParaRPr lang="fr-FR" sz="2800" dirty="0">
              <a:solidFill>
                <a:srgbClr val="7030A0"/>
              </a:solidFill>
            </a:endParaRPr>
          </a:p>
          <a:p>
            <a:pPr algn="just">
              <a:buFont typeface="Arial" panose="020B0604020202020204" pitchFamily="34" charset="0"/>
              <a:buChar char="•"/>
            </a:pPr>
            <a:r>
              <a:rPr lang="fr-FR" sz="2800" b="1" dirty="0">
                <a:solidFill>
                  <a:srgbClr val="7030A0"/>
                </a:solidFill>
              </a:rPr>
              <a:t>Troubles de l’humeur</a:t>
            </a:r>
            <a:endParaRPr lang="fr-FR" sz="2800" dirty="0">
              <a:solidFill>
                <a:srgbClr val="7030A0"/>
              </a:solidFill>
            </a:endParaRPr>
          </a:p>
          <a:p>
            <a:pPr algn="just">
              <a:buFont typeface="Arial" panose="020B0604020202020204" pitchFamily="34" charset="0"/>
              <a:buChar char="•"/>
            </a:pPr>
            <a:r>
              <a:rPr lang="fr-FR" sz="2800" b="1" dirty="0">
                <a:solidFill>
                  <a:srgbClr val="7030A0"/>
                </a:solidFill>
              </a:rPr>
              <a:t>Fantaisies et comportements grandioses</a:t>
            </a:r>
          </a:p>
          <a:p>
            <a:pPr algn="just">
              <a:buFont typeface="Arial" panose="020B0604020202020204" pitchFamily="34" charset="0"/>
              <a:buChar char="•"/>
            </a:pPr>
            <a:r>
              <a:rPr lang="fr-FR" sz="2800" b="1" dirty="0">
                <a:solidFill>
                  <a:srgbClr val="7030A0"/>
                </a:solidFill>
              </a:rPr>
              <a:t>Critères psychanalytiques</a:t>
            </a:r>
          </a:p>
        </p:txBody>
      </p:sp>
      <p:sp>
        <p:nvSpPr>
          <p:cNvPr id="6" name="Rectangle 2">
            <a:extLst>
              <a:ext uri="{FF2B5EF4-FFF2-40B4-BE49-F238E27FC236}">
                <a16:creationId xmlns:a16="http://schemas.microsoft.com/office/drawing/2014/main" id="{976BBB2D-8969-3047-9EB8-3B2F67541371}"/>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7. Autres critères diagnostiques non retenus dans les classifications</a:t>
            </a:r>
          </a:p>
        </p:txBody>
      </p:sp>
    </p:spTree>
    <p:extLst>
      <p:ext uri="{BB962C8B-B14F-4D97-AF65-F5344CB8AC3E}">
        <p14:creationId xmlns:p14="http://schemas.microsoft.com/office/powerpoint/2010/main" val="29269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rrowheads="1"/>
          </p:cNvSpPr>
          <p:nvPr>
            <p:ph idx="1"/>
          </p:nvPr>
        </p:nvSpPr>
        <p:spPr>
          <a:xfrm>
            <a:off x="1825625" y="2629867"/>
            <a:ext cx="8540750" cy="4498975"/>
          </a:xfrm>
        </p:spPr>
        <p:txBody>
          <a:bodyPr>
            <a:normAutofit/>
          </a:bodyPr>
          <a:lstStyle/>
          <a:p>
            <a:pPr algn="ctr" eaLnBrk="1" hangingPunct="1">
              <a:buFont typeface="Arial" charset="0"/>
              <a:buNone/>
              <a:defRPr/>
            </a:pPr>
            <a:r>
              <a:rPr lang="fr-FR" altLang="x-none" sz="6000" dirty="0">
                <a:solidFill>
                  <a:schemeClr val="accent1">
                    <a:lumMod val="60000"/>
                    <a:lumOff val="40000"/>
                  </a:schemeClr>
                </a:solidFill>
                <a:effectLst>
                  <a:outerShdw blurRad="38100" dist="38100" dir="2700000" algn="tl">
                    <a:srgbClr val="C0C0C0"/>
                  </a:outerShdw>
                </a:effectLst>
                <a:latin typeface="+mj-lt"/>
                <a:ea typeface="ＭＳ Ｐゴシック" charset="-128"/>
              </a:rPr>
              <a:t>PARTIE 1</a:t>
            </a:r>
          </a:p>
          <a:p>
            <a:pPr algn="ctr" eaLnBrk="1" hangingPunct="1">
              <a:buFont typeface="Arial" charset="0"/>
              <a:buNone/>
              <a:defRPr/>
            </a:pPr>
            <a:r>
              <a:rPr lang="fr-FR" altLang="x-none" sz="6000" dirty="0">
                <a:solidFill>
                  <a:schemeClr val="accent1">
                    <a:lumMod val="60000"/>
                    <a:lumOff val="40000"/>
                  </a:schemeClr>
                </a:solidFill>
                <a:effectLst>
                  <a:outerShdw blurRad="38100" dist="38100" dir="2700000" algn="tl">
                    <a:srgbClr val="C0C0C0"/>
                  </a:outerShdw>
                </a:effectLst>
                <a:latin typeface="+mj-lt"/>
                <a:ea typeface="ＭＳ Ｐゴシック" charset="-128"/>
              </a:rPr>
              <a:t>La question du </a:t>
            </a:r>
            <a:r>
              <a:rPr lang="fr-FR" altLang="x-none" sz="6000" dirty="0" err="1">
                <a:solidFill>
                  <a:schemeClr val="accent1">
                    <a:lumMod val="60000"/>
                    <a:lumOff val="40000"/>
                  </a:schemeClr>
                </a:solidFill>
                <a:effectLst>
                  <a:outerShdw blurRad="38100" dist="38100" dir="2700000" algn="tl">
                    <a:srgbClr val="C0C0C0"/>
                  </a:outerShdw>
                </a:effectLst>
                <a:latin typeface="+mj-lt"/>
                <a:ea typeface="ＭＳ Ｐゴシック" charset="-128"/>
              </a:rPr>
              <a:t>psychotraumatisme</a:t>
            </a:r>
            <a:endParaRPr lang="fr-FR" altLang="x-none" sz="6000" dirty="0">
              <a:solidFill>
                <a:schemeClr val="accent1">
                  <a:lumMod val="60000"/>
                  <a:lumOff val="40000"/>
                </a:schemeClr>
              </a:solidFill>
              <a:effectLst>
                <a:outerShdw blurRad="38100" dist="38100" dir="2700000" algn="tl">
                  <a:srgbClr val="C0C0C0"/>
                </a:outerShdw>
              </a:effectLst>
              <a:latin typeface="+mj-lt"/>
              <a:ea typeface="ＭＳ Ｐゴシック"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9" name="Rectangle 2"/>
          <p:cNvSpPr>
            <a:spLocks noGrp="1" noChangeArrowheads="1"/>
          </p:cNvSpPr>
          <p:nvPr>
            <p:ph type="title" idx="4294967295"/>
          </p:nvPr>
        </p:nvSpPr>
        <p:spPr>
          <a:xfrm>
            <a:off x="447260" y="2133600"/>
            <a:ext cx="10664687" cy="1225550"/>
          </a:xfrm>
        </p:spPr>
        <p:txBody>
          <a:bodyPr/>
          <a:lstStyle/>
          <a:p>
            <a:pPr algn="ctr" eaLnBrk="1" hangingPunct="1"/>
            <a:r>
              <a:rPr lang="fr-FR" altLang="x-none" b="1" dirty="0">
                <a:solidFill>
                  <a:schemeClr val="accent1">
                    <a:lumMod val="60000"/>
                    <a:lumOff val="40000"/>
                  </a:schemeClr>
                </a:solidFill>
                <a:ea typeface="ＭＳ Ｐゴシック" charset="-128"/>
              </a:rPr>
              <a:t>Définition du traumatisme psychique</a:t>
            </a:r>
          </a:p>
        </p:txBody>
      </p:sp>
    </p:spTree>
  </p:cSld>
  <p:clrMapOvr>
    <a:masterClrMapping/>
  </p:clrMapOvr>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04966993-8489-9547-A602-2B17C14446FE}"/>
              </a:ext>
            </a:extLst>
          </p:cNvPr>
          <p:cNvSpPr>
            <a:spLocks noGrp="1" noRot="1"/>
          </p:cNvSpPr>
          <p:nvPr>
            <p:ph type="body" idx="1"/>
          </p:nvPr>
        </p:nvSpPr>
        <p:spPr>
          <a:xfrm>
            <a:off x="0" y="2634492"/>
            <a:ext cx="11234057" cy="3857625"/>
          </a:xfrm>
        </p:spPr>
        <p:txBody>
          <a:bodyPr>
            <a:noAutofit/>
          </a:bodyPr>
          <a:lstStyle/>
          <a:p>
            <a:pPr lvl="0"/>
            <a:r>
              <a:rPr lang="fr-FR" sz="2800" b="1" dirty="0">
                <a:solidFill>
                  <a:srgbClr val="0070C0"/>
                </a:solidFill>
              </a:rPr>
              <a:t>Troubles d’allure névrotique </a:t>
            </a:r>
          </a:p>
          <a:p>
            <a:pPr lvl="0"/>
            <a:r>
              <a:rPr lang="fr-FR" sz="2800" b="1" dirty="0">
                <a:solidFill>
                  <a:srgbClr val="0070C0"/>
                </a:solidFill>
              </a:rPr>
              <a:t>Toxicomanies et dépendances </a:t>
            </a:r>
          </a:p>
          <a:p>
            <a:r>
              <a:rPr lang="fr-FR" sz="2800" b="1" dirty="0">
                <a:solidFill>
                  <a:srgbClr val="0070C0"/>
                </a:solidFill>
              </a:rPr>
              <a:t>Autres troubles psychiatriques </a:t>
            </a:r>
          </a:p>
          <a:p>
            <a:pPr marL="0" lvl="0" indent="0">
              <a:buNone/>
            </a:pPr>
            <a:endParaRPr lang="fr-FR" dirty="0"/>
          </a:p>
        </p:txBody>
      </p:sp>
      <p:sp>
        <p:nvSpPr>
          <p:cNvPr id="6" name="Rectangle 2">
            <a:extLst>
              <a:ext uri="{FF2B5EF4-FFF2-40B4-BE49-F238E27FC236}">
                <a16:creationId xmlns:a16="http://schemas.microsoft.com/office/drawing/2014/main" id="{976BBB2D-8969-3047-9EB8-3B2F67541371}"/>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8. Autres symptômes rencontrés, non spécifiques, mais ayant  des particularités dans la PBL </a:t>
            </a:r>
          </a:p>
        </p:txBody>
      </p:sp>
    </p:spTree>
    <p:extLst>
      <p:ext uri="{BB962C8B-B14F-4D97-AF65-F5344CB8AC3E}">
        <p14:creationId xmlns:p14="http://schemas.microsoft.com/office/powerpoint/2010/main" val="364429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EEDB1-78D4-9076-9ACD-F0AFD3D18542}"/>
            </a:ext>
          </a:extLst>
        </p:cNvPr>
        <p:cNvGrpSpPr/>
        <p:nvPr/>
      </p:nvGrpSpPr>
      <p:grpSpPr>
        <a:xfrm>
          <a:off x="0" y="0"/>
          <a:ext cx="0" cy="0"/>
          <a:chOff x="0" y="0"/>
          <a:chExt cx="0" cy="0"/>
        </a:xfrm>
      </p:grpSpPr>
      <p:sp>
        <p:nvSpPr>
          <p:cNvPr id="59393" name="Rectangle 2">
            <a:extLst>
              <a:ext uri="{FF2B5EF4-FFF2-40B4-BE49-F238E27FC236}">
                <a16:creationId xmlns:a16="http://schemas.microsoft.com/office/drawing/2014/main" id="{EFFB2079-F1A0-D66A-103D-826701B7D21C}"/>
              </a:ext>
            </a:extLst>
          </p:cNvPr>
          <p:cNvSpPr>
            <a:spLocks noGrp="1" noRot="1"/>
          </p:cNvSpPr>
          <p:nvPr>
            <p:ph type="body" idx="1"/>
          </p:nvPr>
        </p:nvSpPr>
        <p:spPr>
          <a:xfrm>
            <a:off x="0" y="2634492"/>
            <a:ext cx="11234057" cy="3857625"/>
          </a:xfrm>
        </p:spPr>
        <p:txBody>
          <a:bodyPr>
            <a:noAutofit/>
          </a:bodyPr>
          <a:lstStyle/>
          <a:p>
            <a:pPr lvl="0"/>
            <a:r>
              <a:rPr lang="fr-FR" sz="2400" dirty="0">
                <a:solidFill>
                  <a:srgbClr val="0070C0"/>
                </a:solidFill>
              </a:rPr>
              <a:t>Un diagnostic fourre-tout</a:t>
            </a:r>
          </a:p>
          <a:p>
            <a:pPr lvl="0"/>
            <a:r>
              <a:rPr lang="fr-FR" sz="2400" dirty="0">
                <a:solidFill>
                  <a:srgbClr val="0070C0"/>
                </a:solidFill>
              </a:rPr>
              <a:t>Le TPB rassemble des symptômes très hétérogènes : instabilité émotionnelle, impulsivité, troubles de l’identité, peur de l’abandon, automutilations...</a:t>
            </a:r>
          </a:p>
          <a:p>
            <a:pPr lvl="0"/>
            <a:r>
              <a:rPr lang="fr-FR" sz="2400" dirty="0">
                <a:solidFill>
                  <a:srgbClr val="0070C0"/>
                </a:solidFill>
              </a:rPr>
              <a:t>Deux patients peuvent avoir 5 critères sur 9 sans partager aucun symptôme en commun, ce qui affaiblit la cohérence diagnostique.</a:t>
            </a:r>
          </a:p>
          <a:p>
            <a:pPr lvl="0"/>
            <a:r>
              <a:rPr lang="fr-FR" sz="2400" dirty="0">
                <a:solidFill>
                  <a:srgbClr val="0070C0"/>
                </a:solidFill>
              </a:rPr>
              <a:t>Critique : on parle parfois du TPB comme d'un "syndrome des souffrances psychiques" mal catégorisées.</a:t>
            </a:r>
          </a:p>
          <a:p>
            <a:pPr marL="0" lvl="0" indent="0">
              <a:buNone/>
            </a:pPr>
            <a:endParaRPr lang="fr-FR" sz="2400" dirty="0"/>
          </a:p>
        </p:txBody>
      </p:sp>
      <p:sp>
        <p:nvSpPr>
          <p:cNvPr id="6" name="Rectangle 2">
            <a:extLst>
              <a:ext uri="{FF2B5EF4-FFF2-40B4-BE49-F238E27FC236}">
                <a16:creationId xmlns:a16="http://schemas.microsoft.com/office/drawing/2014/main" id="{7487824A-C907-794B-EFFB-0574D9FFA2F7}"/>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Critiques</a:t>
            </a:r>
          </a:p>
        </p:txBody>
      </p:sp>
    </p:spTree>
    <p:extLst>
      <p:ext uri="{BB962C8B-B14F-4D97-AF65-F5344CB8AC3E}">
        <p14:creationId xmlns:p14="http://schemas.microsoft.com/office/powerpoint/2010/main" val="187700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E608D-39E0-73AF-28E8-D40C4608944B}"/>
            </a:ext>
          </a:extLst>
        </p:cNvPr>
        <p:cNvGrpSpPr/>
        <p:nvPr/>
      </p:nvGrpSpPr>
      <p:grpSpPr>
        <a:xfrm>
          <a:off x="0" y="0"/>
          <a:ext cx="0" cy="0"/>
          <a:chOff x="0" y="0"/>
          <a:chExt cx="0" cy="0"/>
        </a:xfrm>
      </p:grpSpPr>
      <p:sp>
        <p:nvSpPr>
          <p:cNvPr id="59393" name="Rectangle 2">
            <a:extLst>
              <a:ext uri="{FF2B5EF4-FFF2-40B4-BE49-F238E27FC236}">
                <a16:creationId xmlns:a16="http://schemas.microsoft.com/office/drawing/2014/main" id="{E632150B-567E-9EBB-7E96-EB8252ED9443}"/>
              </a:ext>
            </a:extLst>
          </p:cNvPr>
          <p:cNvSpPr>
            <a:spLocks noGrp="1" noRot="1"/>
          </p:cNvSpPr>
          <p:nvPr>
            <p:ph type="body" idx="1"/>
          </p:nvPr>
        </p:nvSpPr>
        <p:spPr>
          <a:xfrm>
            <a:off x="0" y="2634492"/>
            <a:ext cx="11234057" cy="3857625"/>
          </a:xfrm>
        </p:spPr>
        <p:txBody>
          <a:bodyPr>
            <a:noAutofit/>
          </a:bodyPr>
          <a:lstStyle/>
          <a:p>
            <a:pPr lvl="0"/>
            <a:r>
              <a:rPr lang="fr-FR" sz="2400" dirty="0">
                <a:solidFill>
                  <a:srgbClr val="0070C0"/>
                </a:solidFill>
              </a:rPr>
              <a:t> Instabilité du concept à travers le temps</a:t>
            </a:r>
          </a:p>
          <a:p>
            <a:pPr lvl="0"/>
            <a:endParaRPr lang="fr-FR" sz="2400" dirty="0">
              <a:solidFill>
                <a:srgbClr val="0070C0"/>
              </a:solidFill>
            </a:endParaRPr>
          </a:p>
          <a:p>
            <a:pPr lvl="0"/>
            <a:r>
              <a:rPr lang="fr-FR" sz="2400" dirty="0">
                <a:solidFill>
                  <a:srgbClr val="0070C0"/>
                </a:solidFill>
              </a:rPr>
              <a:t>Historiquement, "borderline" désignait la frontière entre névrose et psychose dans les années 1930-1960.</a:t>
            </a:r>
          </a:p>
          <a:p>
            <a:pPr lvl="0"/>
            <a:r>
              <a:rPr lang="fr-FR" sz="2400" dirty="0">
                <a:solidFill>
                  <a:srgbClr val="0070C0"/>
                </a:solidFill>
              </a:rPr>
              <a:t>Aujourd'hui, cela désigne plutôt une instabilité émotionnelle et identitaire.</a:t>
            </a:r>
          </a:p>
          <a:p>
            <a:pPr lvl="0"/>
            <a:r>
              <a:rPr lang="fr-FR" sz="2400" dirty="0">
                <a:solidFill>
                  <a:srgbClr val="0070C0"/>
                </a:solidFill>
              </a:rPr>
              <a:t>Critique : la définition a tellement changé qu’elle manque de rigueur conceptuelle.</a:t>
            </a:r>
          </a:p>
          <a:p>
            <a:pPr marL="0" lvl="0" indent="0">
              <a:buNone/>
            </a:pPr>
            <a:endParaRPr lang="fr-FR" sz="2400" dirty="0"/>
          </a:p>
        </p:txBody>
      </p:sp>
      <p:sp>
        <p:nvSpPr>
          <p:cNvPr id="6" name="Rectangle 2">
            <a:extLst>
              <a:ext uri="{FF2B5EF4-FFF2-40B4-BE49-F238E27FC236}">
                <a16:creationId xmlns:a16="http://schemas.microsoft.com/office/drawing/2014/main" id="{E1B01624-DF05-FA08-DA8E-43C92E2E2B32}"/>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Critiques</a:t>
            </a:r>
          </a:p>
        </p:txBody>
      </p:sp>
    </p:spTree>
    <p:extLst>
      <p:ext uri="{BB962C8B-B14F-4D97-AF65-F5344CB8AC3E}">
        <p14:creationId xmlns:p14="http://schemas.microsoft.com/office/powerpoint/2010/main" val="8961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8F4D3D36-CE0A-694E-AE53-948EE98D4EE3}"/>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9. Méthodes d’évaluation de la PBL</a:t>
            </a:r>
          </a:p>
        </p:txBody>
      </p:sp>
    </p:spTree>
    <p:extLst>
      <p:ext uri="{BB962C8B-B14F-4D97-AF65-F5344CB8AC3E}">
        <p14:creationId xmlns:p14="http://schemas.microsoft.com/office/powerpoint/2010/main" val="322987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5">
                                            <p:txEl>
                                              <p:pRg st="0" end="0"/>
                                            </p:txEl>
                                          </p:spTgt>
                                        </p:tgtEl>
                                        <p:attrNameLst>
                                          <p:attrName>ppt_w</p:attrName>
                                        </p:attrNameLst>
                                      </p:cBhvr>
                                    </p:anim>
                                    <p:anim by="(#ppt_w*0.50)" calcmode="lin" valueType="num">
                                      <p:cBhvr>
                                        <p:cTn id="8" dur="500" decel="50000" autoRev="1" fill="hold">
                                          <p:stCondLst>
                                            <p:cond delay="0"/>
                                          </p:stCondLst>
                                        </p:cTn>
                                        <p:tgtEl>
                                          <p:spTgt spid="5">
                                            <p:txEl>
                                              <p:pRg st="0" end="0"/>
                                            </p:txEl>
                                          </p:spTgt>
                                        </p:tgtEl>
                                        <p:attrNameLst>
                                          <p:attrName>ppt_x</p:attrName>
                                        </p:attrNameLst>
                                      </p:cBhvr>
                                    </p:anim>
                                    <p:anim from="(-#ppt_h/2)" to="(#ppt_y)" calcmode="lin" valueType="num">
                                      <p:cBhvr>
                                        <p:cTn id="9" dur="1000" fill="hold">
                                          <p:stCondLst>
                                            <p:cond delay="0"/>
                                          </p:stCondLst>
                                        </p:cTn>
                                        <p:tgtEl>
                                          <p:spTgt spid="5">
                                            <p:txEl>
                                              <p:pRg st="0" end="0"/>
                                            </p:txEl>
                                          </p:spTgt>
                                        </p:tgtEl>
                                        <p:attrNameLst>
                                          <p:attrName>ppt_y</p:attrName>
                                        </p:attrNameLst>
                                      </p:cBhvr>
                                    </p:anim>
                                    <p:animRot by="21600000">
                                      <p:cBhvr>
                                        <p:cTn id="10" dur="1000" fill="hold">
                                          <p:stCondLst>
                                            <p:cond delay="0"/>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A2B37A-8F30-8446-A324-D1F952E40EB2}"/>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9. Méthodes d’évaluation de la PBL</a:t>
            </a:r>
          </a:p>
        </p:txBody>
      </p:sp>
      <p:sp>
        <p:nvSpPr>
          <p:cNvPr id="4" name="Rectangle 2">
            <a:extLst>
              <a:ext uri="{FF2B5EF4-FFF2-40B4-BE49-F238E27FC236}">
                <a16:creationId xmlns:a16="http://schemas.microsoft.com/office/drawing/2014/main" id="{2102B6FE-FD9C-104B-9557-CF833C22DA21}"/>
              </a:ext>
            </a:extLst>
          </p:cNvPr>
          <p:cNvSpPr txBox="1">
            <a:spLocks noRot="1"/>
          </p:cNvSpPr>
          <p:nvPr/>
        </p:nvSpPr>
        <p:spPr>
          <a:xfrm>
            <a:off x="0" y="2634492"/>
            <a:ext cx="11234057"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endParaRPr lang="en" sz="2800" dirty="0"/>
          </a:p>
          <a:p>
            <a:pPr marL="0" indent="0" algn="just">
              <a:buNone/>
            </a:pPr>
            <a:r>
              <a:rPr lang="en" sz="2800" b="1" dirty="0"/>
              <a:t>Le Diagnostic Interview for Borderline (DIB)</a:t>
            </a:r>
          </a:p>
          <a:p>
            <a:pPr marL="0" indent="0" algn="just">
              <a:buNone/>
            </a:pPr>
            <a:r>
              <a:rPr lang="it" sz="2800" b="1" dirty="0"/>
              <a:t>La borderline personality scale (BPS)</a:t>
            </a:r>
          </a:p>
          <a:p>
            <a:pPr marL="0" indent="0" algn="just">
              <a:buNone/>
            </a:pPr>
            <a:r>
              <a:rPr lang="it" sz="2800" b="1" dirty="0"/>
              <a:t> </a:t>
            </a:r>
          </a:p>
          <a:p>
            <a:pPr marL="0" indent="0" algn="just">
              <a:buNone/>
            </a:pPr>
            <a:r>
              <a:rPr lang="en" sz="2800" b="1" dirty="0"/>
              <a:t> Le SIDP-IV: Structured Interview for DSM-IV Personality Disorders</a:t>
            </a:r>
          </a:p>
          <a:p>
            <a:pPr marL="0" indent="0" algn="just">
              <a:buNone/>
            </a:pPr>
            <a:r>
              <a:rPr lang="en" sz="2800" b="1" dirty="0"/>
              <a:t>Le SCID II: Structured Clinical Interview for DSM-IV Axis II disorders  </a:t>
            </a:r>
            <a:endParaRPr lang="fr-FR" altLang="fr-FR" sz="2800" b="1" dirty="0">
              <a:solidFill>
                <a:srgbClr val="7030A0"/>
              </a:solidFill>
              <a:ea typeface="ＭＳ Ｐゴシック" panose="020B0600070205080204" pitchFamily="34" charset="-128"/>
            </a:endParaRPr>
          </a:p>
        </p:txBody>
      </p:sp>
    </p:spTree>
    <p:extLst>
      <p:ext uri="{BB962C8B-B14F-4D97-AF65-F5344CB8AC3E}">
        <p14:creationId xmlns:p14="http://schemas.microsoft.com/office/powerpoint/2010/main" val="147378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A2B37A-8F30-8446-A324-D1F952E40EB2}"/>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10. Étiologie : différentes approches</a:t>
            </a:r>
          </a:p>
        </p:txBody>
      </p:sp>
    </p:spTree>
    <p:extLst>
      <p:ext uri="{BB962C8B-B14F-4D97-AF65-F5344CB8AC3E}">
        <p14:creationId xmlns:p14="http://schemas.microsoft.com/office/powerpoint/2010/main" val="46026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A2B37A-8F30-8446-A324-D1F952E40EB2}"/>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10. Étiologie : différentes approches</a:t>
            </a:r>
          </a:p>
          <a:p>
            <a:pPr algn="ctr">
              <a:buNone/>
              <a:defRPr/>
            </a:pPr>
            <a:r>
              <a:rPr lang="fr-FR" altLang="fr-FR" sz="3000" dirty="0">
                <a:solidFill>
                  <a:srgbClr val="FFFF00"/>
                </a:solidFill>
                <a:effectLst>
                  <a:outerShdw blurRad="38100" dist="38100" dir="2700000" algn="tl">
                    <a:srgbClr val="C0C0C0"/>
                  </a:outerShdw>
                </a:effectLst>
                <a:latin typeface="+mj-lt"/>
                <a:ea typeface="ＭＳ Ｐゴシック" panose="020B0600070205080204" pitchFamily="34" charset="-128"/>
              </a:rPr>
              <a:t>10.1. Eléments psychanalytiques</a:t>
            </a:r>
          </a:p>
        </p:txBody>
      </p:sp>
      <p:sp>
        <p:nvSpPr>
          <p:cNvPr id="4" name="Rectangle 2">
            <a:extLst>
              <a:ext uri="{FF2B5EF4-FFF2-40B4-BE49-F238E27FC236}">
                <a16:creationId xmlns:a16="http://schemas.microsoft.com/office/drawing/2014/main" id="{2102B6FE-FD9C-104B-9557-CF833C22DA21}"/>
              </a:ext>
            </a:extLst>
          </p:cNvPr>
          <p:cNvSpPr txBox="1">
            <a:spLocks noRot="1"/>
          </p:cNvSpPr>
          <p:nvPr/>
        </p:nvSpPr>
        <p:spPr>
          <a:xfrm>
            <a:off x="0" y="2634492"/>
            <a:ext cx="11234057"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800" dirty="0"/>
              <a:t>Dans une perspective psychanalytique, le noyau central de la pathologie limite est situé autour de l’angoisse de perte de l’amour de l’objet, à l’origine d’une constante « dépressive » selon Bergeret. </a:t>
            </a:r>
          </a:p>
          <a:p>
            <a:pPr marL="0" indent="0" algn="just">
              <a:buNone/>
            </a:pPr>
            <a:r>
              <a:rPr lang="fr-FR" sz="2800" dirty="0"/>
              <a:t>Une définition classique de l’état limite associe des modes de fonctionnement névrotiques et psychotiques, variables en proportion selon les sujets.</a:t>
            </a:r>
          </a:p>
          <a:p>
            <a:pPr marL="0" indent="0" algn="just">
              <a:buNone/>
            </a:pPr>
            <a:endParaRPr lang="fr-FR" sz="2800" dirty="0"/>
          </a:p>
          <a:p>
            <a:pPr marL="0" indent="0" algn="just">
              <a:buNone/>
            </a:pPr>
            <a:endParaRPr lang="fr-FR" sz="2800" dirty="0"/>
          </a:p>
        </p:txBody>
      </p:sp>
    </p:spTree>
    <p:extLst>
      <p:ext uri="{BB962C8B-B14F-4D97-AF65-F5344CB8AC3E}">
        <p14:creationId xmlns:p14="http://schemas.microsoft.com/office/powerpoint/2010/main" val="181845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3">
                                            <p:txEl>
                                              <p:pRg st="1" end="1"/>
                                            </p:txEl>
                                          </p:spTgt>
                                        </p:tgtEl>
                                        <p:attrNameLst>
                                          <p:attrName>ppt_w</p:attrName>
                                        </p:attrNameLst>
                                      </p:cBhvr>
                                    </p:anim>
                                    <p:anim by="(#ppt_w*0.50)" calcmode="lin" valueType="num">
                                      <p:cBhvr>
                                        <p:cTn id="16" dur="500" decel="50000" autoRev="1" fill="hold">
                                          <p:stCondLst>
                                            <p:cond delay="0"/>
                                          </p:stCondLst>
                                        </p:cTn>
                                        <p:tgtEl>
                                          <p:spTgt spid="3">
                                            <p:txEl>
                                              <p:pRg st="1" end="1"/>
                                            </p:txEl>
                                          </p:spTgt>
                                        </p:tgtEl>
                                        <p:attrNameLst>
                                          <p:attrName>ppt_x</p:attrName>
                                        </p:attrNameLst>
                                      </p:cBhvr>
                                    </p:anim>
                                    <p:anim from="(-#ppt_h/2)" to="(#ppt_y)" calcmode="lin" valueType="num">
                                      <p:cBhvr>
                                        <p:cTn id="17" dur="1000" fill="hold">
                                          <p:stCondLst>
                                            <p:cond delay="0"/>
                                          </p:stCondLst>
                                        </p:cTn>
                                        <p:tgtEl>
                                          <p:spTgt spid="3">
                                            <p:txEl>
                                              <p:pRg st="1" end="1"/>
                                            </p:txEl>
                                          </p:spTgt>
                                        </p:tgtEl>
                                        <p:attrNameLst>
                                          <p:attrName>ppt_y</p:attrName>
                                        </p:attrNameLst>
                                      </p:cBhvr>
                                    </p:anim>
                                    <p:animRot by="21600000">
                                      <p:cBhvr>
                                        <p:cTn id="18" dur="1000" fill="hold">
                                          <p:stCondLst>
                                            <p:cond delay="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A2B37A-8F30-8446-A324-D1F952E40EB2}"/>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10. Étiologie : différentes approches</a:t>
            </a:r>
          </a:p>
          <a:p>
            <a:pPr algn="ctr">
              <a:buNone/>
              <a:defRPr/>
            </a:pPr>
            <a:r>
              <a:rPr lang="fr-FR" altLang="fr-FR" sz="3000" dirty="0">
                <a:solidFill>
                  <a:srgbClr val="FFFF00"/>
                </a:solidFill>
                <a:effectLst>
                  <a:outerShdw blurRad="38100" dist="38100" dir="2700000" algn="tl">
                    <a:srgbClr val="C0C0C0"/>
                  </a:outerShdw>
                </a:effectLst>
                <a:latin typeface="+mj-lt"/>
                <a:ea typeface="ＭＳ Ｐゴシック" panose="020B0600070205080204" pitchFamily="34" charset="-128"/>
              </a:rPr>
              <a:t>10.1. Eléments psychanalytiques</a:t>
            </a:r>
          </a:p>
        </p:txBody>
      </p:sp>
      <p:sp>
        <p:nvSpPr>
          <p:cNvPr id="4" name="Rectangle 2">
            <a:extLst>
              <a:ext uri="{FF2B5EF4-FFF2-40B4-BE49-F238E27FC236}">
                <a16:creationId xmlns:a16="http://schemas.microsoft.com/office/drawing/2014/main" id="{2102B6FE-FD9C-104B-9557-CF833C22DA21}"/>
              </a:ext>
            </a:extLst>
          </p:cNvPr>
          <p:cNvSpPr txBox="1">
            <a:spLocks noRot="1"/>
          </p:cNvSpPr>
          <p:nvPr/>
        </p:nvSpPr>
        <p:spPr>
          <a:xfrm>
            <a:off x="0" y="2634492"/>
            <a:ext cx="11234057"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800" dirty="0"/>
              <a:t>Le conflit est externalisé, la réalité externe et ses objets d’étayage y sont surinvestis, marquant une forte dépendance à l’environnement, à l’origine d’une lutte contre les fantasmes destructeurs qui lui sont associés. </a:t>
            </a:r>
          </a:p>
          <a:p>
            <a:pPr marL="0" indent="0" algn="just">
              <a:buNone/>
            </a:pPr>
            <a:endParaRPr lang="fr-FR" sz="2800" dirty="0"/>
          </a:p>
          <a:p>
            <a:pPr marL="0" indent="0" algn="just">
              <a:buNone/>
            </a:pPr>
            <a:r>
              <a:rPr lang="fr-FR" sz="2800" dirty="0"/>
              <a:t>La réalité interne est défaillante et l’absence de fantasmatisation en est le témoin</a:t>
            </a:r>
          </a:p>
          <a:p>
            <a:pPr marL="0" indent="0" algn="just">
              <a:buNone/>
            </a:pPr>
            <a:endParaRPr lang="fr-FR" sz="2800" dirty="0"/>
          </a:p>
        </p:txBody>
      </p:sp>
      <p:sp>
        <p:nvSpPr>
          <p:cNvPr id="2" name="ZoneTexte 1">
            <a:extLst>
              <a:ext uri="{FF2B5EF4-FFF2-40B4-BE49-F238E27FC236}">
                <a16:creationId xmlns:a16="http://schemas.microsoft.com/office/drawing/2014/main" id="{E5A5D19A-0703-A14A-B2DC-A245AB91B1C5}"/>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307246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3">
                                            <p:txEl>
                                              <p:pRg st="1" end="1"/>
                                            </p:txEl>
                                          </p:spTgt>
                                        </p:tgtEl>
                                        <p:attrNameLst>
                                          <p:attrName>ppt_w</p:attrName>
                                        </p:attrNameLst>
                                      </p:cBhvr>
                                    </p:anim>
                                    <p:anim by="(#ppt_w*0.50)" calcmode="lin" valueType="num">
                                      <p:cBhvr>
                                        <p:cTn id="16" dur="500" decel="50000" autoRev="1" fill="hold">
                                          <p:stCondLst>
                                            <p:cond delay="0"/>
                                          </p:stCondLst>
                                        </p:cTn>
                                        <p:tgtEl>
                                          <p:spTgt spid="3">
                                            <p:txEl>
                                              <p:pRg st="1" end="1"/>
                                            </p:txEl>
                                          </p:spTgt>
                                        </p:tgtEl>
                                        <p:attrNameLst>
                                          <p:attrName>ppt_x</p:attrName>
                                        </p:attrNameLst>
                                      </p:cBhvr>
                                    </p:anim>
                                    <p:anim from="(-#ppt_h/2)" to="(#ppt_y)" calcmode="lin" valueType="num">
                                      <p:cBhvr>
                                        <p:cTn id="17" dur="1000" fill="hold">
                                          <p:stCondLst>
                                            <p:cond delay="0"/>
                                          </p:stCondLst>
                                        </p:cTn>
                                        <p:tgtEl>
                                          <p:spTgt spid="3">
                                            <p:txEl>
                                              <p:pRg st="1" end="1"/>
                                            </p:txEl>
                                          </p:spTgt>
                                        </p:tgtEl>
                                        <p:attrNameLst>
                                          <p:attrName>ppt_y</p:attrName>
                                        </p:attrNameLst>
                                      </p:cBhvr>
                                    </p:anim>
                                    <p:animRot by="21600000">
                                      <p:cBhvr>
                                        <p:cTn id="18" dur="1000" fill="hold">
                                          <p:stCondLst>
                                            <p:cond delay="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A2B37A-8F30-8446-A324-D1F952E40EB2}"/>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10. Étiologie : différentes approches</a:t>
            </a:r>
          </a:p>
          <a:p>
            <a:pPr algn="ctr">
              <a:buNone/>
              <a:defRPr/>
            </a:pPr>
            <a:r>
              <a:rPr lang="fr-FR" altLang="fr-FR" sz="3000" dirty="0">
                <a:solidFill>
                  <a:srgbClr val="FFFF00"/>
                </a:solidFill>
                <a:effectLst>
                  <a:outerShdw blurRad="38100" dist="38100" dir="2700000" algn="tl">
                    <a:srgbClr val="C0C0C0"/>
                  </a:outerShdw>
                </a:effectLst>
                <a:latin typeface="+mj-lt"/>
                <a:ea typeface="ＭＳ Ｐゴシック" panose="020B0600070205080204" pitchFamily="34" charset="-128"/>
              </a:rPr>
              <a:t>10.2. Attachement impossible</a:t>
            </a:r>
          </a:p>
        </p:txBody>
      </p:sp>
      <p:sp>
        <p:nvSpPr>
          <p:cNvPr id="4" name="Rectangle 2">
            <a:extLst>
              <a:ext uri="{FF2B5EF4-FFF2-40B4-BE49-F238E27FC236}">
                <a16:creationId xmlns:a16="http://schemas.microsoft.com/office/drawing/2014/main" id="{2102B6FE-FD9C-104B-9557-CF833C22DA21}"/>
              </a:ext>
            </a:extLst>
          </p:cNvPr>
          <p:cNvSpPr txBox="1">
            <a:spLocks noRot="1"/>
          </p:cNvSpPr>
          <p:nvPr/>
        </p:nvSpPr>
        <p:spPr>
          <a:xfrm>
            <a:off x="0" y="2634492"/>
            <a:ext cx="11234057"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800" dirty="0"/>
              <a:t>La réflexion autour de la place des expériences traumatiques dans la constitution de la personnalité borderline a inspiré notamment les travaux des théoriciens de l’attachement.</a:t>
            </a:r>
          </a:p>
          <a:p>
            <a:pPr marL="0" indent="0" algn="just">
              <a:buNone/>
            </a:pPr>
            <a:r>
              <a:rPr lang="fr-FR" sz="2800" dirty="0"/>
              <a:t> De fait, l’existence d’un lien spécifique entre un vécu de maltraitance infantile (et particulièrement celui de l’abus sexuel) et le développement d’une personnalité borderline selon Paris en 1993 fait l’objet d’un relatif consensus</a:t>
            </a:r>
          </a:p>
        </p:txBody>
      </p:sp>
      <p:sp>
        <p:nvSpPr>
          <p:cNvPr id="2" name="ZoneTexte 1">
            <a:extLst>
              <a:ext uri="{FF2B5EF4-FFF2-40B4-BE49-F238E27FC236}">
                <a16:creationId xmlns:a16="http://schemas.microsoft.com/office/drawing/2014/main" id="{E5A5D19A-0703-A14A-B2DC-A245AB91B1C5}"/>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186383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3">
                                            <p:txEl>
                                              <p:pRg st="1" end="1"/>
                                            </p:txEl>
                                          </p:spTgt>
                                        </p:tgtEl>
                                        <p:attrNameLst>
                                          <p:attrName>ppt_w</p:attrName>
                                        </p:attrNameLst>
                                      </p:cBhvr>
                                    </p:anim>
                                    <p:anim by="(#ppt_w*0.50)" calcmode="lin" valueType="num">
                                      <p:cBhvr>
                                        <p:cTn id="16" dur="500" decel="50000" autoRev="1" fill="hold">
                                          <p:stCondLst>
                                            <p:cond delay="0"/>
                                          </p:stCondLst>
                                        </p:cTn>
                                        <p:tgtEl>
                                          <p:spTgt spid="3">
                                            <p:txEl>
                                              <p:pRg st="1" end="1"/>
                                            </p:txEl>
                                          </p:spTgt>
                                        </p:tgtEl>
                                        <p:attrNameLst>
                                          <p:attrName>ppt_x</p:attrName>
                                        </p:attrNameLst>
                                      </p:cBhvr>
                                    </p:anim>
                                    <p:anim from="(-#ppt_h/2)" to="(#ppt_y)" calcmode="lin" valueType="num">
                                      <p:cBhvr>
                                        <p:cTn id="17" dur="1000" fill="hold">
                                          <p:stCondLst>
                                            <p:cond delay="0"/>
                                          </p:stCondLst>
                                        </p:cTn>
                                        <p:tgtEl>
                                          <p:spTgt spid="3">
                                            <p:txEl>
                                              <p:pRg st="1" end="1"/>
                                            </p:txEl>
                                          </p:spTgt>
                                        </p:tgtEl>
                                        <p:attrNameLst>
                                          <p:attrName>ppt_y</p:attrName>
                                        </p:attrNameLst>
                                      </p:cBhvr>
                                    </p:anim>
                                    <p:animRot by="21600000">
                                      <p:cBhvr>
                                        <p:cTn id="18" dur="1000" fill="hold">
                                          <p:stCondLst>
                                            <p:cond delay="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A2B37A-8F30-8446-A324-D1F952E40EB2}"/>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10. Étiologie : différentes approches</a:t>
            </a:r>
          </a:p>
          <a:p>
            <a:pPr algn="ctr">
              <a:buNone/>
              <a:defRPr/>
            </a:pPr>
            <a:r>
              <a:rPr lang="fr-FR" altLang="fr-FR" sz="3000" dirty="0">
                <a:solidFill>
                  <a:srgbClr val="FFFF00"/>
                </a:solidFill>
                <a:effectLst>
                  <a:outerShdw blurRad="38100" dist="38100" dir="2700000" algn="tl">
                    <a:srgbClr val="C0C0C0"/>
                  </a:outerShdw>
                </a:effectLst>
                <a:latin typeface="+mj-lt"/>
                <a:ea typeface="ＭＳ Ｐゴシック" panose="020B0600070205080204" pitchFamily="34" charset="-128"/>
              </a:rPr>
              <a:t>10.2. Attachement impossible</a:t>
            </a:r>
          </a:p>
        </p:txBody>
      </p:sp>
      <p:sp>
        <p:nvSpPr>
          <p:cNvPr id="4" name="Rectangle 2">
            <a:extLst>
              <a:ext uri="{FF2B5EF4-FFF2-40B4-BE49-F238E27FC236}">
                <a16:creationId xmlns:a16="http://schemas.microsoft.com/office/drawing/2014/main" id="{2102B6FE-FD9C-104B-9557-CF833C22DA21}"/>
              </a:ext>
            </a:extLst>
          </p:cNvPr>
          <p:cNvSpPr txBox="1">
            <a:spLocks noRot="1"/>
          </p:cNvSpPr>
          <p:nvPr/>
        </p:nvSpPr>
        <p:spPr>
          <a:xfrm>
            <a:off x="0" y="2634492"/>
            <a:ext cx="11234057"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800" dirty="0"/>
              <a:t>Plus précisément, pour </a:t>
            </a:r>
            <a:r>
              <a:rPr lang="fr-FR" sz="2800" dirty="0" err="1"/>
              <a:t>Zanarini</a:t>
            </a:r>
            <a:r>
              <a:rPr lang="fr-FR" sz="2800" dirty="0"/>
              <a:t> et al., </a:t>
            </a:r>
            <a:r>
              <a:rPr lang="fr-FR" sz="2800" dirty="0">
                <a:solidFill>
                  <a:srgbClr val="FF0000"/>
                </a:solidFill>
              </a:rPr>
              <a:t>92 % </a:t>
            </a:r>
            <a:r>
              <a:rPr lang="fr-FR" sz="2800" dirty="0"/>
              <a:t>des sujets borderline rapportent des antécédents de négligences, </a:t>
            </a:r>
            <a:r>
              <a:rPr lang="fr-FR" sz="2800" dirty="0">
                <a:solidFill>
                  <a:srgbClr val="FF0000"/>
                </a:solidFill>
              </a:rPr>
              <a:t>25 % à 73 % </a:t>
            </a:r>
            <a:r>
              <a:rPr lang="fr-FR" sz="2800" dirty="0"/>
              <a:t>rapportent un abus physique, et </a:t>
            </a:r>
            <a:r>
              <a:rPr lang="fr-FR" sz="2800" dirty="0">
                <a:solidFill>
                  <a:srgbClr val="FF0000"/>
                </a:solidFill>
              </a:rPr>
              <a:t>40 % à 76 % </a:t>
            </a:r>
            <a:r>
              <a:rPr lang="fr-FR" sz="2800" dirty="0"/>
              <a:t>un ou des abus sexuels. </a:t>
            </a:r>
          </a:p>
          <a:p>
            <a:pPr marL="0" indent="0" algn="just">
              <a:buNone/>
            </a:pPr>
            <a:r>
              <a:rPr lang="fr-FR" sz="2800" dirty="0"/>
              <a:t>Pour </a:t>
            </a:r>
            <a:r>
              <a:rPr lang="fr-FR" sz="2800" dirty="0" err="1"/>
              <a:t>Fonagy</a:t>
            </a:r>
            <a:r>
              <a:rPr lang="fr-FR" sz="2800" dirty="0"/>
              <a:t>, le développement d’une personnalité borderline résulterait de la conjonction d’un bas niveau de capacité réflexive et d’expériences traumatiques. </a:t>
            </a:r>
          </a:p>
        </p:txBody>
      </p:sp>
      <p:sp>
        <p:nvSpPr>
          <p:cNvPr id="2" name="ZoneTexte 1">
            <a:extLst>
              <a:ext uri="{FF2B5EF4-FFF2-40B4-BE49-F238E27FC236}">
                <a16:creationId xmlns:a16="http://schemas.microsoft.com/office/drawing/2014/main" id="{E5A5D19A-0703-A14A-B2DC-A245AB91B1C5}"/>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339224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3">
                                            <p:txEl>
                                              <p:pRg st="1" end="1"/>
                                            </p:txEl>
                                          </p:spTgt>
                                        </p:tgtEl>
                                        <p:attrNameLst>
                                          <p:attrName>ppt_w</p:attrName>
                                        </p:attrNameLst>
                                      </p:cBhvr>
                                    </p:anim>
                                    <p:anim by="(#ppt_w*0.50)" calcmode="lin" valueType="num">
                                      <p:cBhvr>
                                        <p:cTn id="16" dur="500" decel="50000" autoRev="1" fill="hold">
                                          <p:stCondLst>
                                            <p:cond delay="0"/>
                                          </p:stCondLst>
                                        </p:cTn>
                                        <p:tgtEl>
                                          <p:spTgt spid="3">
                                            <p:txEl>
                                              <p:pRg st="1" end="1"/>
                                            </p:txEl>
                                          </p:spTgt>
                                        </p:tgtEl>
                                        <p:attrNameLst>
                                          <p:attrName>ppt_x</p:attrName>
                                        </p:attrNameLst>
                                      </p:cBhvr>
                                    </p:anim>
                                    <p:anim from="(-#ppt_h/2)" to="(#ppt_y)" calcmode="lin" valueType="num">
                                      <p:cBhvr>
                                        <p:cTn id="17" dur="1000" fill="hold">
                                          <p:stCondLst>
                                            <p:cond delay="0"/>
                                          </p:stCondLst>
                                        </p:cTn>
                                        <p:tgtEl>
                                          <p:spTgt spid="3">
                                            <p:txEl>
                                              <p:pRg st="1" end="1"/>
                                            </p:txEl>
                                          </p:spTgt>
                                        </p:tgtEl>
                                        <p:attrNameLst>
                                          <p:attrName>ppt_y</p:attrName>
                                        </p:attrNameLst>
                                      </p:cBhvr>
                                    </p:anim>
                                    <p:animRot by="21600000">
                                      <p:cBhvr>
                                        <p:cTn id="18" dur="1000" fill="hold">
                                          <p:stCondLst>
                                            <p:cond delay="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7" name="Rectangle 2"/>
          <p:cNvSpPr>
            <a:spLocks noGrp="1" noChangeArrowheads="1"/>
          </p:cNvSpPr>
          <p:nvPr>
            <p:ph type="title" idx="4294967295"/>
          </p:nvPr>
        </p:nvSpPr>
        <p:spPr>
          <a:xfrm>
            <a:off x="531308" y="1251964"/>
            <a:ext cx="10008704" cy="706964"/>
          </a:xfrm>
        </p:spPr>
        <p:txBody>
          <a:bodyPr/>
          <a:lstStyle/>
          <a:p>
            <a:pPr marL="838200" indent="-838200"/>
            <a:r>
              <a:rPr lang="fr-FR" altLang="x-none" sz="4000" b="1" dirty="0">
                <a:solidFill>
                  <a:schemeClr val="accent1">
                    <a:lumMod val="60000"/>
                    <a:lumOff val="40000"/>
                  </a:schemeClr>
                </a:solidFill>
                <a:latin typeface="+mn-lt"/>
                <a:ea typeface="ＭＳ Ｐゴシック" charset="-128"/>
              </a:rPr>
              <a:t>L</a:t>
            </a:r>
            <a:r>
              <a:rPr lang="fr-FR" altLang="fr-FR" sz="4000" b="1" dirty="0">
                <a:solidFill>
                  <a:schemeClr val="accent1">
                    <a:lumMod val="60000"/>
                    <a:lumOff val="40000"/>
                  </a:schemeClr>
                </a:solidFill>
                <a:latin typeface="+mn-lt"/>
                <a:ea typeface="ＭＳ Ｐゴシック" charset="-128"/>
              </a:rPr>
              <a:t>’</a:t>
            </a:r>
            <a:r>
              <a:rPr lang="fr-FR" altLang="x-none" sz="4000" b="1" dirty="0">
                <a:solidFill>
                  <a:schemeClr val="accent1">
                    <a:lumMod val="60000"/>
                    <a:lumOff val="40000"/>
                  </a:schemeClr>
                </a:solidFill>
                <a:latin typeface="+mn-lt"/>
                <a:ea typeface="ＭＳ Ｐゴシック" charset="-128"/>
              </a:rPr>
              <a:t>événement à l</a:t>
            </a:r>
            <a:r>
              <a:rPr lang="fr-FR" altLang="fr-FR" sz="4000" b="1" dirty="0">
                <a:solidFill>
                  <a:schemeClr val="accent1">
                    <a:lumMod val="60000"/>
                    <a:lumOff val="40000"/>
                  </a:schemeClr>
                </a:solidFill>
                <a:latin typeface="+mn-lt"/>
                <a:ea typeface="ＭＳ Ｐゴシック" charset="-128"/>
              </a:rPr>
              <a:t>’</a:t>
            </a:r>
            <a:r>
              <a:rPr lang="fr-FR" altLang="x-none" sz="4000" b="1" dirty="0">
                <a:solidFill>
                  <a:schemeClr val="accent1">
                    <a:lumMod val="60000"/>
                    <a:lumOff val="40000"/>
                  </a:schemeClr>
                </a:solidFill>
                <a:latin typeface="+mn-lt"/>
                <a:ea typeface="ＭＳ Ｐゴシック" charset="-128"/>
              </a:rPr>
              <a:t>origine du traumatisme</a:t>
            </a:r>
            <a:endParaRPr lang="fr-FR" altLang="x-none" sz="4000" dirty="0">
              <a:solidFill>
                <a:schemeClr val="accent1">
                  <a:lumMod val="60000"/>
                  <a:lumOff val="40000"/>
                </a:schemeClr>
              </a:solidFill>
              <a:latin typeface="+mn-lt"/>
              <a:ea typeface="ＭＳ Ｐゴシック" charset="-128"/>
            </a:endParaRPr>
          </a:p>
        </p:txBody>
      </p:sp>
      <p:sp>
        <p:nvSpPr>
          <p:cNvPr id="154628" name="Rectangle 3"/>
          <p:cNvSpPr>
            <a:spLocks noGrp="1" noChangeArrowheads="1"/>
          </p:cNvSpPr>
          <p:nvPr>
            <p:ph type="body" idx="4294967295"/>
          </p:nvPr>
        </p:nvSpPr>
        <p:spPr/>
        <p:txBody>
          <a:bodyPr/>
          <a:lstStyle/>
          <a:p>
            <a:pPr marL="0" indent="0">
              <a:lnSpc>
                <a:spcPct val="90000"/>
              </a:lnSpc>
              <a:buNone/>
            </a:pPr>
            <a:r>
              <a:rPr lang="fr-FR" altLang="x-none" sz="2800" dirty="0">
                <a:solidFill>
                  <a:schemeClr val="tx2"/>
                </a:solidFill>
                <a:ea typeface="ＭＳ Ｐゴシック" charset="-128"/>
              </a:rPr>
              <a:t>Cet événement se constitue :</a:t>
            </a:r>
          </a:p>
          <a:p>
            <a:pPr marL="0" indent="0">
              <a:lnSpc>
                <a:spcPct val="90000"/>
              </a:lnSpc>
              <a:buFont typeface="Wingdings" charset="2"/>
              <a:buAutoNum type="arabicPeriod"/>
            </a:pPr>
            <a:endParaRPr lang="fr-FR" altLang="x-none" sz="2800" dirty="0">
              <a:solidFill>
                <a:schemeClr val="tx2"/>
              </a:solidFill>
              <a:ea typeface="ＭＳ Ｐゴシック" charset="-128"/>
            </a:endParaRPr>
          </a:p>
          <a:p>
            <a:pPr marL="990600" lvl="1" indent="-533400">
              <a:lnSpc>
                <a:spcPct val="90000"/>
              </a:lnSpc>
              <a:buClr>
                <a:schemeClr val="tx2"/>
              </a:buClr>
              <a:buFontTx/>
              <a:buChar char="-"/>
            </a:pPr>
            <a:r>
              <a:rPr lang="fr-FR" altLang="x-none" sz="2400" b="1" dirty="0">
                <a:solidFill>
                  <a:schemeClr val="tx2"/>
                </a:solidFill>
                <a:ea typeface="ＭＳ Ｐゴシック" charset="-128"/>
              </a:rPr>
              <a:t>massivement et brusquement</a:t>
            </a:r>
            <a:r>
              <a:rPr lang="fr-FR" altLang="x-none" sz="2400" dirty="0">
                <a:solidFill>
                  <a:schemeClr val="tx2"/>
                </a:solidFill>
                <a:ea typeface="ＭＳ Ｐゴシック" charset="-128"/>
              </a:rPr>
              <a:t> </a:t>
            </a:r>
          </a:p>
          <a:p>
            <a:pPr marL="990600" lvl="1" indent="-533400">
              <a:lnSpc>
                <a:spcPct val="90000"/>
              </a:lnSpc>
              <a:buClr>
                <a:schemeClr val="tx2"/>
              </a:buClr>
              <a:buFontTx/>
              <a:buChar char="-"/>
            </a:pPr>
            <a:endParaRPr lang="fr-FR" altLang="x-none" sz="2400" b="1" dirty="0">
              <a:solidFill>
                <a:schemeClr val="tx2"/>
              </a:solidFill>
              <a:ea typeface="ＭＳ Ｐゴシック" charset="-128"/>
            </a:endParaRPr>
          </a:p>
          <a:p>
            <a:pPr marL="990600" lvl="1" indent="-533400">
              <a:lnSpc>
                <a:spcPct val="90000"/>
              </a:lnSpc>
              <a:buClr>
                <a:schemeClr val="tx2"/>
              </a:buClr>
              <a:buFontTx/>
              <a:buChar char="-"/>
            </a:pPr>
            <a:r>
              <a:rPr lang="fr-FR" altLang="x-none" sz="2400" b="1" dirty="0">
                <a:solidFill>
                  <a:schemeClr val="tx2"/>
                </a:solidFill>
                <a:ea typeface="ＭＳ Ｐゴシック" charset="-128"/>
              </a:rPr>
              <a:t>il n</a:t>
            </a:r>
            <a:r>
              <a:rPr lang="fr-FR" altLang="fr-FR" sz="2400" b="1" dirty="0">
                <a:solidFill>
                  <a:schemeClr val="tx2"/>
                </a:solidFill>
                <a:ea typeface="ＭＳ Ｐゴシック" charset="-128"/>
              </a:rPr>
              <a:t>’</a:t>
            </a:r>
            <a:r>
              <a:rPr lang="fr-FR" altLang="x-none" sz="2400" b="1" dirty="0">
                <a:solidFill>
                  <a:schemeClr val="tx2"/>
                </a:solidFill>
                <a:ea typeface="ＭＳ Ｐゴシック" charset="-128"/>
              </a:rPr>
              <a:t>est qu</a:t>
            </a:r>
            <a:r>
              <a:rPr lang="fr-FR" altLang="fr-FR" sz="2400" b="1" dirty="0">
                <a:solidFill>
                  <a:schemeClr val="tx2"/>
                </a:solidFill>
                <a:ea typeface="ＭＳ Ｐゴシック" charset="-128"/>
              </a:rPr>
              <a:t>’</a:t>
            </a:r>
            <a:r>
              <a:rPr lang="fr-FR" altLang="x-none" sz="2400" b="1" dirty="0">
                <a:solidFill>
                  <a:schemeClr val="tx2"/>
                </a:solidFill>
                <a:ea typeface="ＭＳ Ｐゴシック" charset="-128"/>
              </a:rPr>
              <a:t>un petit accident</a:t>
            </a:r>
            <a:endParaRPr lang="fr-FR" altLang="x-none" sz="2400" dirty="0">
              <a:solidFill>
                <a:schemeClr val="tx2"/>
              </a:solidFill>
              <a:ea typeface="ＭＳ Ｐゴシック" charset="-128"/>
            </a:endParaRPr>
          </a:p>
        </p:txBody>
      </p:sp>
    </p:spTree>
  </p:cSld>
  <p:clrMapOvr>
    <a:masterClrMapping/>
  </p:clrMapOvr>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A2B37A-8F30-8446-A324-D1F952E40EB2}"/>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10. Étiologie : différentes approches</a:t>
            </a:r>
          </a:p>
          <a:p>
            <a:pPr algn="ctr">
              <a:buNone/>
              <a:defRPr/>
            </a:pPr>
            <a:r>
              <a:rPr lang="fr-FR" altLang="fr-FR" sz="3000" dirty="0">
                <a:solidFill>
                  <a:srgbClr val="FFFF00"/>
                </a:solidFill>
                <a:effectLst>
                  <a:outerShdw blurRad="38100" dist="38100" dir="2700000" algn="tl">
                    <a:srgbClr val="C0C0C0"/>
                  </a:outerShdw>
                </a:effectLst>
                <a:latin typeface="+mj-lt"/>
                <a:ea typeface="ＭＳ Ｐゴシック" panose="020B0600070205080204" pitchFamily="34" charset="-128"/>
              </a:rPr>
              <a:t>10.2. Attachement impossible</a:t>
            </a:r>
          </a:p>
        </p:txBody>
      </p:sp>
      <p:sp>
        <p:nvSpPr>
          <p:cNvPr id="4" name="Rectangle 2">
            <a:extLst>
              <a:ext uri="{FF2B5EF4-FFF2-40B4-BE49-F238E27FC236}">
                <a16:creationId xmlns:a16="http://schemas.microsoft.com/office/drawing/2014/main" id="{2102B6FE-FD9C-104B-9557-CF833C22DA21}"/>
              </a:ext>
            </a:extLst>
          </p:cNvPr>
          <p:cNvSpPr txBox="1">
            <a:spLocks noRot="1"/>
          </p:cNvSpPr>
          <p:nvPr/>
        </p:nvSpPr>
        <p:spPr>
          <a:xfrm>
            <a:off x="0" y="2634492"/>
            <a:ext cx="11234057"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800" dirty="0"/>
              <a:t>On retrouve fréquemment chez les figures d’attachement de ces enfants des comportements contradictoires, menaçants ou hostiles, ou encore exprimant l’impuissance, en réponse aux sollicitations de l’enfant en situation de détresse. </a:t>
            </a:r>
          </a:p>
          <a:p>
            <a:pPr marL="0" indent="0" algn="just">
              <a:buNone/>
            </a:pPr>
            <a:r>
              <a:rPr lang="fr-FR" sz="2800" dirty="0"/>
              <a:t>Ces comportements désorganisant ne permettent pas la constitution d’une représentation cohérente de soi et des autres et entretiennent la mise en place de comportements de contrôle aggravant en retour le sentiment d’impuissance de la figure d’attachement.</a:t>
            </a:r>
          </a:p>
        </p:txBody>
      </p:sp>
      <p:sp>
        <p:nvSpPr>
          <p:cNvPr id="2" name="ZoneTexte 1">
            <a:extLst>
              <a:ext uri="{FF2B5EF4-FFF2-40B4-BE49-F238E27FC236}">
                <a16:creationId xmlns:a16="http://schemas.microsoft.com/office/drawing/2014/main" id="{E5A5D19A-0703-A14A-B2DC-A245AB91B1C5}"/>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328192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3">
                                            <p:txEl>
                                              <p:pRg st="1" end="1"/>
                                            </p:txEl>
                                          </p:spTgt>
                                        </p:tgtEl>
                                        <p:attrNameLst>
                                          <p:attrName>ppt_w</p:attrName>
                                        </p:attrNameLst>
                                      </p:cBhvr>
                                    </p:anim>
                                    <p:anim by="(#ppt_w*0.50)" calcmode="lin" valueType="num">
                                      <p:cBhvr>
                                        <p:cTn id="16" dur="500" decel="50000" autoRev="1" fill="hold">
                                          <p:stCondLst>
                                            <p:cond delay="0"/>
                                          </p:stCondLst>
                                        </p:cTn>
                                        <p:tgtEl>
                                          <p:spTgt spid="3">
                                            <p:txEl>
                                              <p:pRg st="1" end="1"/>
                                            </p:txEl>
                                          </p:spTgt>
                                        </p:tgtEl>
                                        <p:attrNameLst>
                                          <p:attrName>ppt_x</p:attrName>
                                        </p:attrNameLst>
                                      </p:cBhvr>
                                    </p:anim>
                                    <p:anim from="(-#ppt_h/2)" to="(#ppt_y)" calcmode="lin" valueType="num">
                                      <p:cBhvr>
                                        <p:cTn id="17" dur="1000" fill="hold">
                                          <p:stCondLst>
                                            <p:cond delay="0"/>
                                          </p:stCondLst>
                                        </p:cTn>
                                        <p:tgtEl>
                                          <p:spTgt spid="3">
                                            <p:txEl>
                                              <p:pRg st="1" end="1"/>
                                            </p:txEl>
                                          </p:spTgt>
                                        </p:tgtEl>
                                        <p:attrNameLst>
                                          <p:attrName>ppt_y</p:attrName>
                                        </p:attrNameLst>
                                      </p:cBhvr>
                                    </p:anim>
                                    <p:animRot by="21600000">
                                      <p:cBhvr>
                                        <p:cTn id="18" dur="1000" fill="hold">
                                          <p:stCondLst>
                                            <p:cond delay="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A2B37A-8F30-8446-A324-D1F952E40EB2}"/>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10. Étiologie : différentes approches</a:t>
            </a:r>
          </a:p>
          <a:p>
            <a:pPr algn="ctr">
              <a:buNone/>
              <a:defRPr/>
            </a:pPr>
            <a:r>
              <a:rPr lang="fr-FR" altLang="fr-FR" sz="3000" dirty="0">
                <a:solidFill>
                  <a:srgbClr val="FFFF00"/>
                </a:solidFill>
                <a:effectLst>
                  <a:outerShdw blurRad="38100" dist="38100" dir="2700000" algn="tl">
                    <a:srgbClr val="C0C0C0"/>
                  </a:outerShdw>
                </a:effectLst>
                <a:latin typeface="+mj-lt"/>
                <a:ea typeface="ＭＳ Ｐゴシック" panose="020B0600070205080204" pitchFamily="34" charset="-128"/>
              </a:rPr>
              <a:t>10.2. Attachement impossible</a:t>
            </a:r>
          </a:p>
        </p:txBody>
      </p:sp>
      <p:sp>
        <p:nvSpPr>
          <p:cNvPr id="4" name="Rectangle 2">
            <a:extLst>
              <a:ext uri="{FF2B5EF4-FFF2-40B4-BE49-F238E27FC236}">
                <a16:creationId xmlns:a16="http://schemas.microsoft.com/office/drawing/2014/main" id="{2102B6FE-FD9C-104B-9557-CF833C22DA21}"/>
              </a:ext>
            </a:extLst>
          </p:cNvPr>
          <p:cNvSpPr txBox="1">
            <a:spLocks noRot="1"/>
          </p:cNvSpPr>
          <p:nvPr/>
        </p:nvSpPr>
        <p:spPr>
          <a:xfrm>
            <a:off x="0" y="2634492"/>
            <a:ext cx="11234057"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800" dirty="0"/>
              <a:t>Les réponses que l’enfant recevra de ses parents seront internalisées et constitueront ce que Bowlby (1973) a appelé des </a:t>
            </a:r>
            <a:r>
              <a:rPr lang="fr-FR" sz="2800" dirty="0">
                <a:solidFill>
                  <a:srgbClr val="FF0000"/>
                </a:solidFill>
              </a:rPr>
              <a:t>Modèles Internes Opérants (MIO). </a:t>
            </a:r>
          </a:p>
          <a:p>
            <a:pPr marL="0" indent="0" algn="just">
              <a:buNone/>
            </a:pPr>
            <a:r>
              <a:rPr lang="fr-FR" sz="2800" dirty="0"/>
              <a:t>Les MIO sont des représentations mentales dynamiques partiellement conscientes, construites au fil des interactions, qui guident les modes de relation d’une personne avec autrui. </a:t>
            </a:r>
            <a:r>
              <a:rPr lang="fr-FR" sz="2800" dirty="0">
                <a:solidFill>
                  <a:srgbClr val="002060"/>
                </a:solidFill>
              </a:rPr>
              <a:t>Selon Bowlby, ces MIO seraient déterminés par le concept de soi et le concept d’autrui</a:t>
            </a:r>
          </a:p>
        </p:txBody>
      </p:sp>
      <p:sp>
        <p:nvSpPr>
          <p:cNvPr id="2" name="ZoneTexte 1">
            <a:extLst>
              <a:ext uri="{FF2B5EF4-FFF2-40B4-BE49-F238E27FC236}">
                <a16:creationId xmlns:a16="http://schemas.microsoft.com/office/drawing/2014/main" id="{E5A5D19A-0703-A14A-B2DC-A245AB91B1C5}"/>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124775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3">
                                            <p:txEl>
                                              <p:pRg st="1" end="1"/>
                                            </p:txEl>
                                          </p:spTgt>
                                        </p:tgtEl>
                                        <p:attrNameLst>
                                          <p:attrName>ppt_w</p:attrName>
                                        </p:attrNameLst>
                                      </p:cBhvr>
                                    </p:anim>
                                    <p:anim by="(#ppt_w*0.50)" calcmode="lin" valueType="num">
                                      <p:cBhvr>
                                        <p:cTn id="16" dur="500" decel="50000" autoRev="1" fill="hold">
                                          <p:stCondLst>
                                            <p:cond delay="0"/>
                                          </p:stCondLst>
                                        </p:cTn>
                                        <p:tgtEl>
                                          <p:spTgt spid="3">
                                            <p:txEl>
                                              <p:pRg st="1" end="1"/>
                                            </p:txEl>
                                          </p:spTgt>
                                        </p:tgtEl>
                                        <p:attrNameLst>
                                          <p:attrName>ppt_x</p:attrName>
                                        </p:attrNameLst>
                                      </p:cBhvr>
                                    </p:anim>
                                    <p:anim from="(-#ppt_h/2)" to="(#ppt_y)" calcmode="lin" valueType="num">
                                      <p:cBhvr>
                                        <p:cTn id="17" dur="1000" fill="hold">
                                          <p:stCondLst>
                                            <p:cond delay="0"/>
                                          </p:stCondLst>
                                        </p:cTn>
                                        <p:tgtEl>
                                          <p:spTgt spid="3">
                                            <p:txEl>
                                              <p:pRg st="1" end="1"/>
                                            </p:txEl>
                                          </p:spTgt>
                                        </p:tgtEl>
                                        <p:attrNameLst>
                                          <p:attrName>ppt_y</p:attrName>
                                        </p:attrNameLst>
                                      </p:cBhvr>
                                    </p:anim>
                                    <p:animRot by="21600000">
                                      <p:cBhvr>
                                        <p:cTn id="18" dur="1000" fill="hold">
                                          <p:stCondLst>
                                            <p:cond delay="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A2B37A-8F30-8446-A324-D1F952E40EB2}"/>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10. Étiologie : différentes approches</a:t>
            </a:r>
          </a:p>
          <a:p>
            <a:pPr algn="ctr">
              <a:buNone/>
              <a:defRPr/>
            </a:pPr>
            <a:r>
              <a:rPr lang="fr-FR" altLang="fr-FR" sz="3000" dirty="0">
                <a:solidFill>
                  <a:srgbClr val="FFFF00"/>
                </a:solidFill>
                <a:effectLst>
                  <a:outerShdw blurRad="38100" dist="38100" dir="2700000" algn="tl">
                    <a:srgbClr val="C0C0C0"/>
                  </a:outerShdw>
                </a:effectLst>
                <a:latin typeface="+mj-lt"/>
                <a:ea typeface="ＭＳ Ｐゴシック" panose="020B0600070205080204" pitchFamily="34" charset="-128"/>
              </a:rPr>
              <a:t>10.2. Attachement impossible</a:t>
            </a:r>
          </a:p>
        </p:txBody>
      </p:sp>
      <p:sp>
        <p:nvSpPr>
          <p:cNvPr id="4" name="Rectangle 2">
            <a:extLst>
              <a:ext uri="{FF2B5EF4-FFF2-40B4-BE49-F238E27FC236}">
                <a16:creationId xmlns:a16="http://schemas.microsoft.com/office/drawing/2014/main" id="{2102B6FE-FD9C-104B-9557-CF833C22DA21}"/>
              </a:ext>
            </a:extLst>
          </p:cNvPr>
          <p:cNvSpPr txBox="1">
            <a:spLocks noRot="1"/>
          </p:cNvSpPr>
          <p:nvPr/>
        </p:nvSpPr>
        <p:spPr>
          <a:xfrm>
            <a:off x="0" y="3429000"/>
            <a:ext cx="11234057" cy="306311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buNone/>
            </a:pPr>
            <a:r>
              <a:rPr lang="fr-FR" sz="4000" dirty="0"/>
              <a:t>La sémiologie du TPB renvoie à des difficultés relatives à ces deux concepts</a:t>
            </a:r>
            <a:endParaRPr lang="fr-FR" sz="4000" dirty="0">
              <a:solidFill>
                <a:srgbClr val="002060"/>
              </a:solidFill>
            </a:endParaRPr>
          </a:p>
        </p:txBody>
      </p:sp>
      <p:sp>
        <p:nvSpPr>
          <p:cNvPr id="2" name="ZoneTexte 1">
            <a:extLst>
              <a:ext uri="{FF2B5EF4-FFF2-40B4-BE49-F238E27FC236}">
                <a16:creationId xmlns:a16="http://schemas.microsoft.com/office/drawing/2014/main" id="{E5A5D19A-0703-A14A-B2DC-A245AB91B1C5}"/>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40381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3">
                                            <p:txEl>
                                              <p:pRg st="1" end="1"/>
                                            </p:txEl>
                                          </p:spTgt>
                                        </p:tgtEl>
                                        <p:attrNameLst>
                                          <p:attrName>ppt_w</p:attrName>
                                        </p:attrNameLst>
                                      </p:cBhvr>
                                    </p:anim>
                                    <p:anim by="(#ppt_w*0.50)" calcmode="lin" valueType="num">
                                      <p:cBhvr>
                                        <p:cTn id="16" dur="500" decel="50000" autoRev="1" fill="hold">
                                          <p:stCondLst>
                                            <p:cond delay="0"/>
                                          </p:stCondLst>
                                        </p:cTn>
                                        <p:tgtEl>
                                          <p:spTgt spid="3">
                                            <p:txEl>
                                              <p:pRg st="1" end="1"/>
                                            </p:txEl>
                                          </p:spTgt>
                                        </p:tgtEl>
                                        <p:attrNameLst>
                                          <p:attrName>ppt_x</p:attrName>
                                        </p:attrNameLst>
                                      </p:cBhvr>
                                    </p:anim>
                                    <p:anim from="(-#ppt_h/2)" to="(#ppt_y)" calcmode="lin" valueType="num">
                                      <p:cBhvr>
                                        <p:cTn id="17" dur="1000" fill="hold">
                                          <p:stCondLst>
                                            <p:cond delay="0"/>
                                          </p:stCondLst>
                                        </p:cTn>
                                        <p:tgtEl>
                                          <p:spTgt spid="3">
                                            <p:txEl>
                                              <p:pRg st="1" end="1"/>
                                            </p:txEl>
                                          </p:spTgt>
                                        </p:tgtEl>
                                        <p:attrNameLst>
                                          <p:attrName>ppt_y</p:attrName>
                                        </p:attrNameLst>
                                      </p:cBhvr>
                                    </p:anim>
                                    <p:animRot by="21600000">
                                      <p:cBhvr>
                                        <p:cTn id="18" dur="1000" fill="hold">
                                          <p:stCondLst>
                                            <p:cond delay="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A2B37A-8F30-8446-A324-D1F952E40EB2}"/>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10. Étiologie : différentes approches</a:t>
            </a:r>
          </a:p>
          <a:p>
            <a:pPr algn="ctr">
              <a:buNone/>
              <a:defRPr/>
            </a:pPr>
            <a:r>
              <a:rPr lang="fr-FR" altLang="fr-FR" sz="3000" dirty="0">
                <a:solidFill>
                  <a:srgbClr val="FFFF00"/>
                </a:solidFill>
                <a:effectLst>
                  <a:outerShdw blurRad="38100" dist="38100" dir="2700000" algn="tl">
                    <a:srgbClr val="C0C0C0"/>
                  </a:outerShdw>
                </a:effectLst>
                <a:latin typeface="+mj-lt"/>
                <a:ea typeface="ＭＳ Ｐゴシック" panose="020B0600070205080204" pitchFamily="34" charset="-128"/>
              </a:rPr>
              <a:t>10.2. Attachement impossible</a:t>
            </a:r>
          </a:p>
        </p:txBody>
      </p:sp>
      <p:sp>
        <p:nvSpPr>
          <p:cNvPr id="4" name="Rectangle 2">
            <a:extLst>
              <a:ext uri="{FF2B5EF4-FFF2-40B4-BE49-F238E27FC236}">
                <a16:creationId xmlns:a16="http://schemas.microsoft.com/office/drawing/2014/main" id="{2102B6FE-FD9C-104B-9557-CF833C22DA21}"/>
              </a:ext>
            </a:extLst>
          </p:cNvPr>
          <p:cNvSpPr txBox="1">
            <a:spLocks noRot="1"/>
          </p:cNvSpPr>
          <p:nvPr/>
        </p:nvSpPr>
        <p:spPr>
          <a:xfrm>
            <a:off x="0" y="2634492"/>
            <a:ext cx="11234057"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800" dirty="0"/>
              <a:t>Le DSM-IV-TR indique que le patient borderline présente des difficultés de régulation émotionnelle :  instabilité affective due à une réactivité marquée de l’humeur, colères intenses et inappropriées ou difficultés à contrôler sa colère, impulsivité.</a:t>
            </a:r>
          </a:p>
          <a:p>
            <a:pPr marL="0" indent="0" algn="just">
              <a:buNone/>
            </a:pPr>
            <a:r>
              <a:rPr lang="fr-FR" sz="2800" dirty="0"/>
              <a:t>Un attachement de mauvaise qualité dans l’enfance pourrait donc affecter l’image de soi, l’établissement de relations interpersonnelles et la gestion des émotions et ainsi </a:t>
            </a:r>
            <a:r>
              <a:rPr lang="fr-FR" sz="2800" dirty="0">
                <a:solidFill>
                  <a:srgbClr val="FF0000"/>
                </a:solidFill>
              </a:rPr>
              <a:t>constituer un facteur de vulnérabilité au développement d’un TPB à l’âge adulte. </a:t>
            </a:r>
          </a:p>
        </p:txBody>
      </p:sp>
      <p:sp>
        <p:nvSpPr>
          <p:cNvPr id="2" name="ZoneTexte 1">
            <a:extLst>
              <a:ext uri="{FF2B5EF4-FFF2-40B4-BE49-F238E27FC236}">
                <a16:creationId xmlns:a16="http://schemas.microsoft.com/office/drawing/2014/main" id="{E5A5D19A-0703-A14A-B2DC-A245AB91B1C5}"/>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315954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3">
                                            <p:txEl>
                                              <p:pRg st="1" end="1"/>
                                            </p:txEl>
                                          </p:spTgt>
                                        </p:tgtEl>
                                        <p:attrNameLst>
                                          <p:attrName>ppt_w</p:attrName>
                                        </p:attrNameLst>
                                      </p:cBhvr>
                                    </p:anim>
                                    <p:anim by="(#ppt_w*0.50)" calcmode="lin" valueType="num">
                                      <p:cBhvr>
                                        <p:cTn id="16" dur="500" decel="50000" autoRev="1" fill="hold">
                                          <p:stCondLst>
                                            <p:cond delay="0"/>
                                          </p:stCondLst>
                                        </p:cTn>
                                        <p:tgtEl>
                                          <p:spTgt spid="3">
                                            <p:txEl>
                                              <p:pRg st="1" end="1"/>
                                            </p:txEl>
                                          </p:spTgt>
                                        </p:tgtEl>
                                        <p:attrNameLst>
                                          <p:attrName>ppt_x</p:attrName>
                                        </p:attrNameLst>
                                      </p:cBhvr>
                                    </p:anim>
                                    <p:anim from="(-#ppt_h/2)" to="(#ppt_y)" calcmode="lin" valueType="num">
                                      <p:cBhvr>
                                        <p:cTn id="17" dur="1000" fill="hold">
                                          <p:stCondLst>
                                            <p:cond delay="0"/>
                                          </p:stCondLst>
                                        </p:cTn>
                                        <p:tgtEl>
                                          <p:spTgt spid="3">
                                            <p:txEl>
                                              <p:pRg st="1" end="1"/>
                                            </p:txEl>
                                          </p:spTgt>
                                        </p:tgtEl>
                                        <p:attrNameLst>
                                          <p:attrName>ppt_y</p:attrName>
                                        </p:attrNameLst>
                                      </p:cBhvr>
                                    </p:anim>
                                    <p:animRot by="21600000">
                                      <p:cBhvr>
                                        <p:cTn id="18" dur="1000" fill="hold">
                                          <p:stCondLst>
                                            <p:cond delay="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A2B37A-8F30-8446-A324-D1F952E40EB2}"/>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10. Étiologie : différentes approches</a:t>
            </a:r>
          </a:p>
          <a:p>
            <a:pPr algn="ctr">
              <a:buNone/>
              <a:defRPr/>
            </a:pPr>
            <a:r>
              <a:rPr lang="fr-FR" altLang="fr-FR" sz="3000" dirty="0">
                <a:solidFill>
                  <a:srgbClr val="FFFF00"/>
                </a:solidFill>
                <a:effectLst>
                  <a:outerShdw blurRad="38100" dist="38100" dir="2700000" algn="tl">
                    <a:srgbClr val="C0C0C0"/>
                  </a:outerShdw>
                </a:effectLst>
                <a:latin typeface="+mj-lt"/>
                <a:ea typeface="ＭＳ Ｐゴシック" panose="020B0600070205080204" pitchFamily="34" charset="-128"/>
              </a:rPr>
              <a:t>10.2. Attachement impossible</a:t>
            </a:r>
          </a:p>
        </p:txBody>
      </p:sp>
      <p:sp>
        <p:nvSpPr>
          <p:cNvPr id="4" name="Rectangle 2">
            <a:extLst>
              <a:ext uri="{FF2B5EF4-FFF2-40B4-BE49-F238E27FC236}">
                <a16:creationId xmlns:a16="http://schemas.microsoft.com/office/drawing/2014/main" id="{2102B6FE-FD9C-104B-9557-CF833C22DA21}"/>
              </a:ext>
            </a:extLst>
          </p:cNvPr>
          <p:cNvSpPr txBox="1">
            <a:spLocks noRot="1"/>
          </p:cNvSpPr>
          <p:nvPr/>
        </p:nvSpPr>
        <p:spPr>
          <a:xfrm>
            <a:off x="0" y="2634492"/>
            <a:ext cx="11234057"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800" dirty="0"/>
              <a:t>Deux études sont longitudinales : </a:t>
            </a:r>
          </a:p>
          <a:p>
            <a:pPr marL="0" indent="0" algn="just">
              <a:buNone/>
            </a:pPr>
            <a:endParaRPr lang="fr-FR" sz="2800" dirty="0"/>
          </a:p>
          <a:p>
            <a:pPr marL="0" indent="0" algn="ctr">
              <a:buNone/>
            </a:pPr>
            <a:r>
              <a:rPr lang="fr-FR" sz="2800" dirty="0"/>
              <a:t>Lyons-Ruth, 2008  et </a:t>
            </a:r>
            <a:r>
              <a:rPr lang="fr-FR" sz="2800" dirty="0" err="1"/>
              <a:t>Kobak</a:t>
            </a:r>
            <a:r>
              <a:rPr lang="fr-FR" sz="2800" dirty="0"/>
              <a:t> et al., 2009</a:t>
            </a:r>
            <a:endParaRPr lang="fr-FR" sz="2800" dirty="0">
              <a:solidFill>
                <a:srgbClr val="FF0000"/>
              </a:solidFill>
            </a:endParaRPr>
          </a:p>
        </p:txBody>
      </p:sp>
      <p:sp>
        <p:nvSpPr>
          <p:cNvPr id="2" name="ZoneTexte 1">
            <a:extLst>
              <a:ext uri="{FF2B5EF4-FFF2-40B4-BE49-F238E27FC236}">
                <a16:creationId xmlns:a16="http://schemas.microsoft.com/office/drawing/2014/main" id="{E5A5D19A-0703-A14A-B2DC-A245AB91B1C5}"/>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57687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3">
                                            <p:txEl>
                                              <p:pRg st="1" end="1"/>
                                            </p:txEl>
                                          </p:spTgt>
                                        </p:tgtEl>
                                        <p:attrNameLst>
                                          <p:attrName>ppt_w</p:attrName>
                                        </p:attrNameLst>
                                      </p:cBhvr>
                                    </p:anim>
                                    <p:anim by="(#ppt_w*0.50)" calcmode="lin" valueType="num">
                                      <p:cBhvr>
                                        <p:cTn id="16" dur="500" decel="50000" autoRev="1" fill="hold">
                                          <p:stCondLst>
                                            <p:cond delay="0"/>
                                          </p:stCondLst>
                                        </p:cTn>
                                        <p:tgtEl>
                                          <p:spTgt spid="3">
                                            <p:txEl>
                                              <p:pRg st="1" end="1"/>
                                            </p:txEl>
                                          </p:spTgt>
                                        </p:tgtEl>
                                        <p:attrNameLst>
                                          <p:attrName>ppt_x</p:attrName>
                                        </p:attrNameLst>
                                      </p:cBhvr>
                                    </p:anim>
                                    <p:anim from="(-#ppt_h/2)" to="(#ppt_y)" calcmode="lin" valueType="num">
                                      <p:cBhvr>
                                        <p:cTn id="17" dur="1000" fill="hold">
                                          <p:stCondLst>
                                            <p:cond delay="0"/>
                                          </p:stCondLst>
                                        </p:cTn>
                                        <p:tgtEl>
                                          <p:spTgt spid="3">
                                            <p:txEl>
                                              <p:pRg st="1" end="1"/>
                                            </p:txEl>
                                          </p:spTgt>
                                        </p:tgtEl>
                                        <p:attrNameLst>
                                          <p:attrName>ppt_y</p:attrName>
                                        </p:attrNameLst>
                                      </p:cBhvr>
                                    </p:anim>
                                    <p:animRot by="21600000">
                                      <p:cBhvr>
                                        <p:cTn id="18" dur="1000" fill="hold">
                                          <p:stCondLst>
                                            <p:cond delay="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A2B37A-8F30-8446-A324-D1F952E40EB2}"/>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10. Étiologie : différentes approches</a:t>
            </a:r>
          </a:p>
          <a:p>
            <a:pPr algn="ctr">
              <a:buNone/>
              <a:defRPr/>
            </a:pPr>
            <a:r>
              <a:rPr lang="fr-FR" altLang="fr-FR" sz="3000" dirty="0">
                <a:solidFill>
                  <a:srgbClr val="FFFF00"/>
                </a:solidFill>
                <a:effectLst>
                  <a:outerShdw blurRad="38100" dist="38100" dir="2700000" algn="tl">
                    <a:srgbClr val="C0C0C0"/>
                  </a:outerShdw>
                </a:effectLst>
                <a:latin typeface="+mj-lt"/>
                <a:ea typeface="ＭＳ Ｐゴシック" panose="020B0600070205080204" pitchFamily="34" charset="-128"/>
              </a:rPr>
              <a:t>10.3. Approche cognitive</a:t>
            </a:r>
          </a:p>
        </p:txBody>
      </p:sp>
      <p:sp>
        <p:nvSpPr>
          <p:cNvPr id="4" name="Rectangle 2">
            <a:extLst>
              <a:ext uri="{FF2B5EF4-FFF2-40B4-BE49-F238E27FC236}">
                <a16:creationId xmlns:a16="http://schemas.microsoft.com/office/drawing/2014/main" id="{2102B6FE-FD9C-104B-9557-CF833C22DA21}"/>
              </a:ext>
            </a:extLst>
          </p:cNvPr>
          <p:cNvSpPr txBox="1">
            <a:spLocks noRot="1"/>
          </p:cNvSpPr>
          <p:nvPr/>
        </p:nvSpPr>
        <p:spPr>
          <a:xfrm>
            <a:off x="163286" y="2683477"/>
            <a:ext cx="11549742"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800" dirty="0"/>
              <a:t>Modèle </a:t>
            </a:r>
            <a:r>
              <a:rPr lang="fr-FR" sz="2800" dirty="0" err="1"/>
              <a:t>biosocial</a:t>
            </a:r>
            <a:r>
              <a:rPr lang="fr-FR" sz="2800" dirty="0"/>
              <a:t> de </a:t>
            </a:r>
            <a:r>
              <a:rPr lang="fr-FR" sz="2800" dirty="0" err="1"/>
              <a:t>Linehan</a:t>
            </a:r>
            <a:r>
              <a:rPr lang="fr-FR" sz="2800" dirty="0"/>
              <a:t>. Celui-ci postule, selon un point de vue </a:t>
            </a:r>
            <a:r>
              <a:rPr lang="fr-FR" sz="2800" dirty="0" err="1"/>
              <a:t>neurodéveloppemental</a:t>
            </a:r>
            <a:r>
              <a:rPr lang="fr-FR" sz="2800" dirty="0"/>
              <a:t>, que la personnalité borderline est due à une </a:t>
            </a:r>
            <a:r>
              <a:rPr lang="fr-FR" sz="2800" dirty="0" err="1">
                <a:solidFill>
                  <a:srgbClr val="FF0000"/>
                </a:solidFill>
              </a:rPr>
              <a:t>dysrégulation</a:t>
            </a:r>
            <a:r>
              <a:rPr lang="fr-FR" sz="2800" dirty="0">
                <a:solidFill>
                  <a:srgbClr val="FF0000"/>
                </a:solidFill>
              </a:rPr>
              <a:t> émotionnelle </a:t>
            </a:r>
            <a:r>
              <a:rPr lang="fr-FR" sz="2800" dirty="0"/>
              <a:t>et émerge dans l’interaction entre une vulnérabilité biologique (facteur de risque d’impulsivité ou de sensibilité émotionnelle notamment), et des facteurs environnementaux</a:t>
            </a:r>
            <a:endParaRPr lang="fr-FR" sz="2800" dirty="0">
              <a:solidFill>
                <a:srgbClr val="FF0000"/>
              </a:solidFill>
            </a:endParaRPr>
          </a:p>
        </p:txBody>
      </p:sp>
      <p:sp>
        <p:nvSpPr>
          <p:cNvPr id="2" name="ZoneTexte 1">
            <a:extLst>
              <a:ext uri="{FF2B5EF4-FFF2-40B4-BE49-F238E27FC236}">
                <a16:creationId xmlns:a16="http://schemas.microsoft.com/office/drawing/2014/main" id="{E5A5D19A-0703-A14A-B2DC-A245AB91B1C5}"/>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255441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3">
                                            <p:txEl>
                                              <p:pRg st="1" end="1"/>
                                            </p:txEl>
                                          </p:spTgt>
                                        </p:tgtEl>
                                        <p:attrNameLst>
                                          <p:attrName>ppt_w</p:attrName>
                                        </p:attrNameLst>
                                      </p:cBhvr>
                                    </p:anim>
                                    <p:anim by="(#ppt_w*0.50)" calcmode="lin" valueType="num">
                                      <p:cBhvr>
                                        <p:cTn id="16" dur="500" decel="50000" autoRev="1" fill="hold">
                                          <p:stCondLst>
                                            <p:cond delay="0"/>
                                          </p:stCondLst>
                                        </p:cTn>
                                        <p:tgtEl>
                                          <p:spTgt spid="3">
                                            <p:txEl>
                                              <p:pRg st="1" end="1"/>
                                            </p:txEl>
                                          </p:spTgt>
                                        </p:tgtEl>
                                        <p:attrNameLst>
                                          <p:attrName>ppt_x</p:attrName>
                                        </p:attrNameLst>
                                      </p:cBhvr>
                                    </p:anim>
                                    <p:anim from="(-#ppt_h/2)" to="(#ppt_y)" calcmode="lin" valueType="num">
                                      <p:cBhvr>
                                        <p:cTn id="17" dur="1000" fill="hold">
                                          <p:stCondLst>
                                            <p:cond delay="0"/>
                                          </p:stCondLst>
                                        </p:cTn>
                                        <p:tgtEl>
                                          <p:spTgt spid="3">
                                            <p:txEl>
                                              <p:pRg st="1" end="1"/>
                                            </p:txEl>
                                          </p:spTgt>
                                        </p:tgtEl>
                                        <p:attrNameLst>
                                          <p:attrName>ppt_y</p:attrName>
                                        </p:attrNameLst>
                                      </p:cBhvr>
                                    </p:anim>
                                    <p:animRot by="21600000">
                                      <p:cBhvr>
                                        <p:cTn id="18" dur="1000" fill="hold">
                                          <p:stCondLst>
                                            <p:cond delay="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A2B37A-8F30-8446-A324-D1F952E40EB2}"/>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10. Étiologie : différentes approches</a:t>
            </a:r>
          </a:p>
          <a:p>
            <a:pPr algn="ctr">
              <a:buNone/>
              <a:defRPr/>
            </a:pPr>
            <a:r>
              <a:rPr lang="fr-FR" altLang="fr-FR" sz="3000" dirty="0">
                <a:solidFill>
                  <a:srgbClr val="FFFF00"/>
                </a:solidFill>
                <a:effectLst>
                  <a:outerShdw blurRad="38100" dist="38100" dir="2700000" algn="tl">
                    <a:srgbClr val="C0C0C0"/>
                  </a:outerShdw>
                </a:effectLst>
                <a:latin typeface="+mj-lt"/>
                <a:ea typeface="ＭＳ Ｐゴシック" panose="020B0600070205080204" pitchFamily="34" charset="-128"/>
              </a:rPr>
              <a:t>10.3. Approche cognitive</a:t>
            </a:r>
          </a:p>
        </p:txBody>
      </p:sp>
      <p:sp>
        <p:nvSpPr>
          <p:cNvPr id="4" name="Rectangle 2">
            <a:extLst>
              <a:ext uri="{FF2B5EF4-FFF2-40B4-BE49-F238E27FC236}">
                <a16:creationId xmlns:a16="http://schemas.microsoft.com/office/drawing/2014/main" id="{2102B6FE-FD9C-104B-9557-CF833C22DA21}"/>
              </a:ext>
            </a:extLst>
          </p:cNvPr>
          <p:cNvSpPr txBox="1">
            <a:spLocks noRot="1"/>
          </p:cNvSpPr>
          <p:nvPr/>
        </p:nvSpPr>
        <p:spPr>
          <a:xfrm>
            <a:off x="146957" y="3597877"/>
            <a:ext cx="11549742"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800" dirty="0"/>
              <a:t>Schémas de cognitions dysfonctionnelles, dans lesquelles le sujet borderline se perçoit lui-même comme </a:t>
            </a:r>
            <a:r>
              <a:rPr lang="fr-FR" sz="2800" dirty="0">
                <a:solidFill>
                  <a:srgbClr val="FF0000"/>
                </a:solidFill>
              </a:rPr>
              <a:t>impuissant et vulnérable, et envisage le monde autour de lui comme dangereux et malveillant </a:t>
            </a:r>
          </a:p>
        </p:txBody>
      </p:sp>
      <p:sp>
        <p:nvSpPr>
          <p:cNvPr id="2" name="ZoneTexte 1">
            <a:extLst>
              <a:ext uri="{FF2B5EF4-FFF2-40B4-BE49-F238E27FC236}">
                <a16:creationId xmlns:a16="http://schemas.microsoft.com/office/drawing/2014/main" id="{E5A5D19A-0703-A14A-B2DC-A245AB91B1C5}"/>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99116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3">
                                            <p:txEl>
                                              <p:pRg st="1" end="1"/>
                                            </p:txEl>
                                          </p:spTgt>
                                        </p:tgtEl>
                                        <p:attrNameLst>
                                          <p:attrName>ppt_w</p:attrName>
                                        </p:attrNameLst>
                                      </p:cBhvr>
                                    </p:anim>
                                    <p:anim by="(#ppt_w*0.50)" calcmode="lin" valueType="num">
                                      <p:cBhvr>
                                        <p:cTn id="16" dur="500" decel="50000" autoRev="1" fill="hold">
                                          <p:stCondLst>
                                            <p:cond delay="0"/>
                                          </p:stCondLst>
                                        </p:cTn>
                                        <p:tgtEl>
                                          <p:spTgt spid="3">
                                            <p:txEl>
                                              <p:pRg st="1" end="1"/>
                                            </p:txEl>
                                          </p:spTgt>
                                        </p:tgtEl>
                                        <p:attrNameLst>
                                          <p:attrName>ppt_x</p:attrName>
                                        </p:attrNameLst>
                                      </p:cBhvr>
                                    </p:anim>
                                    <p:anim from="(-#ppt_h/2)" to="(#ppt_y)" calcmode="lin" valueType="num">
                                      <p:cBhvr>
                                        <p:cTn id="17" dur="1000" fill="hold">
                                          <p:stCondLst>
                                            <p:cond delay="0"/>
                                          </p:stCondLst>
                                        </p:cTn>
                                        <p:tgtEl>
                                          <p:spTgt spid="3">
                                            <p:txEl>
                                              <p:pRg st="1" end="1"/>
                                            </p:txEl>
                                          </p:spTgt>
                                        </p:tgtEl>
                                        <p:attrNameLst>
                                          <p:attrName>ppt_y</p:attrName>
                                        </p:attrNameLst>
                                      </p:cBhvr>
                                    </p:anim>
                                    <p:animRot by="21600000">
                                      <p:cBhvr>
                                        <p:cTn id="18" dur="1000" fill="hold">
                                          <p:stCondLst>
                                            <p:cond delay="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A2B37A-8F30-8446-A324-D1F952E40EB2}"/>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10. Étiologie : différentes approches</a:t>
            </a:r>
          </a:p>
          <a:p>
            <a:pPr algn="ctr">
              <a:buNone/>
              <a:defRPr/>
            </a:pPr>
            <a:r>
              <a:rPr lang="fr-FR" altLang="fr-FR" sz="3000" dirty="0">
                <a:solidFill>
                  <a:srgbClr val="FFFF00"/>
                </a:solidFill>
                <a:effectLst>
                  <a:outerShdw blurRad="38100" dist="38100" dir="2700000" algn="tl">
                    <a:srgbClr val="C0C0C0"/>
                  </a:outerShdw>
                </a:effectLst>
                <a:latin typeface="+mj-lt"/>
                <a:ea typeface="ＭＳ Ｐゴシック" panose="020B0600070205080204" pitchFamily="34" charset="-128"/>
              </a:rPr>
              <a:t>10.4. Approche biologique</a:t>
            </a:r>
          </a:p>
        </p:txBody>
      </p:sp>
      <p:sp>
        <p:nvSpPr>
          <p:cNvPr id="4" name="Rectangle 2">
            <a:extLst>
              <a:ext uri="{FF2B5EF4-FFF2-40B4-BE49-F238E27FC236}">
                <a16:creationId xmlns:a16="http://schemas.microsoft.com/office/drawing/2014/main" id="{2102B6FE-FD9C-104B-9557-CF833C22DA21}"/>
              </a:ext>
            </a:extLst>
          </p:cNvPr>
          <p:cNvSpPr txBox="1">
            <a:spLocks noRot="1"/>
          </p:cNvSpPr>
          <p:nvPr/>
        </p:nvSpPr>
        <p:spPr>
          <a:xfrm>
            <a:off x="321129" y="2368273"/>
            <a:ext cx="11549742"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800" dirty="0"/>
              <a:t>Deux hypothèses psychobiologiques sont proposées : </a:t>
            </a:r>
          </a:p>
          <a:p>
            <a:pPr marL="0" indent="0" algn="just">
              <a:buNone/>
            </a:pPr>
            <a:endParaRPr lang="fr-FR" sz="2800" dirty="0"/>
          </a:p>
          <a:p>
            <a:pPr marL="0" indent="0" algn="just">
              <a:buNone/>
            </a:pPr>
            <a:r>
              <a:rPr lang="fr-FR" sz="2800" dirty="0"/>
              <a:t>-	une </a:t>
            </a:r>
            <a:r>
              <a:rPr lang="fr-FR" sz="2800" dirty="0" err="1"/>
              <a:t>dysrégulation</a:t>
            </a:r>
            <a:r>
              <a:rPr lang="fr-FR" sz="2800" dirty="0"/>
              <a:t> émotionnelle sous-tendue par un </a:t>
            </a:r>
            <a:r>
              <a:rPr lang="fr-FR" sz="2800" dirty="0">
                <a:solidFill>
                  <a:srgbClr val="FF0000"/>
                </a:solidFill>
              </a:rPr>
              <a:t>système noradrénergique </a:t>
            </a:r>
            <a:r>
              <a:rPr lang="fr-FR" sz="2800" dirty="0"/>
              <a:t>hyper-réactif, </a:t>
            </a:r>
          </a:p>
          <a:p>
            <a:pPr marL="0" indent="0" algn="just">
              <a:buNone/>
            </a:pPr>
            <a:r>
              <a:rPr lang="fr-FR" sz="2800" dirty="0"/>
              <a:t>-	un mauvais contrôle comportemental basé sur une </a:t>
            </a:r>
            <a:r>
              <a:rPr lang="fr-FR" sz="2800" dirty="0">
                <a:solidFill>
                  <a:srgbClr val="FF0000"/>
                </a:solidFill>
              </a:rPr>
              <a:t>modulation sérotoninergique réduite</a:t>
            </a:r>
            <a:r>
              <a:rPr lang="fr-FR" sz="2800" dirty="0"/>
              <a:t>. </a:t>
            </a:r>
          </a:p>
          <a:p>
            <a:pPr marL="0" indent="0" algn="just">
              <a:buNone/>
            </a:pPr>
            <a:endParaRPr lang="fr-FR" sz="2800" dirty="0"/>
          </a:p>
          <a:p>
            <a:pPr marL="0" indent="0" algn="just">
              <a:buNone/>
            </a:pPr>
            <a:endParaRPr lang="fr-FR" sz="2800" dirty="0"/>
          </a:p>
          <a:p>
            <a:pPr marL="0" indent="0" algn="just">
              <a:buNone/>
            </a:pPr>
            <a:r>
              <a:rPr lang="fr-FR" sz="2800" dirty="0"/>
              <a:t>Le trouble de personnalité borderline est en grande partie génétique selon une recherche américaine et néerlandaise : 42% de la variation dans les caractéristiques de la personnalité borderline sont attribuables à l'influence génétique et 58% à l'influence environnementale. Il n'y a pas de différence dans les taux d'héritabilité entre hommes et femmes. Une recherche ultérieure a montré l'influence d'un gène situé sur le chromosome 9 (</a:t>
            </a:r>
            <a:r>
              <a:rPr lang="fr-FR" sz="2800" dirty="0" err="1"/>
              <a:t>Distel</a:t>
            </a:r>
            <a:r>
              <a:rPr lang="fr-FR" sz="2800" dirty="0"/>
              <a:t> et al., 2008). </a:t>
            </a:r>
          </a:p>
          <a:p>
            <a:pPr marL="0" indent="0" algn="just">
              <a:buNone/>
            </a:pPr>
            <a:endParaRPr lang="fr-FR" sz="2800" dirty="0"/>
          </a:p>
          <a:p>
            <a:pPr marL="0" indent="0" algn="just">
              <a:buNone/>
            </a:pPr>
            <a:endParaRPr lang="fr-FR" sz="2800" dirty="0"/>
          </a:p>
          <a:p>
            <a:pPr marL="0" indent="0" algn="just">
              <a:buNone/>
            </a:pPr>
            <a:endParaRPr lang="fr-FR" sz="2800" dirty="0"/>
          </a:p>
          <a:p>
            <a:pPr marL="0" indent="0" algn="just">
              <a:buNone/>
            </a:pPr>
            <a:r>
              <a:rPr lang="fr-FR" sz="2800" dirty="0"/>
              <a:t>Le trouble PBL est 5 fois plus fréquent chez les parents biologiques au premier degré que dans la population générale, et il est associé à un risque familial élevé de troubles liés à l’utilisation de substances, de l’existence de personnalités antisociales et de troubles de l’humeur (APA, 2000). </a:t>
            </a:r>
          </a:p>
          <a:p>
            <a:pPr marL="0" indent="0" algn="just">
              <a:buNone/>
            </a:pPr>
            <a:endParaRPr lang="fr-FR" sz="2800" dirty="0"/>
          </a:p>
        </p:txBody>
      </p:sp>
      <p:sp>
        <p:nvSpPr>
          <p:cNvPr id="2" name="ZoneTexte 1">
            <a:extLst>
              <a:ext uri="{FF2B5EF4-FFF2-40B4-BE49-F238E27FC236}">
                <a16:creationId xmlns:a16="http://schemas.microsoft.com/office/drawing/2014/main" id="{E5A5D19A-0703-A14A-B2DC-A245AB91B1C5}"/>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260875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3">
                                            <p:txEl>
                                              <p:pRg st="1" end="1"/>
                                            </p:txEl>
                                          </p:spTgt>
                                        </p:tgtEl>
                                        <p:attrNameLst>
                                          <p:attrName>ppt_w</p:attrName>
                                        </p:attrNameLst>
                                      </p:cBhvr>
                                    </p:anim>
                                    <p:anim by="(#ppt_w*0.50)" calcmode="lin" valueType="num">
                                      <p:cBhvr>
                                        <p:cTn id="16" dur="500" decel="50000" autoRev="1" fill="hold">
                                          <p:stCondLst>
                                            <p:cond delay="0"/>
                                          </p:stCondLst>
                                        </p:cTn>
                                        <p:tgtEl>
                                          <p:spTgt spid="3">
                                            <p:txEl>
                                              <p:pRg st="1" end="1"/>
                                            </p:txEl>
                                          </p:spTgt>
                                        </p:tgtEl>
                                        <p:attrNameLst>
                                          <p:attrName>ppt_x</p:attrName>
                                        </p:attrNameLst>
                                      </p:cBhvr>
                                    </p:anim>
                                    <p:anim from="(-#ppt_h/2)" to="(#ppt_y)" calcmode="lin" valueType="num">
                                      <p:cBhvr>
                                        <p:cTn id="17" dur="1000" fill="hold">
                                          <p:stCondLst>
                                            <p:cond delay="0"/>
                                          </p:stCondLst>
                                        </p:cTn>
                                        <p:tgtEl>
                                          <p:spTgt spid="3">
                                            <p:txEl>
                                              <p:pRg st="1" end="1"/>
                                            </p:txEl>
                                          </p:spTgt>
                                        </p:tgtEl>
                                        <p:attrNameLst>
                                          <p:attrName>ppt_y</p:attrName>
                                        </p:attrNameLst>
                                      </p:cBhvr>
                                    </p:anim>
                                    <p:animRot by="21600000">
                                      <p:cBhvr>
                                        <p:cTn id="18" dur="1000" fill="hold">
                                          <p:stCondLst>
                                            <p:cond delay="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A2B37A-8F30-8446-A324-D1F952E40EB2}"/>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10. Étiologie : différentes approches</a:t>
            </a:r>
          </a:p>
          <a:p>
            <a:pPr algn="ctr">
              <a:buNone/>
              <a:defRPr/>
            </a:pPr>
            <a:r>
              <a:rPr lang="fr-FR" altLang="fr-FR" sz="3000" dirty="0">
                <a:solidFill>
                  <a:srgbClr val="FFFF00"/>
                </a:solidFill>
                <a:effectLst>
                  <a:outerShdw blurRad="38100" dist="38100" dir="2700000" algn="tl">
                    <a:srgbClr val="C0C0C0"/>
                  </a:outerShdw>
                </a:effectLst>
                <a:latin typeface="+mj-lt"/>
                <a:ea typeface="ＭＳ Ｐゴシック" panose="020B0600070205080204" pitchFamily="34" charset="-128"/>
              </a:rPr>
              <a:t>10.4. Approche biologique</a:t>
            </a:r>
          </a:p>
        </p:txBody>
      </p:sp>
      <p:sp>
        <p:nvSpPr>
          <p:cNvPr id="4" name="Rectangle 2">
            <a:extLst>
              <a:ext uri="{FF2B5EF4-FFF2-40B4-BE49-F238E27FC236}">
                <a16:creationId xmlns:a16="http://schemas.microsoft.com/office/drawing/2014/main" id="{2102B6FE-FD9C-104B-9557-CF833C22DA21}"/>
              </a:ext>
            </a:extLst>
          </p:cNvPr>
          <p:cNvSpPr txBox="1">
            <a:spLocks noRot="1"/>
          </p:cNvSpPr>
          <p:nvPr/>
        </p:nvSpPr>
        <p:spPr>
          <a:xfrm>
            <a:off x="321129" y="2368273"/>
            <a:ext cx="11549742"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800" dirty="0"/>
              <a:t>Le trouble de personnalité borderline est en grande partie génétique selon une recherche américaine et néerlandaise : </a:t>
            </a:r>
            <a:r>
              <a:rPr lang="fr-FR" sz="2800" dirty="0">
                <a:solidFill>
                  <a:srgbClr val="FF0000"/>
                </a:solidFill>
              </a:rPr>
              <a:t>42% </a:t>
            </a:r>
            <a:r>
              <a:rPr lang="fr-FR" sz="2800" dirty="0"/>
              <a:t>de la variation dans les caractéristiques de la personnalité borderline sont attribuables à l'influence génétique et </a:t>
            </a:r>
            <a:r>
              <a:rPr lang="fr-FR" sz="2800" dirty="0">
                <a:solidFill>
                  <a:srgbClr val="FF0000"/>
                </a:solidFill>
              </a:rPr>
              <a:t>58%</a:t>
            </a:r>
            <a:r>
              <a:rPr lang="fr-FR" sz="2800" dirty="0"/>
              <a:t> à l'influence environnementale. </a:t>
            </a:r>
          </a:p>
          <a:p>
            <a:pPr marL="0" indent="0" algn="just">
              <a:buNone/>
            </a:pPr>
            <a:endParaRPr lang="fr-FR" sz="2800" dirty="0"/>
          </a:p>
          <a:p>
            <a:pPr marL="0" indent="0" algn="just">
              <a:buNone/>
            </a:pPr>
            <a:r>
              <a:rPr lang="fr-FR" sz="2800" dirty="0"/>
              <a:t>Le trouble PBL est 5 fois plus fréquent chez les parents biologiques au premier degré</a:t>
            </a:r>
          </a:p>
          <a:p>
            <a:pPr marL="0" indent="0" algn="just">
              <a:buNone/>
            </a:pPr>
            <a:endParaRPr lang="fr-FR" sz="2800" dirty="0"/>
          </a:p>
        </p:txBody>
      </p:sp>
      <p:sp>
        <p:nvSpPr>
          <p:cNvPr id="2" name="ZoneTexte 1">
            <a:extLst>
              <a:ext uri="{FF2B5EF4-FFF2-40B4-BE49-F238E27FC236}">
                <a16:creationId xmlns:a16="http://schemas.microsoft.com/office/drawing/2014/main" id="{E5A5D19A-0703-A14A-B2DC-A245AB91B1C5}"/>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262601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3">
                                            <p:txEl>
                                              <p:pRg st="1" end="1"/>
                                            </p:txEl>
                                          </p:spTgt>
                                        </p:tgtEl>
                                        <p:attrNameLst>
                                          <p:attrName>ppt_w</p:attrName>
                                        </p:attrNameLst>
                                      </p:cBhvr>
                                    </p:anim>
                                    <p:anim by="(#ppt_w*0.50)" calcmode="lin" valueType="num">
                                      <p:cBhvr>
                                        <p:cTn id="16" dur="500" decel="50000" autoRev="1" fill="hold">
                                          <p:stCondLst>
                                            <p:cond delay="0"/>
                                          </p:stCondLst>
                                        </p:cTn>
                                        <p:tgtEl>
                                          <p:spTgt spid="3">
                                            <p:txEl>
                                              <p:pRg st="1" end="1"/>
                                            </p:txEl>
                                          </p:spTgt>
                                        </p:tgtEl>
                                        <p:attrNameLst>
                                          <p:attrName>ppt_x</p:attrName>
                                        </p:attrNameLst>
                                      </p:cBhvr>
                                    </p:anim>
                                    <p:anim from="(-#ppt_h/2)" to="(#ppt_y)" calcmode="lin" valueType="num">
                                      <p:cBhvr>
                                        <p:cTn id="17" dur="1000" fill="hold">
                                          <p:stCondLst>
                                            <p:cond delay="0"/>
                                          </p:stCondLst>
                                        </p:cTn>
                                        <p:tgtEl>
                                          <p:spTgt spid="3">
                                            <p:txEl>
                                              <p:pRg st="1" end="1"/>
                                            </p:txEl>
                                          </p:spTgt>
                                        </p:tgtEl>
                                        <p:attrNameLst>
                                          <p:attrName>ppt_y</p:attrName>
                                        </p:attrNameLst>
                                      </p:cBhvr>
                                    </p:anim>
                                    <p:animRot by="21600000">
                                      <p:cBhvr>
                                        <p:cTn id="18" dur="1000" fill="hold">
                                          <p:stCondLst>
                                            <p:cond delay="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A2B37A-8F30-8446-A324-D1F952E40EB2}"/>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10. Étiologie : différentes approches</a:t>
            </a:r>
          </a:p>
          <a:p>
            <a:pPr algn="ctr">
              <a:buNone/>
              <a:defRPr/>
            </a:pPr>
            <a:r>
              <a:rPr lang="fr-FR" altLang="fr-FR" sz="3000" dirty="0">
                <a:solidFill>
                  <a:srgbClr val="FFFF00"/>
                </a:solidFill>
                <a:effectLst>
                  <a:outerShdw blurRad="38100" dist="38100" dir="2700000" algn="tl">
                    <a:srgbClr val="C0C0C0"/>
                  </a:outerShdw>
                </a:effectLst>
                <a:latin typeface="+mj-lt"/>
                <a:ea typeface="ＭＳ Ｐゴシック" panose="020B0600070205080204" pitchFamily="34" charset="-128"/>
              </a:rPr>
              <a:t>10.4. Approche biologique</a:t>
            </a:r>
          </a:p>
        </p:txBody>
      </p:sp>
      <p:sp>
        <p:nvSpPr>
          <p:cNvPr id="2" name="ZoneTexte 1">
            <a:extLst>
              <a:ext uri="{FF2B5EF4-FFF2-40B4-BE49-F238E27FC236}">
                <a16:creationId xmlns:a16="http://schemas.microsoft.com/office/drawing/2014/main" id="{E5A5D19A-0703-A14A-B2DC-A245AB91B1C5}"/>
              </a:ext>
            </a:extLst>
          </p:cNvPr>
          <p:cNvSpPr txBox="1"/>
          <p:nvPr/>
        </p:nvSpPr>
        <p:spPr>
          <a:xfrm>
            <a:off x="9372600" y="1110343"/>
            <a:ext cx="184731" cy="369332"/>
          </a:xfrm>
          <a:prstGeom prst="rect">
            <a:avLst/>
          </a:prstGeom>
          <a:noFill/>
        </p:spPr>
        <p:txBody>
          <a:bodyPr wrap="none" rtlCol="0">
            <a:spAutoFit/>
          </a:bodyPr>
          <a:lstStyle/>
          <a:p>
            <a:endParaRPr lang="fr-FR" dirty="0"/>
          </a:p>
        </p:txBody>
      </p:sp>
      <p:pic>
        <p:nvPicPr>
          <p:cNvPr id="5" name="Image 4">
            <a:extLst>
              <a:ext uri="{FF2B5EF4-FFF2-40B4-BE49-F238E27FC236}">
                <a16:creationId xmlns:a16="http://schemas.microsoft.com/office/drawing/2014/main" id="{0DB28856-15D2-604E-AB35-9AC9FBA86A9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32875" y="2072216"/>
            <a:ext cx="10526249" cy="4785784"/>
          </a:xfrm>
          <a:prstGeom prst="rect">
            <a:avLst/>
          </a:prstGeom>
          <a:noFill/>
          <a:ln>
            <a:noFill/>
          </a:ln>
        </p:spPr>
      </p:pic>
    </p:spTree>
    <p:extLst>
      <p:ext uri="{BB962C8B-B14F-4D97-AF65-F5344CB8AC3E}">
        <p14:creationId xmlns:p14="http://schemas.microsoft.com/office/powerpoint/2010/main" val="406451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3">
                                            <p:txEl>
                                              <p:pRg st="1" end="1"/>
                                            </p:txEl>
                                          </p:spTgt>
                                        </p:tgtEl>
                                        <p:attrNameLst>
                                          <p:attrName>ppt_w</p:attrName>
                                        </p:attrNameLst>
                                      </p:cBhvr>
                                    </p:anim>
                                    <p:anim by="(#ppt_w*0.50)" calcmode="lin" valueType="num">
                                      <p:cBhvr>
                                        <p:cTn id="16" dur="500" decel="50000" autoRev="1" fill="hold">
                                          <p:stCondLst>
                                            <p:cond delay="0"/>
                                          </p:stCondLst>
                                        </p:cTn>
                                        <p:tgtEl>
                                          <p:spTgt spid="3">
                                            <p:txEl>
                                              <p:pRg st="1" end="1"/>
                                            </p:txEl>
                                          </p:spTgt>
                                        </p:tgtEl>
                                        <p:attrNameLst>
                                          <p:attrName>ppt_x</p:attrName>
                                        </p:attrNameLst>
                                      </p:cBhvr>
                                    </p:anim>
                                    <p:anim from="(-#ppt_h/2)" to="(#ppt_y)" calcmode="lin" valueType="num">
                                      <p:cBhvr>
                                        <p:cTn id="17" dur="1000" fill="hold">
                                          <p:stCondLst>
                                            <p:cond delay="0"/>
                                          </p:stCondLst>
                                        </p:cTn>
                                        <p:tgtEl>
                                          <p:spTgt spid="3">
                                            <p:txEl>
                                              <p:pRg st="1" end="1"/>
                                            </p:txEl>
                                          </p:spTgt>
                                        </p:tgtEl>
                                        <p:attrNameLst>
                                          <p:attrName>ppt_y</p:attrName>
                                        </p:attrNameLst>
                                      </p:cBhvr>
                                    </p:anim>
                                    <p:animRot by="21600000">
                                      <p:cBhvr>
                                        <p:cTn id="18" dur="1000" fill="hold">
                                          <p:stCondLst>
                                            <p:cond delay="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8" name="Rectangle 3"/>
          <p:cNvSpPr>
            <a:spLocks noGrp="1" noChangeArrowheads="1"/>
          </p:cNvSpPr>
          <p:nvPr>
            <p:ph type="body" idx="4294967295"/>
          </p:nvPr>
        </p:nvSpPr>
        <p:spPr>
          <a:xfrm>
            <a:off x="318052" y="1600200"/>
            <a:ext cx="10813774" cy="4343400"/>
          </a:xfrm>
        </p:spPr>
        <p:txBody>
          <a:bodyPr>
            <a:normAutofit lnSpcReduction="10000"/>
          </a:bodyPr>
          <a:lstStyle/>
          <a:p>
            <a:pPr marL="0" indent="0" algn="just">
              <a:lnSpc>
                <a:spcPct val="90000"/>
              </a:lnSpc>
              <a:buNone/>
              <a:defRPr/>
            </a:pPr>
            <a:r>
              <a:rPr lang="fr-FR" altLang="x-none" sz="2800" dirty="0">
                <a:solidFill>
                  <a:schemeClr val="tx2"/>
                </a:solidFill>
                <a:ea typeface="ＭＳ Ｐゴシック" charset="-128"/>
              </a:rPr>
              <a:t>Le mot « traumatisme » vient du grec « trauma », </a:t>
            </a:r>
            <a:r>
              <a:rPr lang="fr-FR" altLang="x-none" sz="2800" dirty="0" err="1">
                <a:solidFill>
                  <a:schemeClr val="tx2"/>
                </a:solidFill>
                <a:ea typeface="ＭＳ Ｐゴシック" charset="-128"/>
              </a:rPr>
              <a:t>τρ</a:t>
            </a:r>
            <a:r>
              <a:rPr lang="fr-FR" altLang="x-none" sz="2800" dirty="0">
                <a:solidFill>
                  <a:schemeClr val="tx2"/>
                </a:solidFill>
                <a:ea typeface="ＭＳ Ｐゴシック" charset="-128"/>
              </a:rPr>
              <a:t>α</a:t>
            </a:r>
            <a:r>
              <a:rPr lang="fr-FR" altLang="x-none" sz="2800" dirty="0" err="1">
                <a:solidFill>
                  <a:schemeClr val="tx2"/>
                </a:solidFill>
                <a:ea typeface="ＭＳ Ｐゴシック" charset="-128"/>
              </a:rPr>
              <a:t>υμ</a:t>
            </a:r>
            <a:r>
              <a:rPr lang="fr-FR" altLang="x-none" sz="2800" dirty="0">
                <a:solidFill>
                  <a:schemeClr val="tx2"/>
                </a:solidFill>
                <a:ea typeface="ＭＳ Ｐゴシック" charset="-128"/>
              </a:rPr>
              <a:t>α, signifiant blessure. En médecine, il définit la « </a:t>
            </a:r>
            <a:r>
              <a:rPr lang="fr-FR" altLang="x-none" sz="2800" dirty="0">
                <a:solidFill>
                  <a:srgbClr val="FF0000"/>
                </a:solidFill>
                <a:ea typeface="ＭＳ Ｐゴシック" charset="-128"/>
              </a:rPr>
              <a:t>transmission d’un choc mécanique exercé par un agent physique extérieur sur une partie du corps et y provoquant une blessure ou une contusion</a:t>
            </a:r>
            <a:r>
              <a:rPr lang="fr-FR" altLang="x-none" sz="2800" dirty="0">
                <a:solidFill>
                  <a:schemeClr val="tx2"/>
                </a:solidFill>
                <a:ea typeface="ＭＳ Ｐゴシック" charset="-128"/>
              </a:rPr>
              <a:t>. » Transposé à la psychopathologie, il devient traumatisme psychologique ou trauma, soit </a:t>
            </a:r>
          </a:p>
          <a:p>
            <a:pPr marL="0" indent="0" algn="just">
              <a:lnSpc>
                <a:spcPct val="90000"/>
              </a:lnSpc>
              <a:buNone/>
              <a:defRPr/>
            </a:pPr>
            <a:r>
              <a:rPr lang="fr-FR" altLang="x-none" sz="2800" dirty="0">
                <a:solidFill>
                  <a:schemeClr val="tx2"/>
                </a:solidFill>
                <a:ea typeface="ＭＳ Ｐゴシック" charset="-128"/>
              </a:rPr>
              <a:t>« la transmission d’un choc psychique exercé par un agent psychologique extérieur sur le psychisme, y provoquant des perturbations psychopathologiques transitoires ou définitives » (</a:t>
            </a:r>
            <a:r>
              <a:rPr lang="fr-FR" altLang="x-none" sz="2800" dirty="0" err="1">
                <a:solidFill>
                  <a:schemeClr val="tx2"/>
                </a:solidFill>
                <a:ea typeface="ＭＳ Ｐゴシック" charset="-128"/>
              </a:rPr>
              <a:t>Crocq</a:t>
            </a:r>
            <a:r>
              <a:rPr lang="fr-FR" altLang="x-none" sz="2800" dirty="0">
                <a:solidFill>
                  <a:schemeClr val="tx2"/>
                </a:solidFill>
                <a:ea typeface="ＭＳ Ｐゴシック" charset="-128"/>
              </a:rPr>
              <a:t>, 2007). </a:t>
            </a:r>
          </a:p>
        </p:txBody>
      </p:sp>
    </p:spTree>
    <p:extLst>
      <p:ext uri="{BB962C8B-B14F-4D97-AF65-F5344CB8AC3E}">
        <p14:creationId xmlns:p14="http://schemas.microsoft.com/office/powerpoint/2010/main" val="1272675470"/>
      </p:ext>
    </p:extLst>
  </p:cSld>
  <p:clrMapOvr>
    <a:masterClrMapping/>
  </p:clrMapOvr>
  <p:transition/>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1B607-C49B-F432-CCCD-307BDC90522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15932D4-6A42-BB34-0A36-FE4B011E7D60}"/>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11. Différences entre PBL et TC</a:t>
            </a:r>
          </a:p>
        </p:txBody>
      </p:sp>
      <p:sp>
        <p:nvSpPr>
          <p:cNvPr id="2" name="ZoneTexte 1">
            <a:extLst>
              <a:ext uri="{FF2B5EF4-FFF2-40B4-BE49-F238E27FC236}">
                <a16:creationId xmlns:a16="http://schemas.microsoft.com/office/drawing/2014/main" id="{18A65819-85AD-671F-3359-6188EAEBD953}"/>
              </a:ext>
            </a:extLst>
          </p:cNvPr>
          <p:cNvSpPr txBox="1"/>
          <p:nvPr/>
        </p:nvSpPr>
        <p:spPr>
          <a:xfrm>
            <a:off x="9372600" y="1110343"/>
            <a:ext cx="184731" cy="369332"/>
          </a:xfrm>
          <a:prstGeom prst="rect">
            <a:avLst/>
          </a:prstGeom>
          <a:noFill/>
        </p:spPr>
        <p:txBody>
          <a:bodyPr wrap="none" rtlCol="0">
            <a:spAutoFit/>
          </a:bodyPr>
          <a:lstStyle/>
          <a:p>
            <a:endParaRPr lang="fr-FR" dirty="0"/>
          </a:p>
        </p:txBody>
      </p:sp>
      <p:graphicFrame>
        <p:nvGraphicFramePr>
          <p:cNvPr id="4" name="Tableau 3">
            <a:extLst>
              <a:ext uri="{FF2B5EF4-FFF2-40B4-BE49-F238E27FC236}">
                <a16:creationId xmlns:a16="http://schemas.microsoft.com/office/drawing/2014/main" id="{CBA63FDE-3D0C-3E32-2910-563886EFAB90}"/>
              </a:ext>
            </a:extLst>
          </p:cNvPr>
          <p:cNvGraphicFramePr>
            <a:graphicFrameLocks noGrp="1"/>
          </p:cNvGraphicFramePr>
          <p:nvPr>
            <p:extLst>
              <p:ext uri="{D42A27DB-BD31-4B8C-83A1-F6EECF244321}">
                <p14:modId xmlns:p14="http://schemas.microsoft.com/office/powerpoint/2010/main" val="341008834"/>
              </p:ext>
            </p:extLst>
          </p:nvPr>
        </p:nvGraphicFramePr>
        <p:xfrm>
          <a:off x="1008993" y="2603500"/>
          <a:ext cx="9270123" cy="3481990"/>
        </p:xfrm>
        <a:graphic>
          <a:graphicData uri="http://schemas.openxmlformats.org/drawingml/2006/table">
            <a:tbl>
              <a:tblPr/>
              <a:tblGrid>
                <a:gridCol w="3090041">
                  <a:extLst>
                    <a:ext uri="{9D8B030D-6E8A-4147-A177-3AD203B41FA5}">
                      <a16:colId xmlns:a16="http://schemas.microsoft.com/office/drawing/2014/main" val="2284365225"/>
                    </a:ext>
                  </a:extLst>
                </a:gridCol>
                <a:gridCol w="3090041">
                  <a:extLst>
                    <a:ext uri="{9D8B030D-6E8A-4147-A177-3AD203B41FA5}">
                      <a16:colId xmlns:a16="http://schemas.microsoft.com/office/drawing/2014/main" val="3886962318"/>
                    </a:ext>
                  </a:extLst>
                </a:gridCol>
                <a:gridCol w="3090041">
                  <a:extLst>
                    <a:ext uri="{9D8B030D-6E8A-4147-A177-3AD203B41FA5}">
                      <a16:colId xmlns:a16="http://schemas.microsoft.com/office/drawing/2014/main" val="3832677975"/>
                    </a:ext>
                  </a:extLst>
                </a:gridCol>
              </a:tblGrid>
              <a:tr h="343294">
                <a:tc>
                  <a:txBody>
                    <a:bodyPr/>
                    <a:lstStyle/>
                    <a:p>
                      <a:endParaRPr lang="fr-FR" sz="900"/>
                    </a:p>
                  </a:txBody>
                  <a:tcPr marL="48117" marR="48117" marT="24058" marB="24058" anchor="ctr">
                    <a:lnL>
                      <a:noFill/>
                    </a:lnL>
                    <a:lnR>
                      <a:noFill/>
                    </a:lnR>
                    <a:lnT>
                      <a:noFill/>
                    </a:lnT>
                    <a:lnB>
                      <a:noFill/>
                    </a:lnB>
                    <a:noFill/>
                  </a:tcPr>
                </a:tc>
                <a:tc>
                  <a:txBody>
                    <a:bodyPr/>
                    <a:lstStyle/>
                    <a:p>
                      <a:r>
                        <a:rPr lang="fr-FR" sz="900"/>
                        <a:t>Trauma complexe (C-PTSD)</a:t>
                      </a:r>
                    </a:p>
                  </a:txBody>
                  <a:tcPr marL="48117" marR="48117" marT="24058" marB="24058" anchor="ctr">
                    <a:lnL>
                      <a:noFill/>
                    </a:lnL>
                    <a:lnR>
                      <a:noFill/>
                    </a:lnR>
                    <a:lnT>
                      <a:noFill/>
                    </a:lnT>
                    <a:lnB>
                      <a:noFill/>
                    </a:lnB>
                    <a:noFill/>
                  </a:tcPr>
                </a:tc>
                <a:tc>
                  <a:txBody>
                    <a:bodyPr/>
                    <a:lstStyle/>
                    <a:p>
                      <a:r>
                        <a:rPr lang="fr-FR" sz="900"/>
                        <a:t>Personnalité borderline (TPB)</a:t>
                      </a:r>
                    </a:p>
                  </a:txBody>
                  <a:tcPr marL="48117" marR="48117" marT="24058" marB="24058" anchor="ctr">
                    <a:lnL>
                      <a:noFill/>
                    </a:lnL>
                    <a:lnR>
                      <a:noFill/>
                    </a:lnR>
                    <a:lnT>
                      <a:noFill/>
                    </a:lnT>
                    <a:lnB>
                      <a:noFill/>
                    </a:lnB>
                    <a:noFill/>
                  </a:tcPr>
                </a:tc>
                <a:extLst>
                  <a:ext uri="{0D108BD9-81ED-4DB2-BD59-A6C34878D82A}">
                    <a16:rowId xmlns:a16="http://schemas.microsoft.com/office/drawing/2014/main" val="1220156517"/>
                  </a:ext>
                </a:extLst>
              </a:tr>
              <a:tr h="784673">
                <a:tc>
                  <a:txBody>
                    <a:bodyPr/>
                    <a:lstStyle/>
                    <a:p>
                      <a:r>
                        <a:rPr lang="fr-FR" sz="900"/>
                        <a:t>Origine</a:t>
                      </a:r>
                    </a:p>
                  </a:txBody>
                  <a:tcPr marL="48117" marR="48117" marT="24058" marB="24058" anchor="ctr">
                    <a:lnL>
                      <a:noFill/>
                    </a:lnL>
                    <a:lnR>
                      <a:noFill/>
                    </a:lnR>
                    <a:lnT>
                      <a:noFill/>
                    </a:lnT>
                    <a:lnB>
                      <a:noFill/>
                    </a:lnB>
                    <a:noFill/>
                  </a:tcPr>
                </a:tc>
                <a:tc>
                  <a:txBody>
                    <a:bodyPr/>
                    <a:lstStyle/>
                    <a:p>
                      <a:r>
                        <a:rPr lang="fr-FR" sz="900"/>
                        <a:t>Exposition prolongée à des traumatismes relationnels (abus, négligences, violences précoces).</a:t>
                      </a:r>
                    </a:p>
                  </a:txBody>
                  <a:tcPr marL="48117" marR="48117" marT="24058" marB="24058" anchor="ctr">
                    <a:lnL>
                      <a:noFill/>
                    </a:lnL>
                    <a:lnR>
                      <a:noFill/>
                    </a:lnR>
                    <a:lnT>
                      <a:noFill/>
                    </a:lnT>
                    <a:lnB>
                      <a:noFill/>
                    </a:lnB>
                    <a:noFill/>
                  </a:tcPr>
                </a:tc>
                <a:tc>
                  <a:txBody>
                    <a:bodyPr/>
                    <a:lstStyle/>
                    <a:p>
                      <a:r>
                        <a:rPr lang="fr-FR" sz="900"/>
                        <a:t>Facteurs multiples : trauma précoce, vulnérabilités biologiques, attachement insécure.</a:t>
                      </a:r>
                    </a:p>
                  </a:txBody>
                  <a:tcPr marL="48117" marR="48117" marT="24058" marB="24058" anchor="ctr">
                    <a:lnL>
                      <a:noFill/>
                    </a:lnL>
                    <a:lnR>
                      <a:noFill/>
                    </a:lnR>
                    <a:lnT>
                      <a:noFill/>
                    </a:lnT>
                    <a:lnB>
                      <a:noFill/>
                    </a:lnB>
                    <a:noFill/>
                  </a:tcPr>
                </a:tc>
                <a:extLst>
                  <a:ext uri="{0D108BD9-81ED-4DB2-BD59-A6C34878D82A}">
                    <a16:rowId xmlns:a16="http://schemas.microsoft.com/office/drawing/2014/main" val="3978933144"/>
                  </a:ext>
                </a:extLst>
              </a:tr>
              <a:tr h="1078927">
                <a:tc>
                  <a:txBody>
                    <a:bodyPr/>
                    <a:lstStyle/>
                    <a:p>
                      <a:r>
                        <a:rPr lang="fr-FR" sz="900"/>
                        <a:t>Symptômes centraux</a:t>
                      </a:r>
                    </a:p>
                  </a:txBody>
                  <a:tcPr marL="48117" marR="48117" marT="24058" marB="24058" anchor="ctr">
                    <a:lnL>
                      <a:noFill/>
                    </a:lnL>
                    <a:lnR>
                      <a:noFill/>
                    </a:lnR>
                    <a:lnT>
                      <a:noFill/>
                    </a:lnT>
                    <a:lnB>
                      <a:noFill/>
                    </a:lnB>
                    <a:noFill/>
                  </a:tcPr>
                </a:tc>
                <a:tc>
                  <a:txBody>
                    <a:bodyPr/>
                    <a:lstStyle/>
                    <a:p>
                      <a:r>
                        <a:rPr lang="fr-FR" sz="900"/>
                        <a:t>Dysrégulation émotionnelle, perturbation de l'identité, difficultés relationnelles, symptômes dissociatifs, honte, culpabilité.</a:t>
                      </a:r>
                    </a:p>
                  </a:txBody>
                  <a:tcPr marL="48117" marR="48117" marT="24058" marB="24058" anchor="ctr">
                    <a:lnL>
                      <a:noFill/>
                    </a:lnL>
                    <a:lnR>
                      <a:noFill/>
                    </a:lnR>
                    <a:lnT>
                      <a:noFill/>
                    </a:lnT>
                    <a:lnB>
                      <a:noFill/>
                    </a:lnB>
                    <a:noFill/>
                  </a:tcPr>
                </a:tc>
                <a:tc>
                  <a:txBody>
                    <a:bodyPr/>
                    <a:lstStyle/>
                    <a:p>
                      <a:r>
                        <a:rPr lang="fr-FR" sz="900"/>
                        <a:t>Instabilité émotionnelle, impulsivité, peur de l'abandon, identité fluctuante, relations chaotiques, colère intense.</a:t>
                      </a:r>
                    </a:p>
                  </a:txBody>
                  <a:tcPr marL="48117" marR="48117" marT="24058" marB="24058" anchor="ctr">
                    <a:lnL>
                      <a:noFill/>
                    </a:lnL>
                    <a:lnR>
                      <a:noFill/>
                    </a:lnR>
                    <a:lnT>
                      <a:noFill/>
                    </a:lnT>
                    <a:lnB>
                      <a:noFill/>
                    </a:lnB>
                    <a:noFill/>
                  </a:tcPr>
                </a:tc>
                <a:extLst>
                  <a:ext uri="{0D108BD9-81ED-4DB2-BD59-A6C34878D82A}">
                    <a16:rowId xmlns:a16="http://schemas.microsoft.com/office/drawing/2014/main" val="707121708"/>
                  </a:ext>
                </a:extLst>
              </a:tr>
              <a:tr h="637548">
                <a:tc>
                  <a:txBody>
                    <a:bodyPr/>
                    <a:lstStyle/>
                    <a:p>
                      <a:r>
                        <a:rPr lang="fr-FR" sz="900"/>
                        <a:t>Diagnostic officiel</a:t>
                      </a:r>
                    </a:p>
                  </a:txBody>
                  <a:tcPr marL="48117" marR="48117" marT="24058" marB="24058" anchor="ctr">
                    <a:lnL>
                      <a:noFill/>
                    </a:lnL>
                    <a:lnR>
                      <a:noFill/>
                    </a:lnR>
                    <a:lnT>
                      <a:noFill/>
                    </a:lnT>
                    <a:lnB>
                      <a:noFill/>
                    </a:lnB>
                    <a:noFill/>
                  </a:tcPr>
                </a:tc>
                <a:tc>
                  <a:txBody>
                    <a:bodyPr/>
                    <a:lstStyle/>
                    <a:p>
                      <a:r>
                        <a:rPr lang="fr-FR" sz="900"/>
                        <a:t>DSM-5 ne reconnaît pas encore officiellement le C-PTSD (reconnu par CIM-11).</a:t>
                      </a:r>
                    </a:p>
                  </a:txBody>
                  <a:tcPr marL="48117" marR="48117" marT="24058" marB="24058" anchor="ctr">
                    <a:lnL>
                      <a:noFill/>
                    </a:lnL>
                    <a:lnR>
                      <a:noFill/>
                    </a:lnR>
                    <a:lnT>
                      <a:noFill/>
                    </a:lnT>
                    <a:lnB>
                      <a:noFill/>
                    </a:lnB>
                    <a:noFill/>
                  </a:tcPr>
                </a:tc>
                <a:tc>
                  <a:txBody>
                    <a:bodyPr/>
                    <a:lstStyle/>
                    <a:p>
                      <a:r>
                        <a:rPr lang="fr-FR" sz="900"/>
                        <a:t>Diagnostic reconnu par DSM-IV et DSM-5.</a:t>
                      </a:r>
                    </a:p>
                  </a:txBody>
                  <a:tcPr marL="48117" marR="48117" marT="24058" marB="24058" anchor="ctr">
                    <a:lnL>
                      <a:noFill/>
                    </a:lnL>
                    <a:lnR>
                      <a:noFill/>
                    </a:lnR>
                    <a:lnT>
                      <a:noFill/>
                    </a:lnT>
                    <a:lnB>
                      <a:noFill/>
                    </a:lnB>
                    <a:noFill/>
                  </a:tcPr>
                </a:tc>
                <a:extLst>
                  <a:ext uri="{0D108BD9-81ED-4DB2-BD59-A6C34878D82A}">
                    <a16:rowId xmlns:a16="http://schemas.microsoft.com/office/drawing/2014/main" val="2419646204"/>
                  </a:ext>
                </a:extLst>
              </a:tr>
              <a:tr h="637548">
                <a:tc>
                  <a:txBody>
                    <a:bodyPr/>
                    <a:lstStyle/>
                    <a:p>
                      <a:r>
                        <a:rPr lang="fr-FR" sz="900"/>
                        <a:t>Temporalité du symptôme</a:t>
                      </a:r>
                    </a:p>
                  </a:txBody>
                  <a:tcPr marL="48117" marR="48117" marT="24058" marB="24058" anchor="ctr">
                    <a:lnL>
                      <a:noFill/>
                    </a:lnL>
                    <a:lnR>
                      <a:noFill/>
                    </a:lnR>
                    <a:lnT>
                      <a:noFill/>
                    </a:lnT>
                    <a:lnB>
                      <a:noFill/>
                    </a:lnB>
                    <a:noFill/>
                  </a:tcPr>
                </a:tc>
                <a:tc>
                  <a:txBody>
                    <a:bodyPr/>
                    <a:lstStyle/>
                    <a:p>
                      <a:r>
                        <a:rPr lang="fr-FR" sz="900"/>
                        <a:t>Vue comme secondaire à un contexte traumatique spécifique.</a:t>
                      </a:r>
                    </a:p>
                  </a:txBody>
                  <a:tcPr marL="48117" marR="48117" marT="24058" marB="24058" anchor="ctr">
                    <a:lnL>
                      <a:noFill/>
                    </a:lnL>
                    <a:lnR>
                      <a:noFill/>
                    </a:lnR>
                    <a:lnT>
                      <a:noFill/>
                    </a:lnT>
                    <a:lnB>
                      <a:noFill/>
                    </a:lnB>
                    <a:noFill/>
                  </a:tcPr>
                </a:tc>
                <a:tc>
                  <a:txBody>
                    <a:bodyPr/>
                    <a:lstStyle/>
                    <a:p>
                      <a:r>
                        <a:rPr lang="fr-FR" sz="900" dirty="0"/>
                        <a:t>Vue comme un trouble structurel de la personnalité, plus profond et omniprésent.</a:t>
                      </a:r>
                    </a:p>
                  </a:txBody>
                  <a:tcPr marL="48117" marR="48117" marT="24058" marB="24058" anchor="ctr">
                    <a:lnL>
                      <a:noFill/>
                    </a:lnL>
                    <a:lnR>
                      <a:noFill/>
                    </a:lnR>
                    <a:lnT>
                      <a:noFill/>
                    </a:lnT>
                    <a:lnB>
                      <a:noFill/>
                    </a:lnB>
                    <a:noFill/>
                  </a:tcPr>
                </a:tc>
                <a:extLst>
                  <a:ext uri="{0D108BD9-81ED-4DB2-BD59-A6C34878D82A}">
                    <a16:rowId xmlns:a16="http://schemas.microsoft.com/office/drawing/2014/main" val="3333854312"/>
                  </a:ext>
                </a:extLst>
              </a:tr>
            </a:tbl>
          </a:graphicData>
        </a:graphic>
      </p:graphicFrame>
    </p:spTree>
    <p:extLst>
      <p:ext uri="{BB962C8B-B14F-4D97-AF65-F5344CB8AC3E}">
        <p14:creationId xmlns:p14="http://schemas.microsoft.com/office/powerpoint/2010/main" val="153768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984F9-47E1-155D-CA46-193B26332AE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9FC57A3-24D4-B360-F473-B8DDFC4EA4C9}"/>
              </a:ext>
            </a:extLst>
          </p:cNvPr>
          <p:cNvSpPr txBox="1">
            <a:spLocks noRot="1"/>
          </p:cNvSpPr>
          <p:nvPr/>
        </p:nvSpPr>
        <p:spPr>
          <a:xfrm>
            <a:off x="321129" y="2368273"/>
            <a:ext cx="11549742"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800" dirty="0"/>
              <a:t>1. Lien au traumatisme</a:t>
            </a:r>
          </a:p>
          <a:p>
            <a:pPr marL="0" indent="0" algn="just">
              <a:buNone/>
            </a:pPr>
            <a:r>
              <a:rPr lang="fr-FR" sz="2800" dirty="0"/>
              <a:t>Trauma complexe : Le trauma est à la racine du problème. La plupart des symptômes sont directement explicables par une histoire d’abus ou de négligence chronique.</a:t>
            </a:r>
          </a:p>
          <a:p>
            <a:pPr marL="0" indent="0" algn="just">
              <a:buNone/>
            </a:pPr>
            <a:r>
              <a:rPr lang="fr-FR" sz="2800" dirty="0"/>
              <a:t>Borderline : Un traumatisme peut être présent (souvent), mais le TPB est vu comme un trouble structurel de la personnalité. Il existe parfois des traits borderline sans antécédents clairs de trauma.</a:t>
            </a:r>
          </a:p>
        </p:txBody>
      </p:sp>
      <p:sp>
        <p:nvSpPr>
          <p:cNvPr id="2" name="ZoneTexte 1">
            <a:extLst>
              <a:ext uri="{FF2B5EF4-FFF2-40B4-BE49-F238E27FC236}">
                <a16:creationId xmlns:a16="http://schemas.microsoft.com/office/drawing/2014/main" id="{584B4D2B-651F-5DA7-BC5C-693D72EED540}"/>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1537385830"/>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B09CD-BB95-760D-4769-3DF636FE700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1AB5251-3D88-9F93-F649-CFB6A3A53EC6}"/>
              </a:ext>
            </a:extLst>
          </p:cNvPr>
          <p:cNvSpPr txBox="1">
            <a:spLocks noRot="1"/>
          </p:cNvSpPr>
          <p:nvPr/>
        </p:nvSpPr>
        <p:spPr>
          <a:xfrm>
            <a:off x="321129" y="2368273"/>
            <a:ext cx="11549742"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800" dirty="0"/>
              <a:t>2. Identité</a:t>
            </a:r>
          </a:p>
          <a:p>
            <a:pPr marL="0" indent="0" algn="just">
              <a:buNone/>
            </a:pPr>
            <a:r>
              <a:rPr lang="fr-FR" sz="2800" dirty="0"/>
              <a:t>C-PTSD : La perturbation de l'identité est liée au trauma (ex : honte extrême, sentiment d’être "cassé").</a:t>
            </a:r>
          </a:p>
          <a:p>
            <a:pPr marL="0" indent="0" algn="just">
              <a:buNone/>
            </a:pPr>
            <a:r>
              <a:rPr lang="fr-FR" sz="2800" dirty="0"/>
              <a:t>TPB : L'identité est plus fondamentalement instable : l’image de soi change en fonction des circonstances et des relations (ex : "je suis génial" ➔ "je suis nul" en quelques heures).</a:t>
            </a:r>
          </a:p>
        </p:txBody>
      </p:sp>
      <p:sp>
        <p:nvSpPr>
          <p:cNvPr id="2" name="ZoneTexte 1">
            <a:extLst>
              <a:ext uri="{FF2B5EF4-FFF2-40B4-BE49-F238E27FC236}">
                <a16:creationId xmlns:a16="http://schemas.microsoft.com/office/drawing/2014/main" id="{D7692C2E-754B-77E5-C484-AE4E8866E9E2}"/>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418984038"/>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C49E1-97A9-9B82-7CB9-93B9D6D53E5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AE55F92-B2BB-B461-9FD1-5327DC89E037}"/>
              </a:ext>
            </a:extLst>
          </p:cNvPr>
          <p:cNvSpPr txBox="1">
            <a:spLocks noRot="1"/>
          </p:cNvSpPr>
          <p:nvPr/>
        </p:nvSpPr>
        <p:spPr>
          <a:xfrm>
            <a:off x="321129" y="2368273"/>
            <a:ext cx="11549742"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800" dirty="0"/>
              <a:t>3. Régulation émotionnelle</a:t>
            </a:r>
          </a:p>
          <a:p>
            <a:pPr marL="0" indent="0" algn="just">
              <a:buNone/>
            </a:pPr>
            <a:r>
              <a:rPr lang="fr-FR" sz="2800" dirty="0"/>
              <a:t>C-PTSD : Hyperactivation émotionnelle liée à des souvenirs traumatiques ou à des déclencheurs spécifiques.</a:t>
            </a:r>
          </a:p>
          <a:p>
            <a:pPr marL="0" indent="0" algn="just">
              <a:buNone/>
            </a:pPr>
            <a:r>
              <a:rPr lang="fr-FR" sz="2800" dirty="0"/>
              <a:t>TPB : Dysrégulation émotionnelle permanente, même sans déclencheur clair. Les émotions montent très vite et très fort.</a:t>
            </a:r>
          </a:p>
        </p:txBody>
      </p:sp>
      <p:sp>
        <p:nvSpPr>
          <p:cNvPr id="2" name="ZoneTexte 1">
            <a:extLst>
              <a:ext uri="{FF2B5EF4-FFF2-40B4-BE49-F238E27FC236}">
                <a16:creationId xmlns:a16="http://schemas.microsoft.com/office/drawing/2014/main" id="{A32592B8-B413-C548-3788-6A6F87D042E8}"/>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110761149"/>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A472B-B2C3-EEF7-42E5-2A15061D983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2BBAB04-FAC1-D9B8-BE49-026DFBCD80EF}"/>
              </a:ext>
            </a:extLst>
          </p:cNvPr>
          <p:cNvSpPr txBox="1">
            <a:spLocks noRot="1"/>
          </p:cNvSpPr>
          <p:nvPr/>
        </p:nvSpPr>
        <p:spPr>
          <a:xfrm>
            <a:off x="321129" y="2368273"/>
            <a:ext cx="11549742"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800" dirty="0"/>
              <a:t>4. Relations interpersonnelles</a:t>
            </a:r>
          </a:p>
          <a:p>
            <a:pPr marL="0" indent="0" algn="just">
              <a:buNone/>
            </a:pPr>
            <a:r>
              <a:rPr lang="fr-FR" sz="2800" dirty="0"/>
              <a:t>C-PTSD : Tendance à l’évitement relationnel, peur de la proximité par méfiance (défiance basée sur la mémoire traumatique).</a:t>
            </a:r>
          </a:p>
          <a:p>
            <a:pPr marL="0" indent="0" algn="just">
              <a:buNone/>
            </a:pPr>
            <a:r>
              <a:rPr lang="fr-FR" sz="2800" dirty="0"/>
              <a:t>TPB : Besoin intense de relations MAIS extrême instabilité dans les relations (idéalisations ➔ dévalorisations rapides, peur panique de l’abandon).</a:t>
            </a:r>
          </a:p>
        </p:txBody>
      </p:sp>
      <p:sp>
        <p:nvSpPr>
          <p:cNvPr id="2" name="ZoneTexte 1">
            <a:extLst>
              <a:ext uri="{FF2B5EF4-FFF2-40B4-BE49-F238E27FC236}">
                <a16:creationId xmlns:a16="http://schemas.microsoft.com/office/drawing/2014/main" id="{E931BBEA-353B-53DE-8D1D-1CEA61197DBD}"/>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2229455631"/>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B46C3-0AE0-EEB3-8F71-2EA6B2E5080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786FB97-253A-7516-1C3E-62E04D5C57E3}"/>
              </a:ext>
            </a:extLst>
          </p:cNvPr>
          <p:cNvSpPr txBox="1">
            <a:spLocks noRot="1"/>
          </p:cNvSpPr>
          <p:nvPr/>
        </p:nvSpPr>
        <p:spPr>
          <a:xfrm>
            <a:off x="321129" y="2368273"/>
            <a:ext cx="11549742"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800" dirty="0"/>
              <a:t>5. Comportements impulsifs</a:t>
            </a:r>
          </a:p>
          <a:p>
            <a:pPr marL="0" indent="0" algn="just">
              <a:buNone/>
            </a:pPr>
            <a:r>
              <a:rPr lang="fr-FR" sz="2800" dirty="0"/>
              <a:t>C-PTSD : Moins fréquent ou plus circonstanciel (par ex., automutilation en réaction à une dissociation ou un souvenir traumatique).</a:t>
            </a:r>
          </a:p>
          <a:p>
            <a:pPr marL="0" indent="0" algn="just">
              <a:buNone/>
            </a:pPr>
            <a:r>
              <a:rPr lang="fr-FR" sz="2800" dirty="0"/>
              <a:t>TPB : Très fréquent (automutilation, toxicomanie, conduites sexuelles à risque), souvent pour gérer des affects intenses.</a:t>
            </a:r>
          </a:p>
        </p:txBody>
      </p:sp>
      <p:sp>
        <p:nvSpPr>
          <p:cNvPr id="2" name="ZoneTexte 1">
            <a:extLst>
              <a:ext uri="{FF2B5EF4-FFF2-40B4-BE49-F238E27FC236}">
                <a16:creationId xmlns:a16="http://schemas.microsoft.com/office/drawing/2014/main" id="{ED6BFD04-3C70-FC82-EC79-16933A57AB03}"/>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3776025710"/>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70858-C79F-4F35-5807-78F0F10E6C9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DBD83B6-A316-E08D-BBC6-C4B31CEA2F0A}"/>
              </a:ext>
            </a:extLst>
          </p:cNvPr>
          <p:cNvSpPr txBox="1">
            <a:spLocks noRot="1"/>
          </p:cNvSpPr>
          <p:nvPr/>
        </p:nvSpPr>
        <p:spPr>
          <a:xfrm>
            <a:off x="321129" y="2368273"/>
            <a:ext cx="11549742"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400" dirty="0"/>
              <a:t>6. Organisation de la personnalité</a:t>
            </a:r>
          </a:p>
          <a:p>
            <a:pPr marL="0" indent="0" algn="just">
              <a:buNone/>
            </a:pPr>
            <a:r>
              <a:rPr lang="fr-FR" sz="2400" dirty="0"/>
              <a:t>C-PTSD :</a:t>
            </a:r>
          </a:p>
          <a:p>
            <a:pPr marL="0" indent="0" algn="just">
              <a:buNone/>
            </a:pPr>
            <a:r>
              <a:rPr lang="fr-FR" sz="2400" dirty="0"/>
              <a:t>La structure de la personnalité reste globalement cohérente : la personne a un "noyau stable" de soi, bien que ce noyau soit profondément blessé par </a:t>
            </a:r>
            <a:r>
              <a:rPr lang="fr-FR" sz="2400"/>
              <a:t>le traumatisme &amp; fragmentation identitaire</a:t>
            </a:r>
            <a:endParaRPr lang="fr-FR" sz="2400" dirty="0"/>
          </a:p>
          <a:p>
            <a:pPr marL="0" indent="0" algn="just">
              <a:buNone/>
            </a:pPr>
            <a:r>
              <a:rPr lang="fr-FR" sz="2400" dirty="0"/>
              <a:t>Fonction du Moi : souvent intacts (réalité préservée, jugement conservé, capacité de planification).</a:t>
            </a:r>
          </a:p>
          <a:p>
            <a:pPr marL="0" indent="0" algn="just">
              <a:buNone/>
            </a:pPr>
            <a:r>
              <a:rPr lang="fr-FR" sz="2400" dirty="0"/>
              <a:t>Altération secondaire à l’histoire traumatique.</a:t>
            </a:r>
          </a:p>
          <a:p>
            <a:pPr marL="0" indent="0" algn="just">
              <a:buNone/>
            </a:pPr>
            <a:r>
              <a:rPr lang="fr-FR" sz="2400" dirty="0"/>
              <a:t>Exemples : "Je me sens cassé à l’intérieur, mais je sais qui je suis."</a:t>
            </a:r>
          </a:p>
        </p:txBody>
      </p:sp>
      <p:sp>
        <p:nvSpPr>
          <p:cNvPr id="2" name="ZoneTexte 1">
            <a:extLst>
              <a:ext uri="{FF2B5EF4-FFF2-40B4-BE49-F238E27FC236}">
                <a16:creationId xmlns:a16="http://schemas.microsoft.com/office/drawing/2014/main" id="{F982DE09-BD33-F108-0172-B7757EA882A9}"/>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3421515843"/>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2E4E2-8125-F0F1-4849-CF2B7F78B5B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6FB37F6-C3D1-9CFA-05CD-CC8C61384170}"/>
              </a:ext>
            </a:extLst>
          </p:cNvPr>
          <p:cNvSpPr txBox="1">
            <a:spLocks noRot="1"/>
          </p:cNvSpPr>
          <p:nvPr/>
        </p:nvSpPr>
        <p:spPr>
          <a:xfrm>
            <a:off x="321129" y="2368273"/>
            <a:ext cx="11549742"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400" dirty="0"/>
              <a:t>6. Organisation de la personnalité</a:t>
            </a:r>
          </a:p>
          <a:p>
            <a:pPr marL="0" indent="0" algn="just">
              <a:buNone/>
            </a:pPr>
            <a:r>
              <a:rPr lang="fr-FR" sz="2400" dirty="0"/>
              <a:t>TPB :</a:t>
            </a:r>
          </a:p>
          <a:p>
            <a:pPr marL="0" indent="0" algn="just">
              <a:buNone/>
            </a:pPr>
            <a:r>
              <a:rPr lang="fr-FR" sz="2400" dirty="0"/>
              <a:t>Trouble plus structural, plus proche d'une organisation limite : instabilité chronique du soi, faux-self</a:t>
            </a:r>
          </a:p>
          <a:p>
            <a:pPr marL="0" indent="0" algn="just">
              <a:buNone/>
            </a:pPr>
            <a:r>
              <a:rPr lang="fr-FR" sz="2400" dirty="0"/>
              <a:t>Fonction du Moi : affectées (impulsivité, distorsions cognitives ponctuelles, dissociation sous stress).</a:t>
            </a:r>
          </a:p>
          <a:p>
            <a:pPr marL="0" indent="0" algn="just">
              <a:buNone/>
            </a:pPr>
            <a:r>
              <a:rPr lang="fr-FR" sz="2400" dirty="0"/>
              <a:t>Instabilité émotionnelle et relationnelle ancrée dans la structure de la personnalité.</a:t>
            </a:r>
          </a:p>
          <a:p>
            <a:pPr marL="0" indent="0" algn="just">
              <a:buNone/>
            </a:pPr>
            <a:r>
              <a:rPr lang="fr-FR" sz="2400" dirty="0"/>
              <a:t>Exemples : "Je ne sais pas qui je suis selon les jours" ; "Je suis ce que les autres pensent de moi."</a:t>
            </a:r>
          </a:p>
        </p:txBody>
      </p:sp>
      <p:sp>
        <p:nvSpPr>
          <p:cNvPr id="2" name="ZoneTexte 1">
            <a:extLst>
              <a:ext uri="{FF2B5EF4-FFF2-40B4-BE49-F238E27FC236}">
                <a16:creationId xmlns:a16="http://schemas.microsoft.com/office/drawing/2014/main" id="{A57D2A80-D0E3-6F0D-0942-40EBEDBD83B5}"/>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3455326457"/>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8F350-6893-FB83-04EA-91653FE6966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D0CD0B0-1DD9-1AD1-8703-4E076F2B2945}"/>
              </a:ext>
            </a:extLst>
          </p:cNvPr>
          <p:cNvSpPr txBox="1">
            <a:spLocks noRot="1"/>
          </p:cNvSpPr>
          <p:nvPr/>
        </p:nvSpPr>
        <p:spPr>
          <a:xfrm>
            <a:off x="321129" y="2052963"/>
            <a:ext cx="11549742"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000" dirty="0"/>
              <a:t>8. Relation au temps (passé-présent-futur)</a:t>
            </a:r>
          </a:p>
          <a:p>
            <a:pPr marL="0" indent="0" algn="just">
              <a:buNone/>
            </a:pPr>
            <a:r>
              <a:rPr lang="fr-FR" sz="2000" dirty="0"/>
              <a:t>C-PTSD :</a:t>
            </a:r>
          </a:p>
          <a:p>
            <a:pPr marL="0" indent="0" algn="just">
              <a:buNone/>
            </a:pPr>
            <a:r>
              <a:rPr lang="fr-FR" sz="2000" dirty="0"/>
              <a:t>L’histoire traumatique est en arrière-plan et ressurgit par intrusions, flashbacks, cauchemars.</a:t>
            </a:r>
          </a:p>
          <a:p>
            <a:pPr marL="0" indent="0" algn="just">
              <a:buNone/>
            </a:pPr>
            <a:r>
              <a:rPr lang="fr-FR" sz="2000" dirty="0"/>
              <a:t>Difficulté à se projeter dans l’avenir mais conscience claire de la continuité temporelle ("Je sais ce qui m'est arrivé").</a:t>
            </a:r>
          </a:p>
          <a:p>
            <a:pPr marL="0" indent="0" algn="just">
              <a:buNone/>
            </a:pPr>
            <a:r>
              <a:rPr lang="fr-FR" sz="2000" dirty="0"/>
              <a:t>Exemple : "Je ne peux pas avancer à cause de ce qui s'est passé."</a:t>
            </a:r>
          </a:p>
          <a:p>
            <a:pPr marL="0" indent="0" algn="just">
              <a:buNone/>
            </a:pPr>
            <a:r>
              <a:rPr lang="fr-FR" sz="2000" dirty="0"/>
              <a:t>TPB :</a:t>
            </a:r>
          </a:p>
          <a:p>
            <a:pPr marL="0" indent="0" algn="just">
              <a:buNone/>
            </a:pPr>
            <a:r>
              <a:rPr lang="fr-FR" sz="2000" dirty="0"/>
              <a:t>Sens du temps souvent perturbé : les affects du moment envahissent tout (ex : "Je souffre maintenant, donc je souffrirai toujours").</a:t>
            </a:r>
          </a:p>
          <a:p>
            <a:pPr marL="0" indent="0" algn="just">
              <a:buNone/>
            </a:pPr>
            <a:r>
              <a:rPr lang="fr-FR" sz="2000" dirty="0"/>
              <a:t>Impression que les émotions intenses effacent passé et futur.</a:t>
            </a:r>
          </a:p>
          <a:p>
            <a:pPr marL="0" indent="0" algn="just">
              <a:buNone/>
            </a:pPr>
            <a:r>
              <a:rPr lang="fr-FR" sz="2000" dirty="0"/>
              <a:t>Exemple : "Aujourd’hui tu ne m’aimes pas ➔ Donc tu ne m’as jamais aimé ➔ Et personne ne m’aimera jamais."</a:t>
            </a:r>
          </a:p>
        </p:txBody>
      </p:sp>
      <p:sp>
        <p:nvSpPr>
          <p:cNvPr id="2" name="ZoneTexte 1">
            <a:extLst>
              <a:ext uri="{FF2B5EF4-FFF2-40B4-BE49-F238E27FC236}">
                <a16:creationId xmlns:a16="http://schemas.microsoft.com/office/drawing/2014/main" id="{A8CBC619-41CA-1B11-279C-489D091CCC3F}"/>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2931311220"/>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4DE4D-8F81-77BD-68C6-A58D1803228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794B17-31C9-75D1-D147-17AB4BDB0492}"/>
              </a:ext>
            </a:extLst>
          </p:cNvPr>
          <p:cNvSpPr txBox="1">
            <a:spLocks noRot="1"/>
          </p:cNvSpPr>
          <p:nvPr/>
        </p:nvSpPr>
        <p:spPr>
          <a:xfrm>
            <a:off x="321129" y="2052963"/>
            <a:ext cx="11549742"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000" dirty="0"/>
              <a:t>9. Relation aux émotions</a:t>
            </a:r>
          </a:p>
          <a:p>
            <a:pPr marL="0" indent="0" algn="just">
              <a:buNone/>
            </a:pPr>
            <a:r>
              <a:rPr lang="fr-FR" sz="2000" dirty="0"/>
              <a:t>C-PTSD :</a:t>
            </a:r>
          </a:p>
          <a:p>
            <a:pPr marL="0" indent="0" algn="just">
              <a:buNone/>
            </a:pPr>
            <a:r>
              <a:rPr lang="fr-FR" sz="2000" dirty="0"/>
              <a:t>Évitement des émotions douloureuses (anesthésie émotionnelle) ou explosions émotionnelles en lien avec les souvenirs traumatiques.</a:t>
            </a:r>
          </a:p>
          <a:p>
            <a:pPr marL="0" indent="0" algn="just">
              <a:buNone/>
            </a:pPr>
            <a:r>
              <a:rPr lang="fr-FR" sz="2000" dirty="0"/>
              <a:t>Sentiment de honte et de culpabilité très massif, souvent intériorisé.</a:t>
            </a:r>
          </a:p>
          <a:p>
            <a:pPr marL="0" indent="0" algn="just">
              <a:buNone/>
            </a:pPr>
            <a:r>
              <a:rPr lang="fr-FR" sz="2000" dirty="0"/>
              <a:t>Émotions perçues comme menaçantes mais pas intrinsèquement instables.</a:t>
            </a:r>
          </a:p>
          <a:p>
            <a:pPr marL="0" indent="0" algn="just">
              <a:buNone/>
            </a:pPr>
            <a:r>
              <a:rPr lang="fr-FR" sz="2000" dirty="0"/>
              <a:t>TPB :</a:t>
            </a:r>
          </a:p>
          <a:p>
            <a:pPr marL="0" indent="0" algn="just">
              <a:buNone/>
            </a:pPr>
            <a:r>
              <a:rPr lang="fr-FR" sz="2000" dirty="0"/>
              <a:t>Instabilité émotionnelle permanente : émotions intenses et rapides, passant de l’euphorie à la rage ou au désespoir en quelques heures.</a:t>
            </a:r>
          </a:p>
          <a:p>
            <a:pPr marL="0" indent="0" algn="just">
              <a:buNone/>
            </a:pPr>
            <a:r>
              <a:rPr lang="fr-FR" sz="2000" dirty="0"/>
              <a:t>Difficulté majeure à identifier, nommer, réguler les émotions.</a:t>
            </a:r>
          </a:p>
          <a:p>
            <a:pPr marL="0" indent="0" algn="just">
              <a:buNone/>
            </a:pPr>
            <a:r>
              <a:rPr lang="fr-FR" sz="2000" dirty="0"/>
              <a:t>Les affects sont souvent projetés dans les relations (ex : colère contre l’autre pour ressentir sa propre souffrance).</a:t>
            </a:r>
          </a:p>
        </p:txBody>
      </p:sp>
      <p:sp>
        <p:nvSpPr>
          <p:cNvPr id="2" name="ZoneTexte 1">
            <a:extLst>
              <a:ext uri="{FF2B5EF4-FFF2-40B4-BE49-F238E27FC236}">
                <a16:creationId xmlns:a16="http://schemas.microsoft.com/office/drawing/2014/main" id="{0CD9FDD1-1B69-9916-9BB4-58DE233AF1C0}"/>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4079806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8" name="Rectangle 3"/>
          <p:cNvSpPr>
            <a:spLocks noGrp="1" noChangeArrowheads="1"/>
          </p:cNvSpPr>
          <p:nvPr>
            <p:ph type="body" idx="4294967295"/>
          </p:nvPr>
        </p:nvSpPr>
        <p:spPr>
          <a:xfrm>
            <a:off x="556592" y="1679104"/>
            <a:ext cx="10366512" cy="5178896"/>
          </a:xfrm>
        </p:spPr>
        <p:txBody>
          <a:bodyPr>
            <a:normAutofit/>
          </a:bodyPr>
          <a:lstStyle/>
          <a:p>
            <a:pPr marL="0" indent="0" algn="just">
              <a:lnSpc>
                <a:spcPct val="90000"/>
              </a:lnSpc>
              <a:buNone/>
              <a:defRPr/>
            </a:pPr>
            <a:r>
              <a:rPr lang="fr-FR" altLang="x-none" sz="2400" dirty="0">
                <a:solidFill>
                  <a:schemeClr val="tx2"/>
                </a:solidFill>
                <a:ea typeface="ＭＳ Ｐゴシック" charset="-128"/>
              </a:rPr>
              <a:t>Le traumatisme est donc un </a:t>
            </a:r>
            <a:r>
              <a:rPr lang="fr-FR" altLang="x-none" sz="2400" b="1" dirty="0">
                <a:solidFill>
                  <a:srgbClr val="FF0000"/>
                </a:solidFill>
                <a:ea typeface="ＭＳ Ｐゴシック" charset="-128"/>
              </a:rPr>
              <a:t>choc psychologique </a:t>
            </a:r>
            <a:r>
              <a:rPr lang="fr-FR" altLang="x-none" sz="2400" dirty="0">
                <a:solidFill>
                  <a:schemeClr val="tx2"/>
                </a:solidFill>
                <a:ea typeface="ＭＳ Ｐゴシック" charset="-128"/>
              </a:rPr>
              <a:t>important, généralement lié à une situation où une personne a été confrontée à la mort ou à la menace de mort, à des blessures graves ou au péril de tels dommages, à des violences sexuelles ou au risque de telles agressions. </a:t>
            </a:r>
          </a:p>
          <a:p>
            <a:pPr marL="0" indent="0" algn="just">
              <a:lnSpc>
                <a:spcPct val="90000"/>
              </a:lnSpc>
              <a:buNone/>
              <a:defRPr/>
            </a:pPr>
            <a:r>
              <a:rPr lang="fr-FR" altLang="x-none" sz="2400" dirty="0">
                <a:solidFill>
                  <a:schemeClr val="tx2"/>
                </a:solidFill>
                <a:ea typeface="ＭＳ Ｐゴシック" charset="-128"/>
              </a:rPr>
              <a:t>Sigmund Freud, en 1920, dans son ouvrage « Au-delà du principe de plaisir », définit le traumatisme comme </a:t>
            </a:r>
          </a:p>
          <a:p>
            <a:pPr marL="0" indent="0" algn="just">
              <a:lnSpc>
                <a:spcPct val="90000"/>
              </a:lnSpc>
              <a:buNone/>
              <a:defRPr/>
            </a:pPr>
            <a:r>
              <a:rPr lang="fr-FR" altLang="x-none" sz="2400" dirty="0">
                <a:solidFill>
                  <a:schemeClr val="tx2"/>
                </a:solidFill>
                <a:ea typeface="ＭＳ Ｐゴシック" charset="-128"/>
              </a:rPr>
              <a:t>« toutes excitations externes assez fortes pour faire effraction dans la vie psychique du sujet » (Freud, 1971). </a:t>
            </a:r>
          </a:p>
        </p:txBody>
      </p:sp>
    </p:spTree>
  </p:cSld>
  <p:clrMapOvr>
    <a:masterClrMapping/>
  </p:clrMapOvr>
  <p:transition/>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9C023-8595-7606-ECB1-1E4F4F6F91A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02967AA-738C-3A25-F832-48DB37485278}"/>
              </a:ext>
            </a:extLst>
          </p:cNvPr>
          <p:cNvSpPr txBox="1">
            <a:spLocks noRot="1"/>
          </p:cNvSpPr>
          <p:nvPr/>
        </p:nvSpPr>
        <p:spPr>
          <a:xfrm>
            <a:off x="321129" y="2052963"/>
            <a:ext cx="11549742"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000" dirty="0"/>
              <a:t>10. Relation aux autres</a:t>
            </a:r>
          </a:p>
          <a:p>
            <a:pPr marL="0" indent="0" algn="just">
              <a:buNone/>
            </a:pPr>
            <a:r>
              <a:rPr lang="fr-FR" sz="2000" dirty="0"/>
              <a:t>C-PTSD :</a:t>
            </a:r>
          </a:p>
          <a:p>
            <a:pPr marL="0" indent="0" algn="just">
              <a:buNone/>
            </a:pPr>
            <a:r>
              <a:rPr lang="fr-FR" sz="2000" dirty="0"/>
              <a:t>Méfiance envers les autres, peur de la proximité émotionnelle par peur de souffrir à nouveau.</a:t>
            </a:r>
          </a:p>
          <a:p>
            <a:pPr marL="0" indent="0" algn="just">
              <a:buNone/>
            </a:pPr>
            <a:r>
              <a:rPr lang="fr-FR" sz="2000" dirty="0"/>
              <a:t>Mais capacité à établir des relations stables si le sentiment de sécurité est restauré.</a:t>
            </a:r>
          </a:p>
          <a:p>
            <a:pPr marL="0" indent="0" algn="just">
              <a:buNone/>
            </a:pPr>
            <a:r>
              <a:rPr lang="fr-FR" sz="2000" dirty="0"/>
              <a:t>TPB :</a:t>
            </a:r>
          </a:p>
          <a:p>
            <a:pPr marL="0" indent="0" algn="just">
              <a:buNone/>
            </a:pPr>
            <a:r>
              <a:rPr lang="fr-FR" sz="2000" dirty="0"/>
              <a:t>Besoin désespéré d’attachement couplé à une peur panique de l’abandon.</a:t>
            </a:r>
          </a:p>
          <a:p>
            <a:pPr marL="0" indent="0" algn="just">
              <a:buNone/>
            </a:pPr>
            <a:r>
              <a:rPr lang="fr-FR" sz="2000" dirty="0"/>
              <a:t>Relations très instables : alternance d’idéalisation ("tu es tout pour moi") et de dévalorisation ("tu es horrible, je te hais") parfois en quelques heures.</a:t>
            </a:r>
          </a:p>
          <a:p>
            <a:pPr marL="0" indent="0" algn="just">
              <a:buNone/>
            </a:pPr>
            <a:r>
              <a:rPr lang="fr-FR" sz="2000" dirty="0"/>
              <a:t>Les ruptures ou séparations, même mineures, déclenchent souvent des réactions émotionnelles explosives ou suicidaires.</a:t>
            </a:r>
          </a:p>
        </p:txBody>
      </p:sp>
      <p:sp>
        <p:nvSpPr>
          <p:cNvPr id="2" name="ZoneTexte 1">
            <a:extLst>
              <a:ext uri="{FF2B5EF4-FFF2-40B4-BE49-F238E27FC236}">
                <a16:creationId xmlns:a16="http://schemas.microsoft.com/office/drawing/2014/main" id="{EA683CD0-2A21-1CB1-7062-1BB9D4321B45}"/>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193972460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B8BEE-8867-6D6E-6E57-413EC8917DD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8C35218-C796-2D51-D6E1-97E85AE4727F}"/>
              </a:ext>
            </a:extLst>
          </p:cNvPr>
          <p:cNvSpPr txBox="1">
            <a:spLocks noRot="1"/>
          </p:cNvSpPr>
          <p:nvPr/>
        </p:nvSpPr>
        <p:spPr>
          <a:xfrm>
            <a:off x="321129" y="2052963"/>
            <a:ext cx="11549742"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000" dirty="0"/>
              <a:t>11. Gestion des crises</a:t>
            </a:r>
          </a:p>
          <a:p>
            <a:pPr marL="0" indent="0" algn="just">
              <a:buNone/>
            </a:pPr>
            <a:endParaRPr lang="fr-FR" sz="2000" dirty="0"/>
          </a:p>
          <a:p>
            <a:pPr marL="0" indent="0" algn="just">
              <a:buNone/>
            </a:pPr>
            <a:r>
              <a:rPr lang="fr-FR" sz="2000" dirty="0"/>
              <a:t>C-PTSD :</a:t>
            </a:r>
          </a:p>
          <a:p>
            <a:pPr marL="0" indent="0" algn="just">
              <a:buNone/>
            </a:pPr>
            <a:r>
              <a:rPr lang="fr-FR" sz="2000" dirty="0"/>
              <a:t>Déclenchement de crise en présence de souvenirs ou de situations traumatiques (flashbacks, hypervigilance, dissociation défensive).</a:t>
            </a:r>
          </a:p>
          <a:p>
            <a:pPr marL="0" indent="0" algn="just">
              <a:buNone/>
            </a:pPr>
            <a:r>
              <a:rPr lang="fr-FR" sz="2000" dirty="0"/>
              <a:t>La crise est souvent réactive à un stimulus identifiable.</a:t>
            </a:r>
          </a:p>
          <a:p>
            <a:pPr marL="0" indent="0" algn="just">
              <a:buNone/>
            </a:pPr>
            <a:r>
              <a:rPr lang="fr-FR" sz="2000" dirty="0"/>
              <a:t>TPB :</a:t>
            </a:r>
          </a:p>
          <a:p>
            <a:pPr marL="0" indent="0" algn="just">
              <a:buNone/>
            </a:pPr>
            <a:r>
              <a:rPr lang="fr-FR" sz="2000" dirty="0"/>
              <a:t>Crises émotionnelles plus fréquentes, sans besoin de stimulus clair.</a:t>
            </a:r>
          </a:p>
          <a:p>
            <a:pPr marL="0" indent="0" algn="just">
              <a:buNone/>
            </a:pPr>
            <a:r>
              <a:rPr lang="fr-FR" sz="2000" dirty="0"/>
              <a:t>Crises souvent déclenchées par des dynamiques relationnelles internes ("Il/elle ne m'a pas répondu ➔ Je suis abandonné ➔ Ma vie est finie").</a:t>
            </a:r>
          </a:p>
        </p:txBody>
      </p:sp>
      <p:sp>
        <p:nvSpPr>
          <p:cNvPr id="2" name="ZoneTexte 1">
            <a:extLst>
              <a:ext uri="{FF2B5EF4-FFF2-40B4-BE49-F238E27FC236}">
                <a16:creationId xmlns:a16="http://schemas.microsoft.com/office/drawing/2014/main" id="{3BC4C7E0-B4E7-0142-3315-08BFC8614FA9}"/>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477033112"/>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A0294-123B-BC80-AE34-7C4F540AB04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32298FC-43CF-846C-879A-28A7EECF5ED2}"/>
              </a:ext>
            </a:extLst>
          </p:cNvPr>
          <p:cNvSpPr txBox="1">
            <a:spLocks noRot="1"/>
          </p:cNvSpPr>
          <p:nvPr/>
        </p:nvSpPr>
        <p:spPr>
          <a:xfrm>
            <a:off x="321129" y="2052963"/>
            <a:ext cx="11549742"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000" dirty="0"/>
              <a:t>12. Mécanismes de défense dominants</a:t>
            </a:r>
          </a:p>
          <a:p>
            <a:pPr marL="0" indent="0" algn="just">
              <a:buNone/>
            </a:pPr>
            <a:r>
              <a:rPr lang="fr-FR" sz="2000" dirty="0"/>
              <a:t>C-PTSD :</a:t>
            </a:r>
          </a:p>
          <a:p>
            <a:pPr marL="0" indent="0" algn="just">
              <a:buNone/>
            </a:pPr>
            <a:r>
              <a:rPr lang="fr-FR" sz="2000" dirty="0"/>
              <a:t>Dissociation,</a:t>
            </a:r>
          </a:p>
          <a:p>
            <a:pPr marL="0" indent="0" algn="just">
              <a:buNone/>
            </a:pPr>
            <a:r>
              <a:rPr lang="fr-FR" sz="2000" dirty="0" err="1"/>
              <a:t>Hypercontrôle</a:t>
            </a:r>
            <a:r>
              <a:rPr lang="fr-FR" sz="2000" dirty="0"/>
              <a:t> émotionnel,</a:t>
            </a:r>
          </a:p>
          <a:p>
            <a:pPr marL="0" indent="0" algn="just">
              <a:buNone/>
            </a:pPr>
            <a:r>
              <a:rPr lang="fr-FR" sz="2000" dirty="0"/>
              <a:t>Évitement,</a:t>
            </a:r>
          </a:p>
          <a:p>
            <a:pPr marL="0" indent="0" algn="just">
              <a:buNone/>
            </a:pPr>
            <a:r>
              <a:rPr lang="fr-FR" sz="2000" dirty="0"/>
              <a:t>Anesthésie émotionnelle.</a:t>
            </a:r>
          </a:p>
          <a:p>
            <a:pPr marL="0" indent="0" algn="just">
              <a:buNone/>
            </a:pPr>
            <a:r>
              <a:rPr lang="fr-FR" sz="2000" dirty="0"/>
              <a:t>TPB :</a:t>
            </a:r>
          </a:p>
          <a:p>
            <a:pPr marL="0" indent="0" algn="just">
              <a:buNone/>
            </a:pPr>
            <a:r>
              <a:rPr lang="fr-FR" sz="2000" dirty="0"/>
              <a:t>Clivage (tout bon / tout mauvais),</a:t>
            </a:r>
          </a:p>
          <a:p>
            <a:pPr marL="0" indent="0" algn="just">
              <a:buNone/>
            </a:pPr>
            <a:r>
              <a:rPr lang="fr-FR" sz="2000" dirty="0"/>
              <a:t>Projection,</a:t>
            </a:r>
          </a:p>
          <a:p>
            <a:pPr marL="0" indent="0" algn="just">
              <a:buNone/>
            </a:pPr>
            <a:r>
              <a:rPr lang="fr-FR" sz="2000" dirty="0"/>
              <a:t>Idéalisation / dévalorisation,</a:t>
            </a:r>
          </a:p>
          <a:p>
            <a:pPr marL="0" indent="0" algn="just">
              <a:buNone/>
            </a:pPr>
            <a:r>
              <a:rPr lang="fr-FR" sz="2000" dirty="0"/>
              <a:t>Dissociation secondaire sous stress.</a:t>
            </a:r>
          </a:p>
        </p:txBody>
      </p:sp>
      <p:sp>
        <p:nvSpPr>
          <p:cNvPr id="2" name="ZoneTexte 1">
            <a:extLst>
              <a:ext uri="{FF2B5EF4-FFF2-40B4-BE49-F238E27FC236}">
                <a16:creationId xmlns:a16="http://schemas.microsoft.com/office/drawing/2014/main" id="{4DF6871D-BDA2-7C5E-2D07-C97D82F29AB3}"/>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727521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8" name="Rectangle 3"/>
          <p:cNvSpPr>
            <a:spLocks noGrp="1" noChangeArrowheads="1"/>
          </p:cNvSpPr>
          <p:nvPr>
            <p:ph type="body" idx="4294967295"/>
          </p:nvPr>
        </p:nvSpPr>
        <p:spPr>
          <a:xfrm>
            <a:off x="218662" y="1222107"/>
            <a:ext cx="10488488" cy="5466928"/>
          </a:xfrm>
        </p:spPr>
        <p:txBody>
          <a:bodyPr>
            <a:normAutofit fontScale="92500" lnSpcReduction="20000"/>
          </a:bodyPr>
          <a:lstStyle/>
          <a:p>
            <a:pPr marL="0" indent="0" algn="just">
              <a:lnSpc>
                <a:spcPct val="90000"/>
              </a:lnSpc>
              <a:buNone/>
              <a:defRPr/>
            </a:pPr>
            <a:r>
              <a:rPr lang="fr-FR" altLang="x-none" sz="2800" dirty="0">
                <a:solidFill>
                  <a:schemeClr val="tx2"/>
                </a:solidFill>
                <a:ea typeface="ＭＳ Ｐゴシック" charset="-128"/>
              </a:rPr>
              <a:t>En 1921, dans Introduction à la psychanalyse, il précise que le trauma provoque dans l’appareil psychique un afflux d’excitation impossible à assimiler et à liquider :</a:t>
            </a:r>
          </a:p>
          <a:p>
            <a:pPr marL="0" indent="0" algn="just">
              <a:lnSpc>
                <a:spcPct val="90000"/>
              </a:lnSpc>
              <a:buNone/>
              <a:defRPr/>
            </a:pPr>
            <a:r>
              <a:rPr lang="fr-FR" altLang="x-none" sz="2800" dirty="0">
                <a:solidFill>
                  <a:schemeClr val="tx2"/>
                </a:solidFill>
                <a:ea typeface="ＭＳ Ｐゴシック" charset="-128"/>
              </a:rPr>
              <a:t>« Et même, le terme traumatique n’a pas d’autre sens qu’un sens économique. Nous appelons ainsi un événement vécu qui, en l’espace de peu de temps, apporte dans la vie psychique un tel surcroît d’excitation que sa suppression ou son assimilation par les voies normales devient une tâche impossible, ce qui a pour effet des troubles durables dans l’utilisation de l’énergie » (Freud, 1921). </a:t>
            </a:r>
          </a:p>
          <a:p>
            <a:pPr marL="0" indent="0" algn="just">
              <a:lnSpc>
                <a:spcPct val="90000"/>
              </a:lnSpc>
              <a:buNone/>
              <a:defRPr/>
            </a:pPr>
            <a:r>
              <a:rPr lang="fr-FR" altLang="x-none" sz="2800" dirty="0">
                <a:solidFill>
                  <a:schemeClr val="tx2"/>
                </a:solidFill>
                <a:ea typeface="ＭＳ Ｐゴシック" charset="-128"/>
              </a:rPr>
              <a:t>En 2007, Louis </a:t>
            </a:r>
            <a:r>
              <a:rPr lang="fr-FR" altLang="x-none" sz="2800" dirty="0" err="1">
                <a:solidFill>
                  <a:schemeClr val="tx2"/>
                </a:solidFill>
                <a:ea typeface="ＭＳ Ｐゴシック" charset="-128"/>
              </a:rPr>
              <a:t>Crocq</a:t>
            </a:r>
            <a:r>
              <a:rPr lang="fr-FR" altLang="x-none" sz="2800" dirty="0">
                <a:solidFill>
                  <a:schemeClr val="tx2"/>
                </a:solidFill>
                <a:ea typeface="ＭＳ Ｐゴシック" charset="-128"/>
              </a:rPr>
              <a:t> confirme que le trauma est :</a:t>
            </a:r>
          </a:p>
          <a:p>
            <a:pPr marL="0" indent="0" algn="just">
              <a:lnSpc>
                <a:spcPct val="90000"/>
              </a:lnSpc>
              <a:buNone/>
              <a:defRPr/>
            </a:pPr>
            <a:r>
              <a:rPr lang="fr-FR" altLang="x-none" sz="2800" dirty="0">
                <a:solidFill>
                  <a:schemeClr val="tx2"/>
                </a:solidFill>
                <a:ea typeface="ＭＳ Ｐゴシック" charset="-128"/>
              </a:rPr>
              <a:t>« un phénomène </a:t>
            </a:r>
            <a:r>
              <a:rPr lang="fr-FR" altLang="x-none" sz="2800" b="1" dirty="0">
                <a:solidFill>
                  <a:schemeClr val="tx2"/>
                </a:solidFill>
                <a:ea typeface="ＭＳ Ｐゴシック" charset="-128"/>
              </a:rPr>
              <a:t>d’effraction du psychisme</a:t>
            </a:r>
            <a:r>
              <a:rPr lang="fr-FR" altLang="x-none" sz="2800" dirty="0">
                <a:solidFill>
                  <a:schemeClr val="tx2"/>
                </a:solidFill>
                <a:ea typeface="ＭＳ Ｐゴシック" charset="-128"/>
              </a:rPr>
              <a:t>, et le débordement de ses défenses par les excitations violentes afférentes à la survenue d’un événement agressant ou menaçant pour la vie ou l’intégrité (physique ou psychique) d’un individu, qui y est exposé comme victime, témoin ou acteur » (</a:t>
            </a:r>
            <a:r>
              <a:rPr lang="fr-FR" altLang="x-none" sz="2800" dirty="0" err="1">
                <a:solidFill>
                  <a:schemeClr val="tx2"/>
                </a:solidFill>
                <a:ea typeface="ＭＳ Ｐゴシック" charset="-128"/>
              </a:rPr>
              <a:t>Crocq</a:t>
            </a:r>
            <a:r>
              <a:rPr lang="fr-FR" altLang="x-none" sz="2800" dirty="0">
                <a:solidFill>
                  <a:schemeClr val="tx2"/>
                </a:solidFill>
                <a:ea typeface="ＭＳ Ｐゴシック" charset="-128"/>
              </a:rPr>
              <a:t>, 2007).</a:t>
            </a:r>
          </a:p>
          <a:p>
            <a:pPr marL="0" indent="0">
              <a:lnSpc>
                <a:spcPct val="90000"/>
              </a:lnSpc>
              <a:buNone/>
              <a:defRPr/>
            </a:pPr>
            <a:endParaRPr lang="fr-FR" altLang="x-none" sz="2800" dirty="0">
              <a:solidFill>
                <a:schemeClr val="tx2"/>
              </a:solidFill>
              <a:ea typeface="ＭＳ Ｐゴシック" charset="-128"/>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8" name="Rectangle 3"/>
          <p:cNvSpPr>
            <a:spLocks noGrp="1" noChangeArrowheads="1"/>
          </p:cNvSpPr>
          <p:nvPr>
            <p:ph type="body" idx="4294967295"/>
          </p:nvPr>
        </p:nvSpPr>
        <p:spPr>
          <a:xfrm>
            <a:off x="178905" y="422109"/>
            <a:ext cx="10267121" cy="5610944"/>
          </a:xfrm>
        </p:spPr>
        <p:txBody>
          <a:bodyPr>
            <a:noAutofit/>
          </a:bodyPr>
          <a:lstStyle/>
          <a:p>
            <a:pPr marL="0" indent="0" algn="just">
              <a:lnSpc>
                <a:spcPct val="90000"/>
              </a:lnSpc>
              <a:buNone/>
              <a:defRPr/>
            </a:pPr>
            <a:endParaRPr lang="fr-FR" altLang="x-none" sz="2400" dirty="0">
              <a:solidFill>
                <a:schemeClr val="tx2"/>
              </a:solidFill>
              <a:ea typeface="ＭＳ Ｐゴシック" charset="-128"/>
            </a:endParaRPr>
          </a:p>
          <a:p>
            <a:pPr marL="0" indent="0" algn="just">
              <a:lnSpc>
                <a:spcPct val="90000"/>
              </a:lnSpc>
              <a:buNone/>
              <a:defRPr/>
            </a:pPr>
            <a:r>
              <a:rPr lang="fr-FR" altLang="x-none" sz="2400" dirty="0">
                <a:solidFill>
                  <a:schemeClr val="tx2"/>
                </a:solidFill>
                <a:ea typeface="ＭＳ Ｐゴシック" charset="-128"/>
              </a:rPr>
              <a:t>Selon </a:t>
            </a:r>
            <a:r>
              <a:rPr lang="fr-FR" altLang="x-none" sz="2400" b="1" dirty="0">
                <a:solidFill>
                  <a:schemeClr val="tx2"/>
                </a:solidFill>
                <a:ea typeface="ＭＳ Ｐゴシック" charset="-128"/>
              </a:rPr>
              <a:t>Louis </a:t>
            </a:r>
            <a:r>
              <a:rPr lang="fr-FR" altLang="x-none" sz="2400" b="1" dirty="0" err="1">
                <a:solidFill>
                  <a:schemeClr val="tx2"/>
                </a:solidFill>
                <a:ea typeface="ＭＳ Ｐゴシック" charset="-128"/>
              </a:rPr>
              <a:t>Crocq</a:t>
            </a:r>
            <a:r>
              <a:rPr lang="fr-FR" altLang="x-none" sz="2400" b="1" dirty="0">
                <a:solidFill>
                  <a:schemeClr val="tx2"/>
                </a:solidFill>
                <a:ea typeface="ＭＳ Ｐゴシック" charset="-128"/>
              </a:rPr>
              <a:t>, </a:t>
            </a:r>
            <a:r>
              <a:rPr lang="fr-FR" altLang="x-none" sz="2400" dirty="0">
                <a:solidFill>
                  <a:schemeClr val="tx2"/>
                </a:solidFill>
                <a:ea typeface="ＭＳ Ｐゴシック" charset="-128"/>
              </a:rPr>
              <a:t>l’événement traumatisant est « porteur de sens et vécu comme une rupture et un enjeu : </a:t>
            </a:r>
            <a:r>
              <a:rPr lang="fr-FR" altLang="x-none" sz="2400" dirty="0">
                <a:solidFill>
                  <a:srgbClr val="FF0000"/>
                </a:solidFill>
                <a:ea typeface="ＭＳ Ｐゴシック" charset="-128"/>
              </a:rPr>
              <a:t>rupture par rapport à la continuité du passé, enjeu comme annonce de changements potentiels importants</a:t>
            </a:r>
            <a:r>
              <a:rPr lang="fr-FR" altLang="x-none" sz="2400" dirty="0">
                <a:solidFill>
                  <a:schemeClr val="tx2"/>
                </a:solidFill>
                <a:ea typeface="ＭＳ Ｐゴシック" charset="-128"/>
              </a:rPr>
              <a:t> » (</a:t>
            </a:r>
            <a:r>
              <a:rPr lang="fr-FR" altLang="x-none" sz="2400" dirty="0" err="1">
                <a:solidFill>
                  <a:schemeClr val="tx2"/>
                </a:solidFill>
                <a:ea typeface="ＭＳ Ｐゴシック" charset="-128"/>
              </a:rPr>
              <a:t>Crocq</a:t>
            </a:r>
            <a:r>
              <a:rPr lang="fr-FR" altLang="x-none" sz="2400" dirty="0">
                <a:solidFill>
                  <a:schemeClr val="tx2"/>
                </a:solidFill>
                <a:ea typeface="ＭＳ Ｐゴシック" charset="-128"/>
              </a:rPr>
              <a:t>, 1999). Plus encore, il est une expérience de non-sens car, précise-t-il : </a:t>
            </a:r>
          </a:p>
          <a:p>
            <a:pPr marL="0" indent="0" algn="just">
              <a:lnSpc>
                <a:spcPct val="90000"/>
              </a:lnSpc>
              <a:buNone/>
              <a:defRPr/>
            </a:pPr>
            <a:r>
              <a:rPr lang="fr-FR" altLang="x-none" sz="2400" dirty="0">
                <a:solidFill>
                  <a:schemeClr val="tx2"/>
                </a:solidFill>
                <a:ea typeface="ＭＳ Ｐゴシック" charset="-128"/>
              </a:rPr>
              <a:t>« le sujet entrevoit, sans y être préparé et sans pouvoir discerner plus nettement, non pas tellement sa mort (ou la mort de l’autre), mais sa disparition et son effacement de la vie, c’est-à-dire le retour au néant mystérieux et redouté, ce néant dont il a toujours eu la certitude sans jamais pouvoir acquérir la connaissance et sur la négation passionnée de quoi il a sans cesse fondé sa foi dans la vie : le néant, envers de la vie et des valeurs, non-sens ». </a:t>
            </a:r>
          </a:p>
          <a:p>
            <a:pPr marL="0" indent="0" algn="just">
              <a:lnSpc>
                <a:spcPct val="90000"/>
              </a:lnSpc>
              <a:buNone/>
              <a:defRPr/>
            </a:pPr>
            <a:r>
              <a:rPr lang="fr-FR" altLang="x-none" sz="2400" dirty="0" err="1">
                <a:solidFill>
                  <a:schemeClr val="tx2"/>
                </a:solidFill>
                <a:ea typeface="ＭＳ Ｐゴシック" charset="-128"/>
              </a:rPr>
              <a:t>Crocq</a:t>
            </a:r>
            <a:r>
              <a:rPr lang="fr-FR" altLang="x-none" sz="2400" dirty="0">
                <a:solidFill>
                  <a:schemeClr val="tx2"/>
                </a:solidFill>
                <a:ea typeface="ＭＳ Ｐゴシック" charset="-128"/>
              </a:rPr>
              <a:t> souligne également le bouleversement de la temporalité du sujet, marquée du sceau de l’omniprésence du trauma horrifiant. Il rejoint ainsi Pierre Janet pour qui l’individu traumatisé reste accroché à un obstacle qu’il ne parvient pas à franchir. (Janet, 1919). </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9" name="Rectangle 2"/>
          <p:cNvSpPr>
            <a:spLocks noGrp="1" noChangeArrowheads="1"/>
          </p:cNvSpPr>
          <p:nvPr>
            <p:ph type="title" idx="4294967295"/>
          </p:nvPr>
        </p:nvSpPr>
        <p:spPr/>
        <p:txBody>
          <a:bodyPr/>
          <a:lstStyle/>
          <a:p>
            <a:pPr eaLnBrk="1" hangingPunct="1"/>
            <a:r>
              <a:rPr lang="fr-FR" altLang="x-none" sz="4000" b="1" dirty="0">
                <a:solidFill>
                  <a:schemeClr val="accent1">
                    <a:lumMod val="60000"/>
                    <a:lumOff val="40000"/>
                  </a:schemeClr>
                </a:solidFill>
                <a:ea typeface="ＭＳ Ｐゴシック" charset="-128"/>
              </a:rPr>
              <a:t>Faire la différence….</a:t>
            </a:r>
          </a:p>
        </p:txBody>
      </p:sp>
      <p:sp>
        <p:nvSpPr>
          <p:cNvPr id="167940" name="Rectangle 3"/>
          <p:cNvSpPr>
            <a:spLocks noGrp="1" noChangeArrowheads="1"/>
          </p:cNvSpPr>
          <p:nvPr>
            <p:ph type="body" idx="4294967295"/>
          </p:nvPr>
        </p:nvSpPr>
        <p:spPr>
          <a:xfrm>
            <a:off x="1943666" y="3119437"/>
            <a:ext cx="8042275" cy="4343400"/>
          </a:xfrm>
        </p:spPr>
        <p:txBody>
          <a:bodyPr/>
          <a:lstStyle/>
          <a:p>
            <a:pPr algn="ctr" eaLnBrk="1" hangingPunct="1">
              <a:lnSpc>
                <a:spcPct val="90000"/>
              </a:lnSpc>
            </a:pPr>
            <a:r>
              <a:rPr lang="fr-FR" altLang="x-none" sz="2800" dirty="0">
                <a:solidFill>
                  <a:schemeClr val="tx2"/>
                </a:solidFill>
                <a:ea typeface="ＭＳ Ｐゴシック" charset="-128"/>
              </a:rPr>
              <a:t>L’évènement traumatique</a:t>
            </a:r>
          </a:p>
          <a:p>
            <a:pPr algn="ctr" eaLnBrk="1" hangingPunct="1">
              <a:lnSpc>
                <a:spcPct val="90000"/>
              </a:lnSpc>
            </a:pPr>
            <a:endParaRPr lang="fr-FR" altLang="x-none" sz="2800" dirty="0">
              <a:solidFill>
                <a:schemeClr val="tx2"/>
              </a:solidFill>
              <a:ea typeface="ＭＳ Ｐゴシック" charset="-128"/>
            </a:endParaRPr>
          </a:p>
          <a:p>
            <a:pPr algn="ctr" eaLnBrk="1" hangingPunct="1">
              <a:lnSpc>
                <a:spcPct val="90000"/>
              </a:lnSpc>
            </a:pPr>
            <a:r>
              <a:rPr lang="fr-FR" altLang="x-none" sz="2800" dirty="0">
                <a:solidFill>
                  <a:schemeClr val="tx2"/>
                </a:solidFill>
                <a:ea typeface="ＭＳ Ｐゴシック" charset="-128"/>
              </a:rPr>
              <a:t>Le processus traumatique</a:t>
            </a:r>
          </a:p>
          <a:p>
            <a:pPr algn="ctr" eaLnBrk="1" hangingPunct="1">
              <a:lnSpc>
                <a:spcPct val="90000"/>
              </a:lnSpc>
            </a:pPr>
            <a:endParaRPr lang="fr-FR" altLang="x-none" sz="2800" dirty="0">
              <a:solidFill>
                <a:schemeClr val="tx2"/>
              </a:solidFill>
              <a:ea typeface="ＭＳ Ｐゴシック" charset="-128"/>
            </a:endParaRPr>
          </a:p>
          <a:p>
            <a:pPr algn="ctr" eaLnBrk="1" hangingPunct="1">
              <a:lnSpc>
                <a:spcPct val="90000"/>
              </a:lnSpc>
            </a:pPr>
            <a:r>
              <a:rPr lang="fr-FR" altLang="x-none" sz="2800" dirty="0">
                <a:solidFill>
                  <a:schemeClr val="tx2"/>
                </a:solidFill>
                <a:ea typeface="ＭＳ Ｐゴシック" charset="-128"/>
              </a:rPr>
              <a:t>Les conséquences </a:t>
            </a:r>
            <a:r>
              <a:rPr lang="fr-FR" altLang="x-none" sz="2800" dirty="0" err="1">
                <a:solidFill>
                  <a:schemeClr val="tx2"/>
                </a:solidFill>
                <a:ea typeface="ＭＳ Ｐゴシック" charset="-128"/>
              </a:rPr>
              <a:t>psychotraumatiques</a:t>
            </a:r>
            <a:endParaRPr lang="fr-FR" altLang="x-none" sz="2800" dirty="0">
              <a:solidFill>
                <a:schemeClr val="tx2"/>
              </a:solidFill>
              <a:ea typeface="ＭＳ Ｐゴシック" charset="-128"/>
            </a:endParaRPr>
          </a:p>
        </p:txBody>
      </p:sp>
    </p:spTree>
    <p:extLst>
      <p:ext uri="{BB962C8B-B14F-4D97-AF65-F5344CB8AC3E}">
        <p14:creationId xmlns:p14="http://schemas.microsoft.com/office/powerpoint/2010/main" val="151720035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9" name="Rectangle 2"/>
          <p:cNvSpPr>
            <a:spLocks noGrp="1" noChangeArrowheads="1"/>
          </p:cNvSpPr>
          <p:nvPr>
            <p:ph type="title" idx="4294967295"/>
          </p:nvPr>
        </p:nvSpPr>
        <p:spPr/>
        <p:txBody>
          <a:bodyPr/>
          <a:lstStyle/>
          <a:p>
            <a:pPr eaLnBrk="1" hangingPunct="1"/>
            <a:r>
              <a:rPr lang="fr-FR" altLang="x-none" sz="4000" b="1" dirty="0">
                <a:solidFill>
                  <a:schemeClr val="accent1">
                    <a:lumMod val="60000"/>
                    <a:lumOff val="40000"/>
                  </a:schemeClr>
                </a:solidFill>
                <a:ea typeface="ＭＳ Ｐゴシック" charset="-128"/>
              </a:rPr>
              <a:t>Différentes types de traumatismes</a:t>
            </a:r>
          </a:p>
        </p:txBody>
      </p:sp>
      <p:sp>
        <p:nvSpPr>
          <p:cNvPr id="167940" name="Rectangle 3"/>
          <p:cNvSpPr>
            <a:spLocks noGrp="1" noChangeArrowheads="1"/>
          </p:cNvSpPr>
          <p:nvPr>
            <p:ph type="body" idx="4294967295"/>
          </p:nvPr>
        </p:nvSpPr>
        <p:spPr>
          <a:xfrm>
            <a:off x="2063751" y="2205038"/>
            <a:ext cx="8042275" cy="4343400"/>
          </a:xfrm>
        </p:spPr>
        <p:txBody>
          <a:bodyPr/>
          <a:lstStyle/>
          <a:p>
            <a:pPr algn="ctr" eaLnBrk="1" hangingPunct="1">
              <a:lnSpc>
                <a:spcPct val="90000"/>
              </a:lnSpc>
            </a:pPr>
            <a:r>
              <a:rPr lang="fr-FR" altLang="x-none" sz="2800" b="1" u="sng" dirty="0">
                <a:solidFill>
                  <a:schemeClr val="tx2"/>
                </a:solidFill>
                <a:ea typeface="ＭＳ Ｐゴシック" charset="-128"/>
              </a:rPr>
              <a:t>Traumatisme de type I</a:t>
            </a:r>
            <a:r>
              <a:rPr lang="fr-FR" altLang="x-none" sz="2800" dirty="0">
                <a:solidFill>
                  <a:schemeClr val="tx2"/>
                </a:solidFill>
                <a:ea typeface="ＭＳ Ｐゴシック" charset="-128"/>
              </a:rPr>
              <a:t> ou </a:t>
            </a:r>
            <a:r>
              <a:rPr lang="fr-FR" altLang="x-none" sz="2800" b="1" u="sng" dirty="0">
                <a:solidFill>
                  <a:schemeClr val="tx2"/>
                </a:solidFill>
                <a:ea typeface="ＭＳ Ｐゴシック" charset="-128"/>
              </a:rPr>
              <a:t>traumatisme simple</a:t>
            </a:r>
            <a:r>
              <a:rPr lang="fr-FR" altLang="x-none" sz="2800" dirty="0">
                <a:solidFill>
                  <a:schemeClr val="tx2"/>
                </a:solidFill>
                <a:ea typeface="ＭＳ Ｐゴシック" charset="-128"/>
              </a:rPr>
              <a:t> </a:t>
            </a:r>
          </a:p>
          <a:p>
            <a:pPr algn="ctr" eaLnBrk="1" hangingPunct="1">
              <a:lnSpc>
                <a:spcPct val="90000"/>
              </a:lnSpc>
            </a:pPr>
            <a:r>
              <a:rPr lang="fr-FR" altLang="x-none" sz="2800" b="1" u="sng">
                <a:solidFill>
                  <a:schemeClr val="tx2"/>
                </a:solidFill>
                <a:ea typeface="ＭＳ Ｐゴシック" charset="-128"/>
              </a:rPr>
              <a:t>Traumatisme de type II</a:t>
            </a:r>
            <a:r>
              <a:rPr lang="fr-FR" altLang="x-none" sz="2800">
                <a:solidFill>
                  <a:schemeClr val="tx2"/>
                </a:solidFill>
                <a:ea typeface="ＭＳ Ｐゴシック" charset="-128"/>
              </a:rPr>
              <a:t>. </a:t>
            </a:r>
          </a:p>
          <a:p>
            <a:pPr algn="ctr" eaLnBrk="1" hangingPunct="1">
              <a:lnSpc>
                <a:spcPct val="90000"/>
              </a:lnSpc>
            </a:pPr>
            <a:r>
              <a:rPr lang="fr-FR" altLang="x-none" sz="2800" b="1" u="sng" dirty="0">
                <a:solidFill>
                  <a:schemeClr val="tx2"/>
                </a:solidFill>
                <a:ea typeface="ＭＳ Ｐゴシック" charset="-128"/>
              </a:rPr>
              <a:t>Traumatisme de type III</a:t>
            </a:r>
            <a:endParaRPr lang="fr-FR" altLang="x-none" sz="2800" dirty="0">
              <a:solidFill>
                <a:schemeClr val="tx2"/>
              </a:solidFill>
              <a:ea typeface="ＭＳ Ｐゴシック" charset="-128"/>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8898" name="Rectangle 2"/>
          <p:cNvSpPr>
            <a:spLocks noGrp="1" noChangeArrowheads="1"/>
          </p:cNvSpPr>
          <p:nvPr>
            <p:ph type="title" idx="4294967295"/>
          </p:nvPr>
        </p:nvSpPr>
        <p:spPr>
          <a:xfrm>
            <a:off x="2135189" y="2636839"/>
            <a:ext cx="8042275" cy="1336675"/>
          </a:xfrm>
        </p:spPr>
        <p:txBody>
          <a:bodyPr>
            <a:noAutofit/>
          </a:bodyPr>
          <a:lstStyle/>
          <a:p>
            <a:pPr eaLnBrk="1" hangingPunct="1">
              <a:defRPr/>
            </a:pPr>
            <a:r>
              <a:rPr lang="fr-FR" altLang="x-none" b="1" dirty="0">
                <a:solidFill>
                  <a:schemeClr val="accent1">
                    <a:lumMod val="60000"/>
                    <a:lumOff val="40000"/>
                  </a:schemeClr>
                </a:solidFill>
                <a:effectLst>
                  <a:outerShdw blurRad="38100" dist="38100" dir="2700000" algn="tl">
                    <a:srgbClr val="C0C0C0"/>
                  </a:outerShdw>
                </a:effectLst>
                <a:ea typeface="ＭＳ Ｐゴシック" charset="-128"/>
              </a:rPr>
              <a:t>Le concept de victime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8898"/>
                                        </p:tgtEl>
                                        <p:attrNameLst>
                                          <p:attrName>style.visibility</p:attrName>
                                        </p:attrNameLst>
                                      </p:cBhvr>
                                      <p:to>
                                        <p:strVal val="visible"/>
                                      </p:to>
                                    </p:set>
                                    <p:animEffect transition="in" filter="fade">
                                      <p:cBhvr>
                                        <p:cTn id="7" dur="2000"/>
                                        <p:tgtEl>
                                          <p:spTgt spid="208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8" grpId="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12" name="Rectangle 3"/>
          <p:cNvSpPr>
            <a:spLocks noGrp="1" noChangeArrowheads="1"/>
          </p:cNvSpPr>
          <p:nvPr>
            <p:ph type="body" idx="4294967295"/>
          </p:nvPr>
        </p:nvSpPr>
        <p:spPr>
          <a:xfrm>
            <a:off x="399580" y="2573683"/>
            <a:ext cx="10950907" cy="3416300"/>
          </a:xfrm>
        </p:spPr>
        <p:txBody>
          <a:bodyPr>
            <a:normAutofit/>
          </a:bodyPr>
          <a:lstStyle/>
          <a:p>
            <a:pPr algn="just" eaLnBrk="1" hangingPunct="1">
              <a:lnSpc>
                <a:spcPct val="90000"/>
              </a:lnSpc>
            </a:pPr>
            <a:r>
              <a:rPr lang="fr-FR" altLang="x-none" sz="2800" b="1" u="sng" dirty="0">
                <a:solidFill>
                  <a:schemeClr val="tx2"/>
                </a:solidFill>
                <a:ea typeface="ＭＳ Ｐゴシック" charset="-128"/>
              </a:rPr>
              <a:t>Définition de L. </a:t>
            </a:r>
            <a:r>
              <a:rPr lang="fr-FR" altLang="x-none" sz="2800" b="1" u="sng" dirty="0" err="1">
                <a:solidFill>
                  <a:schemeClr val="tx2"/>
                </a:solidFill>
                <a:ea typeface="ＭＳ Ｐゴシック" charset="-128"/>
              </a:rPr>
              <a:t>Crocq</a:t>
            </a:r>
            <a:r>
              <a:rPr lang="fr-FR" altLang="x-none" sz="2800" dirty="0">
                <a:solidFill>
                  <a:schemeClr val="tx2"/>
                </a:solidFill>
                <a:ea typeface="ＭＳ Ｐゴシック" charset="-128"/>
              </a:rPr>
              <a:t> (2000) : </a:t>
            </a:r>
            <a:r>
              <a:rPr lang="fr-FR" altLang="x-none" sz="2800" i="1" dirty="0">
                <a:solidFill>
                  <a:schemeClr val="tx2"/>
                </a:solidFill>
                <a:ea typeface="ＭＳ Ｐゴシック" charset="-128"/>
              </a:rPr>
              <a:t>Toute personne qui, du fait de </a:t>
            </a:r>
            <a:r>
              <a:rPr lang="fr-FR" altLang="x-none" sz="2800" b="1" i="1" dirty="0">
                <a:solidFill>
                  <a:schemeClr val="tx2"/>
                </a:solidFill>
                <a:ea typeface="ＭＳ Ｐゴシック" charset="-128"/>
              </a:rPr>
              <a:t>l</a:t>
            </a:r>
            <a:r>
              <a:rPr lang="fr-FR" altLang="fr-FR" sz="2800" b="1" i="1" dirty="0">
                <a:solidFill>
                  <a:schemeClr val="tx2"/>
                </a:solidFill>
                <a:ea typeface="ＭＳ Ｐゴシック" charset="-128"/>
              </a:rPr>
              <a:t>’</a:t>
            </a:r>
            <a:r>
              <a:rPr lang="fr-FR" altLang="x-none" sz="2800" b="1" i="1" dirty="0">
                <a:solidFill>
                  <a:schemeClr val="tx2"/>
                </a:solidFill>
                <a:ea typeface="ＭＳ Ｐゴシック" charset="-128"/>
              </a:rPr>
              <a:t>action (intentionnelle ou non)</a:t>
            </a:r>
            <a:r>
              <a:rPr lang="fr-FR" altLang="x-none" sz="2800" i="1" dirty="0">
                <a:solidFill>
                  <a:schemeClr val="tx2"/>
                </a:solidFill>
                <a:ea typeface="ＭＳ Ｐゴシック" charset="-128"/>
              </a:rPr>
              <a:t> d</a:t>
            </a:r>
            <a:r>
              <a:rPr lang="fr-FR" altLang="fr-FR" sz="2800" i="1" dirty="0">
                <a:solidFill>
                  <a:schemeClr val="tx2"/>
                </a:solidFill>
                <a:ea typeface="ＭＳ Ｐゴシック" charset="-128"/>
              </a:rPr>
              <a:t>’</a:t>
            </a:r>
            <a:r>
              <a:rPr lang="fr-FR" altLang="x-none" sz="2800" i="1" dirty="0">
                <a:solidFill>
                  <a:schemeClr val="tx2"/>
                </a:solidFill>
                <a:ea typeface="ＭＳ Ｐゴシック" charset="-128"/>
              </a:rPr>
              <a:t>une autre personne, ou d</a:t>
            </a:r>
            <a:r>
              <a:rPr lang="fr-FR" altLang="fr-FR" sz="2800" i="1" dirty="0">
                <a:solidFill>
                  <a:schemeClr val="tx2"/>
                </a:solidFill>
                <a:ea typeface="ＭＳ Ｐゴシック" charset="-128"/>
              </a:rPr>
              <a:t>’</a:t>
            </a:r>
            <a:r>
              <a:rPr lang="fr-FR" altLang="x-none" sz="2800" i="1" dirty="0">
                <a:solidFill>
                  <a:schemeClr val="tx2"/>
                </a:solidFill>
                <a:ea typeface="ＭＳ Ｐゴシック" charset="-128"/>
              </a:rPr>
              <a:t>un groupe de personnes, ou du fait d</a:t>
            </a:r>
            <a:r>
              <a:rPr lang="fr-FR" altLang="fr-FR" sz="2800" i="1" dirty="0">
                <a:solidFill>
                  <a:schemeClr val="tx2"/>
                </a:solidFill>
                <a:ea typeface="ＭＳ Ｐゴシック" charset="-128"/>
              </a:rPr>
              <a:t>’</a:t>
            </a:r>
            <a:r>
              <a:rPr lang="fr-FR" altLang="x-none" sz="2800" i="1" dirty="0">
                <a:solidFill>
                  <a:schemeClr val="tx2"/>
                </a:solidFill>
                <a:ea typeface="ＭＳ Ｐゴシック" charset="-128"/>
              </a:rPr>
              <a:t>un événement non causé par une personne (</a:t>
            </a:r>
            <a:r>
              <a:rPr lang="fr-FR" altLang="x-none" sz="2800" b="1" i="1" dirty="0">
                <a:solidFill>
                  <a:schemeClr val="tx2"/>
                </a:solidFill>
                <a:ea typeface="ＭＳ Ｐゴシック" charset="-128"/>
              </a:rPr>
              <a:t>catastrophe naturelle ou accident sans auteur</a:t>
            </a:r>
            <a:r>
              <a:rPr lang="fr-FR" altLang="x-none" sz="2800" i="1" dirty="0">
                <a:solidFill>
                  <a:schemeClr val="tx2"/>
                </a:solidFill>
                <a:ea typeface="ＭＳ Ｐゴシック" charset="-128"/>
              </a:rPr>
              <a:t>), </a:t>
            </a:r>
            <a:r>
              <a:rPr lang="fr-FR" altLang="x-none" sz="2800" b="1" i="1" dirty="0">
                <a:solidFill>
                  <a:schemeClr val="tx2"/>
                </a:solidFill>
                <a:ea typeface="ＭＳ Ｐゴシック" charset="-128"/>
              </a:rPr>
              <a:t>a subi une atteinte à son intégrité physique ou mentale, ou à ses droits fondamentaux, ou une perte matérielle, ou tout autre préjudice</a:t>
            </a:r>
            <a:r>
              <a:rPr lang="fr-FR" altLang="x-none" sz="2800" i="1" dirty="0">
                <a:solidFill>
                  <a:schemeClr val="tx2"/>
                </a:solidFill>
                <a:ea typeface="ＭＳ Ｐゴシック" charset="-128"/>
              </a:rPr>
              <a:t> (scolaire, professionnel, d</a:t>
            </a:r>
            <a:r>
              <a:rPr lang="fr-FR" altLang="fr-FR" sz="2800" i="1" dirty="0">
                <a:solidFill>
                  <a:schemeClr val="tx2"/>
                </a:solidFill>
                <a:ea typeface="ＭＳ Ｐゴシック" charset="-128"/>
              </a:rPr>
              <a:t>’</a:t>
            </a:r>
            <a:r>
              <a:rPr lang="fr-FR" altLang="x-none" sz="2800" i="1" dirty="0">
                <a:solidFill>
                  <a:schemeClr val="tx2"/>
                </a:solidFill>
                <a:ea typeface="ＭＳ Ｐゴシック" charset="-128"/>
              </a:rPr>
              <a:t>agrément, moral, etc.).</a:t>
            </a:r>
            <a:endParaRPr lang="fr-FR" altLang="x-none" sz="2800" dirty="0">
              <a:solidFill>
                <a:schemeClr val="tx2"/>
              </a:solidFill>
              <a:ea typeface="ＭＳ Ｐゴシック" charset="-128"/>
            </a:endParaRPr>
          </a:p>
          <a:p>
            <a:pPr eaLnBrk="1" hangingPunct="1">
              <a:lnSpc>
                <a:spcPct val="90000"/>
              </a:lnSpc>
            </a:pPr>
            <a:endParaRPr lang="fr-FR" altLang="x-none" sz="2800" dirty="0">
              <a:solidFill>
                <a:schemeClr val="tx2"/>
              </a:solidFill>
              <a:ea typeface="ＭＳ Ｐゴシック" charset="-128"/>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DF8A95B-24CE-9649-A613-FBD6F1DAC69D}"/>
              </a:ext>
            </a:extLst>
          </p:cNvPr>
          <p:cNvPicPr>
            <a:picLocks noChangeAspect="1"/>
          </p:cNvPicPr>
          <p:nvPr/>
        </p:nvPicPr>
        <p:blipFill>
          <a:blip r:embed="rId3"/>
          <a:stretch>
            <a:fillRect/>
          </a:stretch>
        </p:blipFill>
        <p:spPr>
          <a:xfrm>
            <a:off x="0" y="0"/>
            <a:ext cx="12192000" cy="6872344"/>
          </a:xfrm>
          <a:prstGeom prst="rect">
            <a:avLst/>
          </a:prstGeom>
        </p:spPr>
      </p:pic>
    </p:spTree>
    <p:extLst>
      <p:ext uri="{BB962C8B-B14F-4D97-AF65-F5344CB8AC3E}">
        <p14:creationId xmlns:p14="http://schemas.microsoft.com/office/powerpoint/2010/main" val="20111868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83" name="Rectangle 2"/>
          <p:cNvSpPr>
            <a:spLocks noGrp="1" noChangeArrowheads="1"/>
          </p:cNvSpPr>
          <p:nvPr>
            <p:ph type="title" idx="4294967295"/>
          </p:nvPr>
        </p:nvSpPr>
        <p:spPr/>
        <p:txBody>
          <a:bodyPr/>
          <a:lstStyle/>
          <a:p>
            <a:pPr eaLnBrk="1" hangingPunct="1"/>
            <a:r>
              <a:rPr lang="fr-FR" altLang="x-none" sz="4000" b="1" dirty="0">
                <a:solidFill>
                  <a:schemeClr val="accent1">
                    <a:lumMod val="60000"/>
                    <a:lumOff val="40000"/>
                  </a:schemeClr>
                </a:solidFill>
                <a:ea typeface="ＭＳ Ｐゴシック" charset="-128"/>
              </a:rPr>
              <a:t>Victimes directes et indirectes </a:t>
            </a:r>
            <a:endParaRPr lang="fr-FR" altLang="x-none" sz="4000" dirty="0">
              <a:solidFill>
                <a:schemeClr val="accent1">
                  <a:lumMod val="60000"/>
                  <a:lumOff val="40000"/>
                </a:schemeClr>
              </a:solidFill>
              <a:ea typeface="ＭＳ Ｐゴシック" charset="-128"/>
            </a:endParaRPr>
          </a:p>
        </p:txBody>
      </p:sp>
      <p:sp>
        <p:nvSpPr>
          <p:cNvPr id="174084" name="Rectangle 3"/>
          <p:cNvSpPr>
            <a:spLocks noGrp="1" noChangeArrowheads="1"/>
          </p:cNvSpPr>
          <p:nvPr>
            <p:ph type="body" idx="4294967295"/>
          </p:nvPr>
        </p:nvSpPr>
        <p:spPr>
          <a:xfrm>
            <a:off x="287383" y="2603500"/>
            <a:ext cx="11521439" cy="3416300"/>
          </a:xfrm>
        </p:spPr>
        <p:txBody>
          <a:bodyPr>
            <a:normAutofit/>
          </a:bodyPr>
          <a:lstStyle/>
          <a:p>
            <a:pPr algn="just" eaLnBrk="1" hangingPunct="1">
              <a:lnSpc>
                <a:spcPct val="90000"/>
              </a:lnSpc>
            </a:pPr>
            <a:r>
              <a:rPr lang="fr-FR" altLang="x-none" sz="2600" b="1" u="sng" dirty="0">
                <a:solidFill>
                  <a:srgbClr val="FF0000"/>
                </a:solidFill>
                <a:ea typeface="ＭＳ Ｐゴシック" charset="-128"/>
                <a:sym typeface="Wingdings" charset="2"/>
              </a:rPr>
              <a:t>La victime directe ou primaire</a:t>
            </a:r>
            <a:r>
              <a:rPr lang="fr-FR" altLang="x-none" sz="2600" b="1" dirty="0">
                <a:solidFill>
                  <a:srgbClr val="FF0000"/>
                </a:solidFill>
                <a:ea typeface="ＭＳ Ｐゴシック" charset="-128"/>
                <a:sym typeface="Wingdings" charset="2"/>
              </a:rPr>
              <a:t> </a:t>
            </a:r>
            <a:r>
              <a:rPr lang="fr-FR" altLang="x-none" sz="2600" dirty="0">
                <a:solidFill>
                  <a:schemeClr val="tx2"/>
                </a:solidFill>
                <a:ea typeface="ＭＳ Ｐゴシック" charset="-128"/>
                <a:sym typeface="Wingdings" charset="2"/>
              </a:rPr>
              <a:t>a été directement exposée à un événement de nature traumatisante (définition du DSM IV).</a:t>
            </a:r>
          </a:p>
          <a:p>
            <a:pPr algn="just" eaLnBrk="1" hangingPunct="1">
              <a:lnSpc>
                <a:spcPct val="90000"/>
              </a:lnSpc>
            </a:pPr>
            <a:r>
              <a:rPr lang="fr-FR" altLang="x-none" sz="2600" b="1" dirty="0">
                <a:solidFill>
                  <a:schemeClr val="tx2"/>
                </a:solidFill>
                <a:ea typeface="ＭＳ Ｐゴシック" charset="-128"/>
                <a:sym typeface="Wingdings" charset="2"/>
              </a:rPr>
              <a:t>Elle a été confrontée au chaos, au sentiment de mort imminente ou d</a:t>
            </a:r>
            <a:r>
              <a:rPr lang="fr-FR" altLang="fr-FR" sz="2600" b="1" dirty="0">
                <a:solidFill>
                  <a:schemeClr val="tx2"/>
                </a:solidFill>
                <a:ea typeface="ＭＳ Ｐゴシック" charset="-128"/>
                <a:sym typeface="Wingdings" charset="2"/>
              </a:rPr>
              <a:t>’</a:t>
            </a:r>
            <a:r>
              <a:rPr lang="fr-FR" altLang="x-none" sz="2600" b="1" dirty="0">
                <a:solidFill>
                  <a:schemeClr val="tx2"/>
                </a:solidFill>
                <a:ea typeface="ＭＳ Ｐゴシック" charset="-128"/>
                <a:sym typeface="Wingdings" charset="2"/>
              </a:rPr>
              <a:t>horreur </a:t>
            </a:r>
            <a:r>
              <a:rPr lang="fr-FR" altLang="x-none" sz="2600" dirty="0">
                <a:solidFill>
                  <a:schemeClr val="tx2"/>
                </a:solidFill>
                <a:ea typeface="ＭＳ Ｐゴシック" charset="-128"/>
                <a:sym typeface="Wingdings" charset="2"/>
              </a:rPr>
              <a:t>(expérience sensorielle et émotionnelle). </a:t>
            </a:r>
          </a:p>
          <a:p>
            <a:pPr algn="just" eaLnBrk="1" hangingPunct="1">
              <a:lnSpc>
                <a:spcPct val="90000"/>
              </a:lnSpc>
            </a:pPr>
            <a:r>
              <a:rPr lang="fr-FR" altLang="x-none" sz="2600" dirty="0">
                <a:solidFill>
                  <a:schemeClr val="tx2"/>
                </a:solidFill>
                <a:ea typeface="ＭＳ Ｐゴシック" charset="-128"/>
                <a:sym typeface="Wingdings" charset="2"/>
              </a:rPr>
              <a:t>Elle peut avoir été </a:t>
            </a:r>
            <a:r>
              <a:rPr lang="fr-FR" altLang="x-none" sz="2600" b="1" dirty="0">
                <a:solidFill>
                  <a:schemeClr val="tx2"/>
                </a:solidFill>
                <a:ea typeface="ＭＳ Ｐゴシック" charset="-128"/>
                <a:sym typeface="Wingdings" charset="2"/>
              </a:rPr>
              <a:t>sujet</a:t>
            </a:r>
            <a:r>
              <a:rPr lang="fr-FR" altLang="x-none" sz="2600" dirty="0">
                <a:solidFill>
                  <a:schemeClr val="tx2"/>
                </a:solidFill>
                <a:ea typeface="ＭＳ Ｐゴシック" charset="-128"/>
                <a:sym typeface="Wingdings" charset="2"/>
              </a:rPr>
              <a:t> (avoir subi), </a:t>
            </a:r>
            <a:r>
              <a:rPr lang="fr-FR" altLang="x-none" sz="2600" b="1" dirty="0">
                <a:solidFill>
                  <a:schemeClr val="tx2"/>
                </a:solidFill>
                <a:ea typeface="ＭＳ Ｐゴシック" charset="-128"/>
                <a:sym typeface="Wingdings" charset="2"/>
              </a:rPr>
              <a:t>acteur</a:t>
            </a:r>
            <a:r>
              <a:rPr lang="fr-FR" altLang="x-none" sz="2600" dirty="0">
                <a:solidFill>
                  <a:schemeClr val="tx2"/>
                </a:solidFill>
                <a:ea typeface="ＭＳ Ｐゴシック" charset="-128"/>
                <a:sym typeface="Wingdings" charset="2"/>
              </a:rPr>
              <a:t> (avoir provoqué volontairement ou involontairement) ou </a:t>
            </a:r>
            <a:r>
              <a:rPr lang="fr-FR" altLang="x-none" sz="2600" b="1" dirty="0">
                <a:solidFill>
                  <a:schemeClr val="tx2"/>
                </a:solidFill>
                <a:ea typeface="ＭＳ Ｐゴシック" charset="-128"/>
                <a:sym typeface="Wingdings" charset="2"/>
              </a:rPr>
              <a:t>témoin</a:t>
            </a:r>
            <a:r>
              <a:rPr lang="fr-FR" altLang="x-none" sz="2600" dirty="0">
                <a:solidFill>
                  <a:schemeClr val="tx2"/>
                </a:solidFill>
                <a:ea typeface="ＭＳ Ｐゴシック" charset="-128"/>
                <a:sym typeface="Wingdings" charset="2"/>
              </a:rPr>
              <a:t> (avoir vu) de l</a:t>
            </a:r>
            <a:r>
              <a:rPr lang="fr-FR" altLang="fr-FR" sz="2600" dirty="0">
                <a:solidFill>
                  <a:schemeClr val="tx2"/>
                </a:solidFill>
                <a:ea typeface="ＭＳ Ｐゴシック" charset="-128"/>
                <a:sym typeface="Wingdings" charset="2"/>
              </a:rPr>
              <a:t>’</a:t>
            </a:r>
            <a:r>
              <a:rPr lang="fr-FR" altLang="x-none" sz="2600" dirty="0">
                <a:solidFill>
                  <a:schemeClr val="tx2"/>
                </a:solidFill>
                <a:ea typeface="ＭＳ Ｐゴシック" charset="-128"/>
                <a:sym typeface="Wingdings" charset="2"/>
              </a:rPr>
              <a:t>événement traumatique.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4083"/>
                                        </p:tgtEl>
                                        <p:attrNameLst>
                                          <p:attrName>style.visibility</p:attrName>
                                        </p:attrNameLst>
                                      </p:cBhvr>
                                      <p:to>
                                        <p:strVal val="visible"/>
                                      </p:to>
                                    </p:set>
                                    <p:animEffect transition="in" filter="fade">
                                      <p:cBhvr>
                                        <p:cTn id="7" dur="2000"/>
                                        <p:tgtEl>
                                          <p:spTgt spid="174083"/>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74084">
                                            <p:txEl>
                                              <p:pRg st="0" end="0"/>
                                            </p:txEl>
                                          </p:spTgt>
                                        </p:tgtEl>
                                        <p:attrNameLst>
                                          <p:attrName>style.visibility</p:attrName>
                                        </p:attrNameLst>
                                      </p:cBhvr>
                                      <p:to>
                                        <p:strVal val="visible"/>
                                      </p:to>
                                    </p:set>
                                    <p:animEffect transition="in" filter="wipe(left)">
                                      <p:cBhvr>
                                        <p:cTn id="11" dur="500"/>
                                        <p:tgtEl>
                                          <p:spTgt spid="174084">
                                            <p:txEl>
                                              <p:pRg st="0" end="0"/>
                                            </p:txEl>
                                          </p:spTgt>
                                        </p:tgtEl>
                                      </p:cBhvr>
                                    </p:animEffect>
                                  </p:childTnLst>
                                </p:cTn>
                              </p:par>
                            </p:childTnLst>
                          </p:cTn>
                        </p:par>
                        <p:par>
                          <p:cTn id="12" fill="hold" nodeType="afterGroup">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74084">
                                            <p:txEl>
                                              <p:pRg st="1" end="1"/>
                                            </p:txEl>
                                          </p:spTgt>
                                        </p:tgtEl>
                                        <p:attrNameLst>
                                          <p:attrName>style.visibility</p:attrName>
                                        </p:attrNameLst>
                                      </p:cBhvr>
                                      <p:to>
                                        <p:strVal val="visible"/>
                                      </p:to>
                                    </p:set>
                                    <p:animEffect transition="in" filter="wipe(left)">
                                      <p:cBhvr>
                                        <p:cTn id="15" dur="500"/>
                                        <p:tgtEl>
                                          <p:spTgt spid="174084">
                                            <p:txEl>
                                              <p:pRg st="1" end="1"/>
                                            </p:txEl>
                                          </p:spTgt>
                                        </p:tgtEl>
                                      </p:cBhvr>
                                    </p:animEffect>
                                  </p:childTnLst>
                                </p:cTn>
                              </p:par>
                            </p:childTnLst>
                          </p:cTn>
                        </p:par>
                        <p:par>
                          <p:cTn id="16" fill="hold" nodeType="afterGroup">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74084">
                                            <p:txEl>
                                              <p:pRg st="2" end="2"/>
                                            </p:txEl>
                                          </p:spTgt>
                                        </p:tgtEl>
                                        <p:attrNameLst>
                                          <p:attrName>style.visibility</p:attrName>
                                        </p:attrNameLst>
                                      </p:cBhvr>
                                      <p:to>
                                        <p:strVal val="visible"/>
                                      </p:to>
                                    </p:set>
                                    <p:animEffect transition="in" filter="wipe(left)">
                                      <p:cBhvr>
                                        <p:cTn id="19" dur="500"/>
                                        <p:tgtEl>
                                          <p:spTgt spid="17408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3" grpId="0"/>
      <p:bldP spid="174084"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6131" name="Rectangle 2"/>
          <p:cNvSpPr>
            <a:spLocks noGrp="1" noChangeArrowheads="1"/>
          </p:cNvSpPr>
          <p:nvPr>
            <p:ph type="title" idx="4294967295"/>
          </p:nvPr>
        </p:nvSpPr>
        <p:spPr/>
        <p:txBody>
          <a:bodyPr/>
          <a:lstStyle/>
          <a:p>
            <a:pPr eaLnBrk="1" hangingPunct="1"/>
            <a:r>
              <a:rPr lang="fr-FR" altLang="x-none" sz="4000" b="1" dirty="0">
                <a:solidFill>
                  <a:schemeClr val="accent1">
                    <a:lumMod val="60000"/>
                    <a:lumOff val="40000"/>
                  </a:schemeClr>
                </a:solidFill>
                <a:ea typeface="ＭＳ Ｐゴシック" charset="-128"/>
              </a:rPr>
              <a:t>Victimes directes et indirectes </a:t>
            </a:r>
            <a:endParaRPr lang="fr-FR" altLang="x-none" sz="4000" dirty="0">
              <a:solidFill>
                <a:schemeClr val="accent1">
                  <a:lumMod val="60000"/>
                  <a:lumOff val="40000"/>
                </a:schemeClr>
              </a:solidFill>
              <a:ea typeface="ＭＳ Ｐゴシック" charset="-128"/>
            </a:endParaRPr>
          </a:p>
        </p:txBody>
      </p:sp>
      <p:sp>
        <p:nvSpPr>
          <p:cNvPr id="176132" name="Rectangle 3"/>
          <p:cNvSpPr>
            <a:spLocks noGrp="1" noChangeArrowheads="1"/>
          </p:cNvSpPr>
          <p:nvPr>
            <p:ph type="body" idx="4294967295"/>
          </p:nvPr>
        </p:nvSpPr>
        <p:spPr>
          <a:xfrm>
            <a:off x="313509" y="2603500"/>
            <a:ext cx="11220993" cy="3416300"/>
          </a:xfrm>
        </p:spPr>
        <p:txBody>
          <a:bodyPr>
            <a:normAutofit/>
          </a:bodyPr>
          <a:lstStyle/>
          <a:p>
            <a:pPr algn="just" eaLnBrk="1" hangingPunct="1">
              <a:lnSpc>
                <a:spcPct val="90000"/>
              </a:lnSpc>
            </a:pPr>
            <a:r>
              <a:rPr lang="fr-FR" altLang="x-none" sz="2400" b="1" u="sng" dirty="0">
                <a:solidFill>
                  <a:schemeClr val="tx2"/>
                </a:solidFill>
                <a:ea typeface="ＭＳ Ｐゴシック" charset="-128"/>
              </a:rPr>
              <a:t>La </a:t>
            </a:r>
            <a:r>
              <a:rPr lang="fr-FR" altLang="x-none" sz="2400" b="1" u="sng" dirty="0">
                <a:solidFill>
                  <a:srgbClr val="FF0000"/>
                </a:solidFill>
                <a:ea typeface="ＭＳ Ｐゴシック" charset="-128"/>
              </a:rPr>
              <a:t>victime indirecte </a:t>
            </a:r>
            <a:r>
              <a:rPr lang="fr-FR" altLang="x-none" sz="2400" dirty="0">
                <a:solidFill>
                  <a:schemeClr val="tx2"/>
                </a:solidFill>
                <a:ea typeface="ＭＳ Ｐゴシック" charset="-128"/>
              </a:rPr>
              <a:t>n</a:t>
            </a:r>
            <a:r>
              <a:rPr lang="fr-FR" altLang="fr-FR" sz="2400" dirty="0">
                <a:solidFill>
                  <a:schemeClr val="tx2"/>
                </a:solidFill>
                <a:ea typeface="ＭＳ Ｐゴシック" charset="-128"/>
              </a:rPr>
              <a:t>’</a:t>
            </a:r>
            <a:r>
              <a:rPr lang="fr-FR" altLang="x-none" sz="2400" dirty="0">
                <a:solidFill>
                  <a:schemeClr val="tx2"/>
                </a:solidFill>
                <a:ea typeface="ＭＳ Ｐゴシック" charset="-128"/>
              </a:rPr>
              <a:t>a pas été témoin de l</a:t>
            </a:r>
            <a:r>
              <a:rPr lang="fr-FR" altLang="fr-FR" sz="2400" dirty="0">
                <a:solidFill>
                  <a:schemeClr val="tx2"/>
                </a:solidFill>
                <a:ea typeface="ＭＳ Ｐゴシック" charset="-128"/>
              </a:rPr>
              <a:t>’</a:t>
            </a:r>
            <a:r>
              <a:rPr lang="fr-FR" altLang="x-none" sz="2400" dirty="0">
                <a:solidFill>
                  <a:schemeClr val="tx2"/>
                </a:solidFill>
                <a:ea typeface="ＭＳ Ｐゴシック" charset="-128"/>
              </a:rPr>
              <a:t>événement mais </a:t>
            </a:r>
            <a:r>
              <a:rPr lang="fr-FR" altLang="x-none" sz="2400" b="1" dirty="0">
                <a:solidFill>
                  <a:schemeClr val="tx2"/>
                </a:solidFill>
                <a:ea typeface="ＭＳ Ｐゴシック" charset="-128"/>
              </a:rPr>
              <a:t>est concernée par lui et/ou par ses conséquences du fait de sa « proximité émotionnelle » </a:t>
            </a:r>
            <a:r>
              <a:rPr lang="fr-FR" altLang="x-none" sz="2400" dirty="0">
                <a:solidFill>
                  <a:schemeClr val="tx2"/>
                </a:solidFill>
                <a:ea typeface="ＭＳ Ｐゴシック" charset="-128"/>
              </a:rPr>
              <a:t>(expérience émotionnelle) </a:t>
            </a:r>
            <a:r>
              <a:rPr lang="fr-FR" altLang="x-none" sz="2400" b="1" dirty="0">
                <a:solidFill>
                  <a:schemeClr val="tx2"/>
                </a:solidFill>
                <a:ea typeface="ＭＳ Ｐゴシック" charset="-128"/>
              </a:rPr>
              <a:t>avec les victimes directes</a:t>
            </a:r>
            <a:r>
              <a:rPr lang="fr-FR" altLang="x-none" sz="2400" dirty="0">
                <a:solidFill>
                  <a:schemeClr val="tx2"/>
                </a:solidFill>
                <a:ea typeface="ＭＳ Ｐゴシック" charset="-128"/>
              </a:rPr>
              <a:t>. (voir DSM-5). Entourage (famille, amis, voisins, collègues, condisciples, etc.), service de secours, personnes appartenant au même groupe</a:t>
            </a:r>
            <a:r>
              <a:rPr lang="fr-FR" altLang="x-none" sz="2400" b="1" dirty="0">
                <a:solidFill>
                  <a:schemeClr val="tx2"/>
                </a:solidFill>
                <a:ea typeface="ＭＳ Ｐゴシック" charset="-128"/>
              </a:rPr>
              <a:t> </a:t>
            </a:r>
            <a:r>
              <a:rPr lang="fr-FR" altLang="x-none" sz="2400" dirty="0">
                <a:solidFill>
                  <a:schemeClr val="tx2"/>
                </a:solidFill>
                <a:ea typeface="ＭＳ Ｐゴシック" charset="-128"/>
              </a:rPr>
              <a:t>(groupes professionnels, d</a:t>
            </a:r>
            <a:r>
              <a:rPr lang="fr-FR" altLang="fr-FR" sz="2400" dirty="0">
                <a:solidFill>
                  <a:schemeClr val="tx2"/>
                </a:solidFill>
                <a:ea typeface="ＭＳ Ｐゴシック" charset="-128"/>
              </a:rPr>
              <a:t>’</a:t>
            </a:r>
            <a:r>
              <a:rPr lang="fr-FR" altLang="x-none" sz="2400" dirty="0">
                <a:solidFill>
                  <a:schemeClr val="tx2"/>
                </a:solidFill>
                <a:ea typeface="ＭＳ Ｐゴシック" charset="-128"/>
              </a:rPr>
              <a:t>âge, d</a:t>
            </a:r>
            <a:r>
              <a:rPr lang="fr-FR" altLang="fr-FR" sz="2400" dirty="0">
                <a:solidFill>
                  <a:schemeClr val="tx2"/>
                </a:solidFill>
                <a:ea typeface="ＭＳ Ｐゴシック" charset="-128"/>
              </a:rPr>
              <a:t>’</a:t>
            </a:r>
            <a:r>
              <a:rPr lang="fr-FR" altLang="x-none" sz="2400" dirty="0">
                <a:solidFill>
                  <a:schemeClr val="tx2"/>
                </a:solidFill>
                <a:ea typeface="ＭＳ Ｐゴシック" charset="-128"/>
              </a:rPr>
              <a:t>orientation sexuelle, de genre, d</a:t>
            </a:r>
            <a:r>
              <a:rPr lang="fr-FR" altLang="fr-FR" sz="2400" dirty="0">
                <a:solidFill>
                  <a:schemeClr val="tx2"/>
                </a:solidFill>
                <a:ea typeface="ＭＳ Ｐゴシック" charset="-128"/>
              </a:rPr>
              <a:t>’</a:t>
            </a:r>
            <a:r>
              <a:rPr lang="fr-FR" altLang="x-none" sz="2400" dirty="0">
                <a:solidFill>
                  <a:schemeClr val="tx2"/>
                </a:solidFill>
                <a:ea typeface="ＭＳ Ｐゴシック" charset="-128"/>
              </a:rPr>
              <a:t>appartenance ethnique ou religieuse, de catégorie sociale, nation, population « mondiale »).</a:t>
            </a:r>
          </a:p>
          <a:p>
            <a:pPr eaLnBrk="1" hangingPunct="1">
              <a:lnSpc>
                <a:spcPct val="90000"/>
              </a:lnSpc>
            </a:pPr>
            <a:endParaRPr lang="fr-FR" altLang="x-none" sz="2400" dirty="0">
              <a:solidFill>
                <a:schemeClr val="tx2"/>
              </a:solidFill>
              <a:ea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6131"/>
                                        </p:tgtEl>
                                        <p:attrNameLst>
                                          <p:attrName>style.visibility</p:attrName>
                                        </p:attrNameLst>
                                      </p:cBhvr>
                                      <p:to>
                                        <p:strVal val="visible"/>
                                      </p:to>
                                    </p:set>
                                    <p:animEffect transition="in" filter="fade">
                                      <p:cBhvr>
                                        <p:cTn id="7" dur="2000"/>
                                        <p:tgtEl>
                                          <p:spTgt spid="176131"/>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76132">
                                            <p:txEl>
                                              <p:pRg st="0" end="0"/>
                                            </p:txEl>
                                          </p:spTgt>
                                        </p:tgtEl>
                                        <p:attrNameLst>
                                          <p:attrName>style.visibility</p:attrName>
                                        </p:attrNameLst>
                                      </p:cBhvr>
                                      <p:to>
                                        <p:strVal val="visible"/>
                                      </p:to>
                                    </p:set>
                                    <p:animEffect transition="in" filter="wipe(left)">
                                      <p:cBhvr>
                                        <p:cTn id="11" dur="500"/>
                                        <p:tgtEl>
                                          <p:spTgt spid="1761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1" grpId="0"/>
      <p:bldP spid="176132"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3" name="Rectangle 3"/>
          <p:cNvSpPr>
            <a:spLocks noGrp="1" noRot="1" noChangeArrowheads="1"/>
          </p:cNvSpPr>
          <p:nvPr>
            <p:ph idx="1"/>
          </p:nvPr>
        </p:nvSpPr>
        <p:spPr>
          <a:xfrm>
            <a:off x="1825625" y="3621225"/>
            <a:ext cx="8540750" cy="4498975"/>
          </a:xfrm>
        </p:spPr>
        <p:txBody>
          <a:bodyPr>
            <a:normAutofit/>
          </a:bodyPr>
          <a:lstStyle/>
          <a:p>
            <a:pPr algn="ctr" eaLnBrk="1" hangingPunct="1">
              <a:buFont typeface="Arial" charset="0"/>
              <a:buNone/>
              <a:defRPr/>
            </a:pPr>
            <a:r>
              <a:rPr lang="fr-FR" altLang="x-none" sz="6000" dirty="0">
                <a:solidFill>
                  <a:schemeClr val="accent1">
                    <a:lumMod val="60000"/>
                    <a:lumOff val="40000"/>
                  </a:schemeClr>
                </a:solidFill>
                <a:effectLst>
                  <a:outerShdw blurRad="38100" dist="38100" dir="2700000" algn="tl">
                    <a:srgbClr val="C0C0C0"/>
                  </a:outerShdw>
                </a:effectLst>
                <a:latin typeface="Tahoma" charset="0"/>
                <a:ea typeface="ＭＳ Ｐゴシック" charset="-128"/>
              </a:rPr>
              <a:t>2. Historique.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9968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99683">
                                            <p:txEl>
                                              <p:pRg st="0" end="0"/>
                                            </p:txEl>
                                          </p:spTgt>
                                        </p:tgtEl>
                                        <p:attrNameLst>
                                          <p:attrName>ppt_w</p:attrName>
                                        </p:attrNameLst>
                                      </p:cBhvr>
                                    </p:anim>
                                    <p:anim by="(#ppt_w*0.50)" calcmode="lin" valueType="num">
                                      <p:cBhvr>
                                        <p:cTn id="8" dur="500" decel="50000" autoRev="1" fill="hold">
                                          <p:stCondLst>
                                            <p:cond delay="0"/>
                                          </p:stCondLst>
                                        </p:cTn>
                                        <p:tgtEl>
                                          <p:spTgt spid="199683">
                                            <p:txEl>
                                              <p:pRg st="0" end="0"/>
                                            </p:txEl>
                                          </p:spTgt>
                                        </p:tgtEl>
                                        <p:attrNameLst>
                                          <p:attrName>ppt_x</p:attrName>
                                        </p:attrNameLst>
                                      </p:cBhvr>
                                    </p:anim>
                                    <p:anim from="(-#ppt_h/2)" to="(#ppt_y)" calcmode="lin" valueType="num">
                                      <p:cBhvr>
                                        <p:cTn id="9" dur="1000" fill="hold">
                                          <p:stCondLst>
                                            <p:cond delay="0"/>
                                          </p:stCondLst>
                                        </p:cTn>
                                        <p:tgtEl>
                                          <p:spTgt spid="199683">
                                            <p:txEl>
                                              <p:pRg st="0" end="0"/>
                                            </p:txEl>
                                          </p:spTgt>
                                        </p:tgtEl>
                                        <p:attrNameLst>
                                          <p:attrName>ppt_y</p:attrName>
                                        </p:attrNameLst>
                                      </p:cBhvr>
                                    </p:anim>
                                    <p:animRot by="21600000">
                                      <p:cBhvr>
                                        <p:cTn id="10" dur="1000" fill="hold">
                                          <p:stCondLst>
                                            <p:cond delay="0"/>
                                          </p:stCondLst>
                                        </p:cTn>
                                        <p:tgtEl>
                                          <p:spTgt spid="1996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rrowheads="1"/>
          </p:cNvSpPr>
          <p:nvPr>
            <p:ph type="title"/>
          </p:nvPr>
        </p:nvSpPr>
        <p:spPr/>
        <p:txBody>
          <a:bodyPr/>
          <a:lstStyle/>
          <a:p>
            <a:pPr eaLnBrk="1" hangingPunct="1"/>
            <a:r>
              <a:rPr lang="fr-FR" altLang="x-none">
                <a:latin typeface="Tahoma" charset="0"/>
                <a:ea typeface="ＭＳ Ｐゴシック" charset="-128"/>
              </a:rPr>
              <a:t>2. Historique</a:t>
            </a:r>
          </a:p>
        </p:txBody>
      </p:sp>
      <p:sp>
        <p:nvSpPr>
          <p:cNvPr id="92162" name="Rectangle 3"/>
          <p:cNvSpPr>
            <a:spLocks noGrp="1" noRot="1" noChangeArrowheads="1"/>
          </p:cNvSpPr>
          <p:nvPr>
            <p:ph idx="1"/>
          </p:nvPr>
        </p:nvSpPr>
        <p:spPr>
          <a:xfrm>
            <a:off x="2073276" y="2924944"/>
            <a:ext cx="8042275" cy="3018656"/>
          </a:xfrm>
        </p:spPr>
        <p:txBody>
          <a:bodyPr/>
          <a:lstStyle/>
          <a:p>
            <a:pPr algn="just" eaLnBrk="1" hangingPunct="1"/>
            <a:r>
              <a:rPr lang="fr-FR" altLang="x-none" dirty="0">
                <a:latin typeface="Tahoma" charset="0"/>
                <a:ea typeface="ＭＳ Ｐゴシック" charset="-128"/>
              </a:rPr>
              <a:t> </a:t>
            </a:r>
            <a:r>
              <a:rPr lang="fr-FR" altLang="x-none" sz="4400" dirty="0">
                <a:latin typeface="Tahoma" charset="0"/>
                <a:ea typeface="ＭＳ Ｐゴシック" charset="-128"/>
              </a:rPr>
              <a:t>Le trauma serait aussi ancien que l</a:t>
            </a:r>
            <a:r>
              <a:rPr lang="ja-JP" altLang="fr-FR" sz="4400" dirty="0">
                <a:latin typeface="Tahoma" charset="0"/>
                <a:ea typeface="ＭＳ Ｐゴシック" charset="-128"/>
              </a:rPr>
              <a:t>’</a:t>
            </a:r>
            <a:r>
              <a:rPr lang="fr-FR" altLang="ja-JP" sz="4400" dirty="0">
                <a:latin typeface="Tahoma" charset="0"/>
                <a:ea typeface="ＭＳ Ｐゴシック" charset="-128"/>
              </a:rPr>
              <a:t>humanité? </a:t>
            </a:r>
            <a:endParaRPr lang="fr-FR" altLang="x-none" sz="4400" dirty="0">
              <a:latin typeface="Tahoma" charset="0"/>
              <a:ea typeface="ＭＳ Ｐゴシック" charset="-128"/>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rrowheads="1"/>
          </p:cNvSpPr>
          <p:nvPr>
            <p:ph type="title"/>
          </p:nvPr>
        </p:nvSpPr>
        <p:spPr/>
        <p:txBody>
          <a:bodyPr/>
          <a:lstStyle/>
          <a:p>
            <a:pPr eaLnBrk="1" hangingPunct="1"/>
            <a:r>
              <a:rPr lang="fr-FR" altLang="x-none">
                <a:latin typeface="Tahoma" charset="0"/>
                <a:ea typeface="ＭＳ Ｐゴシック" charset="-128"/>
              </a:rPr>
              <a:t>2. Historique</a:t>
            </a:r>
          </a:p>
        </p:txBody>
      </p:sp>
      <p:sp>
        <p:nvSpPr>
          <p:cNvPr id="96258" name="Rectangle 3"/>
          <p:cNvSpPr>
            <a:spLocks noGrp="1" noRot="1" noChangeArrowheads="1"/>
          </p:cNvSpPr>
          <p:nvPr>
            <p:ph idx="1"/>
          </p:nvPr>
        </p:nvSpPr>
        <p:spPr/>
        <p:txBody>
          <a:bodyPr/>
          <a:lstStyle/>
          <a:p>
            <a:pPr algn="just" eaLnBrk="1" hangingPunct="1"/>
            <a:r>
              <a:rPr lang="fr-FR" altLang="x-none">
                <a:ea typeface="ＭＳ Ｐゴシック" charset="-128"/>
              </a:rPr>
              <a:t> </a:t>
            </a:r>
            <a:r>
              <a:rPr lang="fr-FR" altLang="x-none" b="1">
                <a:ea typeface="ＭＳ Ｐゴシック" charset="-128"/>
              </a:rPr>
              <a:t>Philippe Pinel</a:t>
            </a:r>
          </a:p>
          <a:p>
            <a:pPr algn="just" eaLnBrk="1" hangingPunct="1"/>
            <a:endParaRPr lang="fr-FR" altLang="x-none" b="1">
              <a:ea typeface="ＭＳ Ｐゴシック" charset="-128"/>
            </a:endParaRPr>
          </a:p>
          <a:p>
            <a:pPr algn="just" eaLnBrk="1" hangingPunct="1"/>
            <a:endParaRPr lang="fr-FR" altLang="x-none">
              <a:ea typeface="ＭＳ Ｐゴシック" charset="-128"/>
            </a:endParaRPr>
          </a:p>
          <a:p>
            <a:pPr eaLnBrk="1" hangingPunct="1"/>
            <a:endParaRPr lang="fr-FR" altLang="x-none">
              <a:ea typeface="ＭＳ Ｐゴシック" charset="-128"/>
            </a:endParaRPr>
          </a:p>
        </p:txBody>
      </p:sp>
      <p:pic>
        <p:nvPicPr>
          <p:cNvPr id="96259" name="Picture 7" descr="pin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539" y="1628775"/>
            <a:ext cx="233362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rrowheads="1"/>
          </p:cNvSpPr>
          <p:nvPr>
            <p:ph type="title"/>
          </p:nvPr>
        </p:nvSpPr>
        <p:spPr/>
        <p:txBody>
          <a:bodyPr/>
          <a:lstStyle/>
          <a:p>
            <a:pPr eaLnBrk="1" hangingPunct="1"/>
            <a:r>
              <a:rPr lang="fr-FR" altLang="x-none">
                <a:latin typeface="Tahoma" charset="0"/>
                <a:ea typeface="ＭＳ Ｐゴシック" charset="-128"/>
              </a:rPr>
              <a:t>2. Historique</a:t>
            </a:r>
          </a:p>
        </p:txBody>
      </p:sp>
      <p:sp>
        <p:nvSpPr>
          <p:cNvPr id="98306" name="Rectangle 3"/>
          <p:cNvSpPr>
            <a:spLocks noGrp="1" noRot="1" noChangeArrowheads="1"/>
          </p:cNvSpPr>
          <p:nvPr>
            <p:ph idx="1"/>
          </p:nvPr>
        </p:nvSpPr>
        <p:spPr>
          <a:xfrm>
            <a:off x="156754" y="2781301"/>
            <a:ext cx="11469189" cy="4498975"/>
          </a:xfrm>
        </p:spPr>
        <p:txBody>
          <a:bodyPr>
            <a:normAutofit/>
          </a:bodyPr>
          <a:lstStyle/>
          <a:p>
            <a:pPr algn="just" eaLnBrk="1" hangingPunct="1"/>
            <a:r>
              <a:rPr lang="fr-FR" altLang="x-none" sz="2400" dirty="0">
                <a:latin typeface="Tahoma" charset="0"/>
                <a:ea typeface="ＭＳ Ｐゴシック" charset="-128"/>
              </a:rPr>
              <a:t> C'est, dans l'histoire, la première description d'une névrose traumatique. </a:t>
            </a:r>
          </a:p>
          <a:p>
            <a:pPr algn="just" eaLnBrk="1" hangingPunct="1"/>
            <a:r>
              <a:rPr lang="fr-FR" altLang="x-none" sz="2400" dirty="0">
                <a:latin typeface="Tahoma" charset="0"/>
                <a:ea typeface="ＭＳ Ｐゴシック" charset="-128"/>
              </a:rPr>
              <a:t>Tout y est déjà : les cauchemars, la labilité émotionnelle, la réaction de sursaut, le halo d'anxiété et de dépression.</a:t>
            </a:r>
          </a:p>
          <a:p>
            <a:pPr algn="just" eaLnBrk="1" hangingPunct="1"/>
            <a:r>
              <a:rPr lang="fr-FR" altLang="x-none" sz="2400" dirty="0">
                <a:latin typeface="Tahoma" charset="0"/>
                <a:ea typeface="ＭＳ Ｐゴシック" charset="-128"/>
              </a:rPr>
              <a:t> Malheureusement, les aliénistes de l'époque ne s'intéressent pas encore au contenu des rêves, où se serait révélé l'effroi qui peut saisir même "une mâle vigueur".</a:t>
            </a:r>
          </a:p>
          <a:p>
            <a:pPr eaLnBrk="1" hangingPunct="1"/>
            <a:endParaRPr lang="fr-FR" altLang="x-none" sz="2400" dirty="0">
              <a:latin typeface="Tahoma" charset="0"/>
              <a:ea typeface="ＭＳ Ｐゴシック" charset="-128"/>
            </a:endParaRPr>
          </a:p>
        </p:txBody>
      </p:sp>
      <p:pic>
        <p:nvPicPr>
          <p:cNvPr id="98307" name="Picture 4" descr="pin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00" y="0"/>
            <a:ext cx="17145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rrowheads="1"/>
          </p:cNvSpPr>
          <p:nvPr>
            <p:ph type="title"/>
          </p:nvPr>
        </p:nvSpPr>
        <p:spPr/>
        <p:txBody>
          <a:bodyPr/>
          <a:lstStyle/>
          <a:p>
            <a:pPr eaLnBrk="1" hangingPunct="1"/>
            <a:r>
              <a:rPr lang="fr-FR" altLang="x-none">
                <a:latin typeface="Tahoma" charset="0"/>
                <a:ea typeface="ＭＳ Ｐゴシック" charset="-128"/>
              </a:rPr>
              <a:t>2. Historique</a:t>
            </a:r>
          </a:p>
        </p:txBody>
      </p:sp>
      <p:sp>
        <p:nvSpPr>
          <p:cNvPr id="104450" name="Rectangle 3"/>
          <p:cNvSpPr>
            <a:spLocks noGrp="1" noRot="1" noChangeArrowheads="1"/>
          </p:cNvSpPr>
          <p:nvPr>
            <p:ph idx="1"/>
          </p:nvPr>
        </p:nvSpPr>
        <p:spPr>
          <a:xfrm>
            <a:off x="248194" y="3119589"/>
            <a:ext cx="11416937" cy="2996952"/>
          </a:xfrm>
        </p:spPr>
        <p:txBody>
          <a:bodyPr>
            <a:normAutofit/>
          </a:bodyPr>
          <a:lstStyle/>
          <a:p>
            <a:pPr algn="just" eaLnBrk="1" hangingPunct="1">
              <a:lnSpc>
                <a:spcPct val="80000"/>
              </a:lnSpc>
            </a:pPr>
            <a:r>
              <a:rPr lang="fr-FR" altLang="x-none" sz="2400" dirty="0">
                <a:latin typeface="Tahoma" charset="0"/>
                <a:ea typeface="ＭＳ Ｐゴシック" charset="-128"/>
              </a:rPr>
              <a:t>Ce furent le </a:t>
            </a:r>
            <a:r>
              <a:rPr lang="fr-FR" altLang="x-none" sz="2400" dirty="0" err="1">
                <a:solidFill>
                  <a:srgbClr val="3399FF"/>
                </a:solidFill>
                <a:latin typeface="Tahoma" charset="0"/>
                <a:ea typeface="ＭＳ Ｐゴシック" charset="-128"/>
              </a:rPr>
              <a:t>railway</a:t>
            </a:r>
            <a:r>
              <a:rPr lang="fr-FR" altLang="x-none" sz="2400" dirty="0">
                <a:solidFill>
                  <a:srgbClr val="3399FF"/>
                </a:solidFill>
                <a:latin typeface="Tahoma" charset="0"/>
                <a:ea typeface="ＭＳ Ｐゴシック" charset="-128"/>
              </a:rPr>
              <a:t> </a:t>
            </a:r>
            <a:r>
              <a:rPr lang="fr-FR" altLang="x-none" sz="2400" dirty="0" err="1">
                <a:solidFill>
                  <a:srgbClr val="3399FF"/>
                </a:solidFill>
                <a:latin typeface="Tahoma" charset="0"/>
                <a:ea typeface="ＭＳ Ｐゴシック" charset="-128"/>
              </a:rPr>
              <a:t>spine</a:t>
            </a:r>
            <a:r>
              <a:rPr lang="fr-FR" altLang="x-none" sz="2400" dirty="0">
                <a:latin typeface="Tahoma" charset="0"/>
                <a:ea typeface="ＭＳ Ｐゴシック" charset="-128"/>
              </a:rPr>
              <a:t>, l'atteinte était supposée médullaire, puis le </a:t>
            </a:r>
            <a:r>
              <a:rPr lang="fr-FR" altLang="x-none" sz="2400" dirty="0" err="1">
                <a:solidFill>
                  <a:srgbClr val="3399FF"/>
                </a:solidFill>
                <a:latin typeface="Tahoma" charset="0"/>
                <a:ea typeface="ＭＳ Ｐゴシック" charset="-128"/>
              </a:rPr>
              <a:t>railway</a:t>
            </a:r>
            <a:r>
              <a:rPr lang="fr-FR" altLang="x-none" sz="2400" dirty="0">
                <a:solidFill>
                  <a:srgbClr val="3399FF"/>
                </a:solidFill>
                <a:latin typeface="Tahoma" charset="0"/>
                <a:ea typeface="ＭＳ Ｐゴシック" charset="-128"/>
              </a:rPr>
              <a:t> </a:t>
            </a:r>
            <a:r>
              <a:rPr lang="fr-FR" altLang="x-none" sz="2400" dirty="0" err="1">
                <a:solidFill>
                  <a:srgbClr val="3399FF"/>
                </a:solidFill>
                <a:latin typeface="Tahoma" charset="0"/>
                <a:ea typeface="ＭＳ Ｐゴシック" charset="-128"/>
              </a:rPr>
              <a:t>brain</a:t>
            </a:r>
            <a:r>
              <a:rPr lang="fr-FR" altLang="x-none" sz="2400" dirty="0">
                <a:latin typeface="Tahoma" charset="0"/>
                <a:ea typeface="ＭＳ Ｐゴシック" charset="-128"/>
              </a:rPr>
              <a:t>.</a:t>
            </a:r>
          </a:p>
          <a:p>
            <a:pPr algn="just" eaLnBrk="1" hangingPunct="1">
              <a:lnSpc>
                <a:spcPct val="80000"/>
              </a:lnSpc>
            </a:pPr>
            <a:endParaRPr lang="fr-FR" altLang="x-none" sz="2400" dirty="0">
              <a:latin typeface="Tahoma" charset="0"/>
              <a:ea typeface="ＭＳ Ｐゴシック" charset="-128"/>
            </a:endParaRPr>
          </a:p>
          <a:p>
            <a:pPr algn="just" eaLnBrk="1" hangingPunct="1">
              <a:lnSpc>
                <a:spcPct val="80000"/>
              </a:lnSpc>
            </a:pPr>
            <a:r>
              <a:rPr lang="fr-FR" altLang="x-none" sz="2400" dirty="0">
                <a:latin typeface="Tahoma" charset="0"/>
                <a:ea typeface="ＭＳ Ｐゴシック" charset="-128"/>
              </a:rPr>
              <a:t>En 1889, OPPENHEIM crée à leur propos le terme de "névrose traumatique", destiné à remplacer le "</a:t>
            </a:r>
            <a:r>
              <a:rPr lang="fr-FR" altLang="x-none" sz="2400" dirty="0" err="1">
                <a:latin typeface="Tahoma" charset="0"/>
                <a:ea typeface="ＭＳ Ｐゴシック" charset="-128"/>
              </a:rPr>
              <a:t>railway</a:t>
            </a:r>
            <a:r>
              <a:rPr lang="fr-FR" altLang="x-none" sz="2400" dirty="0">
                <a:latin typeface="Tahoma" charset="0"/>
                <a:ea typeface="ＭＳ Ｐゴシック" charset="-128"/>
              </a:rPr>
              <a:t> </a:t>
            </a:r>
            <a:r>
              <a:rPr lang="fr-FR" altLang="x-none" sz="2400" dirty="0" err="1">
                <a:latin typeface="Tahoma" charset="0"/>
                <a:ea typeface="ＭＳ Ｐゴシック" charset="-128"/>
              </a:rPr>
              <a:t>brain</a:t>
            </a:r>
            <a:r>
              <a:rPr lang="fr-FR" altLang="x-none" sz="2400" dirty="0">
                <a:latin typeface="Tahoma" charset="0"/>
                <a:ea typeface="ＭＳ Ｐゴシック" charset="-128"/>
              </a:rPr>
              <a:t>".</a:t>
            </a:r>
          </a:p>
          <a:p>
            <a:pPr eaLnBrk="1" hangingPunct="1">
              <a:lnSpc>
                <a:spcPct val="80000"/>
              </a:lnSpc>
              <a:buFont typeface="Arial" charset="0"/>
              <a:buNone/>
            </a:pPr>
            <a:endParaRPr lang="fr-FR" altLang="x-none" sz="2400" b="1" dirty="0">
              <a:latin typeface="Tahoma" charset="0"/>
              <a:ea typeface="ＭＳ Ｐゴシック" charset="-12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rrowheads="1"/>
          </p:cNvSpPr>
          <p:nvPr>
            <p:ph type="title"/>
          </p:nvPr>
        </p:nvSpPr>
        <p:spPr/>
        <p:txBody>
          <a:bodyPr/>
          <a:lstStyle/>
          <a:p>
            <a:pPr eaLnBrk="1" hangingPunct="1"/>
            <a:r>
              <a:rPr lang="fr-FR" altLang="x-none">
                <a:latin typeface="Tahoma" charset="0"/>
                <a:ea typeface="ＭＳ Ｐゴシック" charset="-128"/>
              </a:rPr>
              <a:t>2. Historique</a:t>
            </a:r>
          </a:p>
        </p:txBody>
      </p:sp>
      <p:sp>
        <p:nvSpPr>
          <p:cNvPr id="106498" name="Rectangle 3"/>
          <p:cNvSpPr>
            <a:spLocks noGrp="1" noRot="1" noChangeArrowheads="1"/>
          </p:cNvSpPr>
          <p:nvPr>
            <p:ph idx="1"/>
          </p:nvPr>
        </p:nvSpPr>
        <p:spPr>
          <a:xfrm>
            <a:off x="371747" y="2661467"/>
            <a:ext cx="11228070" cy="3816697"/>
          </a:xfrm>
        </p:spPr>
        <p:txBody>
          <a:bodyPr>
            <a:normAutofit/>
          </a:bodyPr>
          <a:lstStyle/>
          <a:p>
            <a:pPr algn="just" eaLnBrk="1" hangingPunct="1">
              <a:lnSpc>
                <a:spcPct val="80000"/>
              </a:lnSpc>
            </a:pPr>
            <a:r>
              <a:rPr lang="fr-FR" altLang="x-none" sz="2400" dirty="0">
                <a:latin typeface="Tahoma" charset="0"/>
                <a:ea typeface="ＭＳ Ｐゴシック" charset="-128"/>
              </a:rPr>
              <a:t> Les accidentés qu'il a observés sont porteurs d'une symptomatologie très diverse, sans aucune unité clinique, </a:t>
            </a:r>
          </a:p>
          <a:p>
            <a:pPr algn="just" eaLnBrk="1" hangingPunct="1">
              <a:lnSpc>
                <a:spcPct val="80000"/>
              </a:lnSpc>
            </a:pPr>
            <a:r>
              <a:rPr lang="fr-FR" altLang="x-none" sz="2400" dirty="0">
                <a:latin typeface="Tahoma" charset="0"/>
                <a:ea typeface="ＭＳ Ｐゴシック" charset="-128"/>
              </a:rPr>
              <a:t>Quelques uns, accessoirement, présentent des perturbations du sommeil avec cauchemars, une irritabilité, les symptômes apparaissant de façon retardée par rapport à l'accident.</a:t>
            </a:r>
          </a:p>
          <a:p>
            <a:pPr algn="just" eaLnBrk="1" hangingPunct="1">
              <a:lnSpc>
                <a:spcPct val="80000"/>
              </a:lnSpc>
            </a:pPr>
            <a:r>
              <a:rPr lang="fr-FR" altLang="x-none" sz="2400" dirty="0">
                <a:latin typeface="Tahoma" charset="0"/>
                <a:ea typeface="ＭＳ Ｐゴシック" charset="-128"/>
              </a:rPr>
              <a:t> Pour OPPENHEIM aussi c'est l'action mécanique du choc qui est tenue pour responsable de l'affection.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8"/>
          <p:cNvSpPr>
            <a:spLocks noGrp="1" noRot="1" noChangeArrowheads="1"/>
          </p:cNvSpPr>
          <p:nvPr>
            <p:ph type="title"/>
          </p:nvPr>
        </p:nvSpPr>
        <p:spPr>
          <a:xfrm>
            <a:off x="2073276" y="107951"/>
            <a:ext cx="8042275" cy="1336675"/>
          </a:xfrm>
        </p:spPr>
        <p:txBody>
          <a:bodyPr/>
          <a:lstStyle/>
          <a:p>
            <a:pPr eaLnBrk="1" hangingPunct="1"/>
            <a:r>
              <a:rPr lang="fr-FR" altLang="x-none">
                <a:latin typeface="Tahoma" charset="0"/>
                <a:ea typeface="ＭＳ Ｐゴシック" charset="-128"/>
              </a:rPr>
              <a:t>2. Historique</a:t>
            </a:r>
          </a:p>
        </p:txBody>
      </p:sp>
      <p:sp>
        <p:nvSpPr>
          <p:cNvPr id="358405" name="Rectangle 5"/>
          <p:cNvSpPr>
            <a:spLocks noGrp="1" noRot="1" noChangeArrowheads="1"/>
          </p:cNvSpPr>
          <p:nvPr>
            <p:ph sz="half" idx="1"/>
          </p:nvPr>
        </p:nvSpPr>
        <p:spPr>
          <a:xfrm>
            <a:off x="636362" y="2413180"/>
            <a:ext cx="3840163" cy="4343400"/>
          </a:xfrm>
        </p:spPr>
        <p:txBody>
          <a:bodyPr/>
          <a:lstStyle/>
          <a:p>
            <a:pPr eaLnBrk="1" hangingPunct="1">
              <a:buFont typeface="Arial" charset="0"/>
              <a:buNone/>
              <a:defRPr/>
            </a:pPr>
            <a:r>
              <a:rPr lang="fr-FR" altLang="x-none" sz="2200" b="1" dirty="0">
                <a:latin typeface="Tahoma" charset="0"/>
                <a:ea typeface="ＭＳ Ｐゴシック" charset="-128"/>
              </a:rPr>
              <a:t>Dr Jean-Martin CHARCOT</a:t>
            </a:r>
            <a:endParaRPr lang="fr-FR" altLang="x-none" sz="2200" dirty="0">
              <a:latin typeface="Tahoma" charset="0"/>
              <a:ea typeface="ＭＳ Ｐゴシック" charset="-128"/>
            </a:endParaRPr>
          </a:p>
          <a:p>
            <a:pPr eaLnBrk="1" hangingPunct="1">
              <a:buFont typeface="Arial" charset="0"/>
              <a:buNone/>
              <a:defRPr/>
            </a:pPr>
            <a:r>
              <a:rPr lang="fr-FR" altLang="x-none" sz="2200" dirty="0">
                <a:latin typeface="Tahoma" charset="0"/>
                <a:ea typeface="ＭＳ Ｐゴシック" charset="-128"/>
              </a:rPr>
              <a:t>Médecin français</a:t>
            </a:r>
          </a:p>
          <a:p>
            <a:pPr eaLnBrk="1" hangingPunct="1">
              <a:buFont typeface="Arial" charset="0"/>
              <a:buNone/>
              <a:defRPr/>
            </a:pPr>
            <a:r>
              <a:rPr lang="fr-FR" altLang="x-none" sz="2200" dirty="0">
                <a:latin typeface="Tahoma" charset="0"/>
                <a:ea typeface="ＭＳ Ｐゴシック" charset="-128"/>
              </a:rPr>
              <a:t>(Paris, 1825 - près du lac des Settons, Nièvre, 1893)</a:t>
            </a:r>
          </a:p>
          <a:p>
            <a:pPr eaLnBrk="1" hangingPunct="1">
              <a:buFont typeface="Arial" charset="0"/>
              <a:buNone/>
              <a:defRPr/>
            </a:pPr>
            <a:r>
              <a:rPr lang="fr-FR" altLang="x-none" sz="2200" b="1" dirty="0">
                <a:latin typeface="Tahoma" charset="0"/>
                <a:ea typeface="ＭＳ Ｐゴシック" charset="-128"/>
              </a:rPr>
              <a:t>	Fondateur avec Guillaume Duchenne de la neurologie moderne et l'un des plus grands cliniciens français.</a:t>
            </a:r>
          </a:p>
          <a:p>
            <a:pPr eaLnBrk="1" hangingPunct="1">
              <a:buFont typeface="Arial" charset="0"/>
              <a:buNone/>
              <a:defRPr/>
            </a:pPr>
            <a:endParaRPr lang="fr-FR" altLang="x-none" sz="2200" b="1" dirty="0">
              <a:solidFill>
                <a:srgbClr val="FF0000"/>
              </a:solidFill>
              <a:effectLst>
                <a:outerShdw blurRad="38100" dist="38100" dir="2700000" algn="tl">
                  <a:srgbClr val="C0C0C0"/>
                </a:outerShdw>
              </a:effectLst>
              <a:latin typeface="Tahoma" charset="0"/>
              <a:ea typeface="ＭＳ Ｐゴシック" charset="-128"/>
            </a:endParaRPr>
          </a:p>
          <a:p>
            <a:pPr eaLnBrk="1" hangingPunct="1">
              <a:defRPr/>
            </a:pPr>
            <a:endParaRPr lang="fr-FR" altLang="x-none" sz="2200" dirty="0">
              <a:solidFill>
                <a:srgbClr val="FF0000"/>
              </a:solidFill>
              <a:effectLst>
                <a:outerShdw blurRad="38100" dist="38100" dir="2700000" algn="tl">
                  <a:srgbClr val="C0C0C0"/>
                </a:outerShdw>
              </a:effectLst>
              <a:latin typeface="Tahoma" charset="0"/>
              <a:ea typeface="ＭＳ Ｐゴシック" charset="-128"/>
            </a:endParaRPr>
          </a:p>
        </p:txBody>
      </p:sp>
      <p:pic>
        <p:nvPicPr>
          <p:cNvPr id="108547" name="Picture 7" descr="Dr Jean-Martin Charco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t="5550" b="5550"/>
          <a:stretch>
            <a:fillRect/>
          </a:stretch>
        </p:blipFill>
        <p:spPr>
          <a:xfrm>
            <a:off x="7398794" y="2057400"/>
            <a:ext cx="3840162" cy="4343400"/>
          </a:xfr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4"/>
          <p:cNvSpPr>
            <a:spLocks noGrp="1" noRot="1" noChangeArrowheads="1"/>
          </p:cNvSpPr>
          <p:nvPr>
            <p:ph type="title"/>
          </p:nvPr>
        </p:nvSpPr>
        <p:spPr>
          <a:xfrm>
            <a:off x="2073276" y="107951"/>
            <a:ext cx="8042275" cy="1336675"/>
          </a:xfrm>
        </p:spPr>
        <p:txBody>
          <a:bodyPr/>
          <a:lstStyle/>
          <a:p>
            <a:pPr eaLnBrk="1" hangingPunct="1"/>
            <a:r>
              <a:rPr lang="fr-FR" altLang="x-none">
                <a:latin typeface="Tahoma" charset="0"/>
                <a:ea typeface="ＭＳ Ｐゴシック" charset="-128"/>
              </a:rPr>
              <a:t>2. Historique</a:t>
            </a:r>
          </a:p>
        </p:txBody>
      </p:sp>
      <p:sp>
        <p:nvSpPr>
          <p:cNvPr id="360450" name="Rectangle 2"/>
          <p:cNvSpPr>
            <a:spLocks noGrp="1" noRot="1" noChangeArrowheads="1"/>
          </p:cNvSpPr>
          <p:nvPr>
            <p:ph sz="half" idx="1"/>
          </p:nvPr>
        </p:nvSpPr>
        <p:spPr>
          <a:xfrm>
            <a:off x="384719" y="2486252"/>
            <a:ext cx="4495800" cy="5516562"/>
          </a:xfrm>
        </p:spPr>
        <p:txBody>
          <a:bodyPr>
            <a:normAutofit/>
          </a:bodyPr>
          <a:lstStyle/>
          <a:p>
            <a:pPr algn="just" eaLnBrk="1" hangingPunct="1">
              <a:buFont typeface="Arial" charset="0"/>
              <a:buNone/>
              <a:defRPr/>
            </a:pPr>
            <a:r>
              <a:rPr lang="fr-FR" altLang="x-none" sz="2400" dirty="0">
                <a:latin typeface="Tahoma" charset="0"/>
                <a:ea typeface="ＭＳ Ｐゴシック" charset="-128"/>
              </a:rPr>
              <a:t>	CHARCOT s'intéresse à l'hystérie masculine, à laquelle il reconnaît certaines particularités. Entre autres celle de toucher des hommes qui n'ont rien de féminin, et celle de déclencher bien souvent ses manifestations à </a:t>
            </a:r>
            <a:r>
              <a:rPr lang="fr-FR" altLang="x-none" sz="2400" dirty="0">
                <a:solidFill>
                  <a:srgbClr val="FF0000"/>
                </a:solidFill>
                <a:effectLst>
                  <a:outerShdw blurRad="38100" dist="38100" dir="2700000" algn="tl">
                    <a:srgbClr val="C0C0C0"/>
                  </a:outerShdw>
                </a:effectLst>
                <a:latin typeface="Tahoma" charset="0"/>
                <a:ea typeface="ＭＳ Ｐゴシック" charset="-128"/>
              </a:rPr>
              <a:t>l'occasion d'un facteur traumatique.</a:t>
            </a:r>
            <a:r>
              <a:rPr lang="fr-FR" altLang="x-none" sz="2400" dirty="0">
                <a:latin typeface="Tahoma" charset="0"/>
                <a:ea typeface="ＭＳ Ｐゴシック" charset="-128"/>
              </a:rPr>
              <a:t> </a:t>
            </a:r>
          </a:p>
        </p:txBody>
      </p:sp>
      <p:pic>
        <p:nvPicPr>
          <p:cNvPr id="110595" name="Picture 7" descr="Professor Charcot was well-known for showing, during his lessons at the Salpêtrière hospital, &quot;hysterical&quot; woman patients – here, his favorite patient, &quot;Blanche&quot; (Marie) Wittman, supported by Joseph Babiński.">
            <a:hlinkClick r:id="rId3" tooltip="Professor Charcot was well-known for showing, during his lessons at the Salpêtrière hospital, &quot;hysterical&quot; woman patients – here, his favorite patient, &quot;Blanche&quot; (Marie) Wittman, supported by Joseph Babiński."/>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1721" y="1870847"/>
            <a:ext cx="3768725"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1904034" y="3146703"/>
            <a:ext cx="8540750" cy="4498975"/>
          </a:xfrm>
        </p:spPr>
        <p:txBody>
          <a:bodyPr>
            <a:normAutofit/>
          </a:bodyPr>
          <a:lstStyle/>
          <a:p>
            <a:pPr algn="ctr" eaLnBrk="1" hangingPunct="1">
              <a:buFont typeface="Arial" charset="0"/>
              <a:buNone/>
              <a:defRPr/>
            </a:pPr>
            <a:r>
              <a:rPr lang="fr-FR" altLang="x-none" sz="6000" dirty="0">
                <a:solidFill>
                  <a:srgbClr val="B94F07"/>
                </a:solidFill>
                <a:effectLst>
                  <a:outerShdw blurRad="38100" dist="38100" dir="2700000" algn="tl">
                    <a:srgbClr val="C0C0C0"/>
                  </a:outerShdw>
                </a:effectLst>
                <a:latin typeface="+mj-lt"/>
                <a:ea typeface="ＭＳ Ｐゴシック" charset="-128"/>
              </a:rPr>
              <a:t>Préambule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3"/>
          <p:cNvSpPr>
            <a:spLocks noGrp="1" noRot="1" noChangeArrowheads="1"/>
          </p:cNvSpPr>
          <p:nvPr>
            <p:ph type="title"/>
          </p:nvPr>
        </p:nvSpPr>
        <p:spPr>
          <a:xfrm>
            <a:off x="2073276" y="107951"/>
            <a:ext cx="8042275" cy="1336675"/>
          </a:xfrm>
        </p:spPr>
        <p:txBody>
          <a:bodyPr/>
          <a:lstStyle/>
          <a:p>
            <a:pPr eaLnBrk="1" hangingPunct="1"/>
            <a:r>
              <a:rPr lang="fr-FR" altLang="x-none">
                <a:latin typeface="Tahoma" charset="0"/>
                <a:ea typeface="ＭＳ Ｐゴシック" charset="-128"/>
              </a:rPr>
              <a:t>2. Historique</a:t>
            </a:r>
          </a:p>
        </p:txBody>
      </p:sp>
      <p:sp>
        <p:nvSpPr>
          <p:cNvPr id="112642" name="Rectangle 2"/>
          <p:cNvSpPr>
            <a:spLocks noGrp="1" noRot="1" noChangeArrowheads="1"/>
          </p:cNvSpPr>
          <p:nvPr>
            <p:ph sz="half" idx="1"/>
          </p:nvPr>
        </p:nvSpPr>
        <p:spPr>
          <a:xfrm>
            <a:off x="436290" y="2734492"/>
            <a:ext cx="6630716" cy="5516563"/>
          </a:xfrm>
        </p:spPr>
        <p:txBody>
          <a:bodyPr>
            <a:normAutofit/>
          </a:bodyPr>
          <a:lstStyle/>
          <a:p>
            <a:pPr algn="just" eaLnBrk="1" hangingPunct="1">
              <a:buFont typeface="Arial" charset="0"/>
              <a:buNone/>
            </a:pPr>
            <a:r>
              <a:rPr lang="fr-FR" altLang="x-none" sz="2400" b="1" dirty="0">
                <a:latin typeface="Tahoma" charset="0"/>
                <a:ea typeface="ＭＳ Ｐゴシック" charset="-128"/>
              </a:rPr>
              <a:t>	</a:t>
            </a:r>
            <a:r>
              <a:rPr lang="fr-FR" altLang="x-none" sz="2400" dirty="0">
                <a:latin typeface="Tahoma" charset="0"/>
                <a:ea typeface="ＭＳ Ｐゴシック" charset="-128"/>
              </a:rPr>
              <a:t>N</a:t>
            </a:r>
            <a:r>
              <a:rPr lang="ja-JP" altLang="fr-FR" sz="2400">
                <a:latin typeface="Tahoma" charset="0"/>
                <a:ea typeface="ＭＳ Ｐゴシック" charset="-128"/>
              </a:rPr>
              <a:t>’</a:t>
            </a:r>
            <a:r>
              <a:rPr lang="fr-FR" altLang="ja-JP" sz="2400" dirty="0">
                <a:latin typeface="Tahoma" charset="0"/>
                <a:ea typeface="ＭＳ Ｐゴシック" charset="-128"/>
              </a:rPr>
              <a:t>y voyant </a:t>
            </a:r>
            <a:r>
              <a:rPr lang="fr-FR" altLang="ja-JP" sz="2400" dirty="0" err="1">
                <a:latin typeface="Tahoma" charset="0"/>
                <a:ea typeface="ＭＳ Ｐゴシック" charset="-128"/>
              </a:rPr>
              <a:t>qu</a:t>
            </a:r>
            <a:r>
              <a:rPr lang="ja-JP" altLang="fr-FR" sz="2400">
                <a:latin typeface="Tahoma" charset="0"/>
                <a:ea typeface="ＭＳ Ｐゴシック" charset="-128"/>
              </a:rPr>
              <a:t>’</a:t>
            </a:r>
            <a:r>
              <a:rPr lang="fr-FR" altLang="ja-JP" sz="2400" dirty="0">
                <a:latin typeface="Tahoma" charset="0"/>
                <a:ea typeface="ＭＳ Ｐゴシック" charset="-128"/>
              </a:rPr>
              <a:t>une forme étiologique de l'hystérie et de la neurasthénie jusque là restées latentes, Charcot dénie, dans ses Leçons du mardi à la Salpetrière en 1888 et 1889, l</a:t>
            </a:r>
            <a:r>
              <a:rPr lang="ja-JP" altLang="fr-FR" sz="2400">
                <a:latin typeface="Tahoma" charset="0"/>
                <a:ea typeface="ＭＳ Ｐゴシック" charset="-128"/>
              </a:rPr>
              <a:t>’</a:t>
            </a:r>
            <a:r>
              <a:rPr lang="fr-FR" altLang="ja-JP" sz="2400" dirty="0">
                <a:latin typeface="Tahoma" charset="0"/>
                <a:ea typeface="ＭＳ Ｐゴシック" charset="-128"/>
              </a:rPr>
              <a:t>autonomie nosologique de la névrose traumatique. </a:t>
            </a:r>
            <a:endParaRPr lang="fr-FR" altLang="x-none" sz="2400" dirty="0">
              <a:latin typeface="Tahoma" charset="0"/>
              <a:ea typeface="ＭＳ Ｐゴシック" charset="-128"/>
            </a:endParaRPr>
          </a:p>
        </p:txBody>
      </p:sp>
      <p:pic>
        <p:nvPicPr>
          <p:cNvPr id="112643" name="Picture 6" descr="charcot la le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2467" y="1634944"/>
            <a:ext cx="3544887"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3"/>
          <p:cNvSpPr>
            <a:spLocks noGrp="1" noRot="1" noChangeArrowheads="1"/>
          </p:cNvSpPr>
          <p:nvPr>
            <p:ph type="title"/>
          </p:nvPr>
        </p:nvSpPr>
        <p:spPr>
          <a:xfrm>
            <a:off x="568234" y="274319"/>
            <a:ext cx="8540750" cy="1143000"/>
          </a:xfrm>
        </p:spPr>
        <p:txBody>
          <a:bodyPr/>
          <a:lstStyle/>
          <a:p>
            <a:pPr eaLnBrk="1" hangingPunct="1"/>
            <a:r>
              <a:rPr lang="fr-FR" altLang="x-none" dirty="0">
                <a:latin typeface="Tahoma" charset="0"/>
                <a:ea typeface="ＭＳ Ｐゴシック" charset="-128"/>
              </a:rPr>
              <a:t>2. Historique</a:t>
            </a:r>
          </a:p>
        </p:txBody>
      </p:sp>
      <p:sp>
        <p:nvSpPr>
          <p:cNvPr id="114690" name="Rectangle 2"/>
          <p:cNvSpPr>
            <a:spLocks noGrp="1" noRot="1" noChangeArrowheads="1"/>
          </p:cNvSpPr>
          <p:nvPr>
            <p:ph sz="half" idx="1"/>
          </p:nvPr>
        </p:nvSpPr>
        <p:spPr>
          <a:xfrm>
            <a:off x="354057" y="3054032"/>
            <a:ext cx="11274879" cy="6858000"/>
          </a:xfrm>
        </p:spPr>
        <p:txBody>
          <a:bodyPr/>
          <a:lstStyle/>
          <a:p>
            <a:pPr algn="just" eaLnBrk="1" hangingPunct="1">
              <a:lnSpc>
                <a:spcPct val="90000"/>
              </a:lnSpc>
              <a:buFont typeface="Arial" charset="0"/>
              <a:buNone/>
            </a:pPr>
            <a:r>
              <a:rPr lang="fr-FR" altLang="x-none" sz="2400" b="1" dirty="0">
                <a:latin typeface="+mj-lt"/>
                <a:ea typeface="ＭＳ Ｐゴシック" charset="-128"/>
              </a:rPr>
              <a:t>	</a:t>
            </a:r>
          </a:p>
          <a:p>
            <a:pPr algn="just" eaLnBrk="1" hangingPunct="1">
              <a:lnSpc>
                <a:spcPct val="90000"/>
              </a:lnSpc>
              <a:buFont typeface="Arial" charset="0"/>
              <a:buNone/>
            </a:pPr>
            <a:r>
              <a:rPr lang="fr-FR" altLang="x-none" sz="2400" b="1" dirty="0">
                <a:latin typeface="+mj-lt"/>
                <a:ea typeface="ＭＳ Ｐゴシック" charset="-128"/>
              </a:rPr>
              <a:t>	</a:t>
            </a:r>
            <a:r>
              <a:rPr lang="fr-FR" altLang="x-none" sz="2400" dirty="0">
                <a:latin typeface="+mj-lt"/>
                <a:ea typeface="ＭＳ Ｐゴシック" charset="-128"/>
              </a:rPr>
              <a:t>Il insiste sur le rôle joué par la </a:t>
            </a:r>
            <a:r>
              <a:rPr lang="fr-FR" altLang="x-none" sz="2400" b="1" dirty="0">
                <a:latin typeface="+mj-lt"/>
                <a:ea typeface="ＭＳ Ｐゴシック" charset="-128"/>
              </a:rPr>
              <a:t>frayeur et la terreur </a:t>
            </a:r>
            <a:r>
              <a:rPr lang="fr-FR" altLang="x-none" sz="2400" dirty="0">
                <a:latin typeface="+mj-lt"/>
                <a:ea typeface="ＭＳ Ｐゴシック" charset="-128"/>
              </a:rPr>
              <a:t>dans le développement de l</a:t>
            </a:r>
            <a:r>
              <a:rPr lang="ja-JP" altLang="fr-FR" sz="2400">
                <a:latin typeface="+mj-lt"/>
                <a:ea typeface="ＭＳ Ｐゴシック" charset="-128"/>
              </a:rPr>
              <a:t>’</a:t>
            </a:r>
            <a:r>
              <a:rPr lang="fr-FR" altLang="ja-JP" sz="2400" dirty="0">
                <a:latin typeface="+mj-lt"/>
                <a:ea typeface="ＭＳ Ｐゴシック" charset="-128"/>
              </a:rPr>
              <a:t>affection, et signale des troubles liés à des réactions de conversions traumatiques, des </a:t>
            </a:r>
            <a:r>
              <a:rPr lang="fr-FR" altLang="ja-JP" sz="2400" b="1" dirty="0">
                <a:latin typeface="+mj-lt"/>
                <a:ea typeface="ＭＳ Ｐゴシック" charset="-128"/>
              </a:rPr>
              <a:t>reviviscences diurnes, des cauchemars reproduisant l</a:t>
            </a:r>
            <a:r>
              <a:rPr lang="ja-JP" altLang="fr-FR" sz="2400" b="1">
                <a:latin typeface="+mj-lt"/>
                <a:ea typeface="ＭＳ Ｐゴシック" charset="-128"/>
              </a:rPr>
              <a:t>’</a:t>
            </a:r>
            <a:r>
              <a:rPr lang="fr-FR" altLang="ja-JP" sz="2400" b="1" dirty="0">
                <a:latin typeface="+mj-lt"/>
                <a:ea typeface="ＭＳ Ｐゴシック" charset="-128"/>
              </a:rPr>
              <a:t>accident</a:t>
            </a:r>
            <a:r>
              <a:rPr lang="fr-FR" altLang="ja-JP" sz="2400" dirty="0">
                <a:latin typeface="+mj-lt"/>
                <a:ea typeface="ＭＳ Ｐゴシック" charset="-128"/>
              </a:rPr>
              <a:t>, des états d</a:t>
            </a:r>
            <a:r>
              <a:rPr lang="ja-JP" altLang="fr-FR" sz="2400">
                <a:latin typeface="+mj-lt"/>
                <a:ea typeface="ＭＳ Ｐゴシック" charset="-128"/>
              </a:rPr>
              <a:t>’</a:t>
            </a:r>
            <a:r>
              <a:rPr lang="fr-FR" altLang="ja-JP" sz="2400" dirty="0">
                <a:latin typeface="+mj-lt"/>
                <a:ea typeface="ＭＳ Ｐゴシック" charset="-128"/>
              </a:rPr>
              <a:t>alerte et de désinvestissement du monde extérieur, et enfin une variabilité dans le délai d</a:t>
            </a:r>
            <a:r>
              <a:rPr lang="ja-JP" altLang="fr-FR" sz="2400">
                <a:latin typeface="+mj-lt"/>
                <a:ea typeface="ＭＳ Ｐゴシック" charset="-128"/>
              </a:rPr>
              <a:t>’</a:t>
            </a:r>
            <a:r>
              <a:rPr lang="fr-FR" altLang="ja-JP" sz="2400" dirty="0">
                <a:latin typeface="+mj-lt"/>
                <a:ea typeface="ＭＳ Ｐゴシック" charset="-128"/>
              </a:rPr>
              <a:t>apparition des premiers troubles </a:t>
            </a:r>
            <a:r>
              <a:rPr lang="fr-FR" altLang="ja-JP" sz="2400" dirty="0" err="1">
                <a:latin typeface="+mj-lt"/>
                <a:ea typeface="ＭＳ Ｐゴシック" charset="-128"/>
              </a:rPr>
              <a:t>qu</a:t>
            </a:r>
            <a:r>
              <a:rPr lang="ja-JP" altLang="fr-FR" sz="2400">
                <a:latin typeface="+mj-lt"/>
                <a:ea typeface="ＭＳ Ｐゴシック" charset="-128"/>
              </a:rPr>
              <a:t>’</a:t>
            </a:r>
            <a:r>
              <a:rPr lang="fr-FR" altLang="ja-JP" sz="2400" dirty="0">
                <a:latin typeface="+mj-lt"/>
                <a:ea typeface="ＭＳ Ｐゴシック" charset="-128"/>
              </a:rPr>
              <a:t>il nomme période de méditation </a:t>
            </a:r>
            <a:endParaRPr lang="fr-FR" altLang="x-none" sz="2400" dirty="0">
              <a:latin typeface="+mj-lt"/>
              <a:ea typeface="ＭＳ Ｐゴシック" charset="-128"/>
            </a:endParaRPr>
          </a:p>
        </p:txBody>
      </p:sp>
      <p:pic>
        <p:nvPicPr>
          <p:cNvPr id="114691" name="Picture 6" descr="timb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5020" y="27463"/>
            <a:ext cx="3959225"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4"/>
          <p:cNvSpPr>
            <a:spLocks noGrp="1" noRot="1" noChangeArrowheads="1"/>
          </p:cNvSpPr>
          <p:nvPr>
            <p:ph type="title"/>
          </p:nvPr>
        </p:nvSpPr>
        <p:spPr>
          <a:xfrm>
            <a:off x="568235" y="287383"/>
            <a:ext cx="8540750" cy="1143000"/>
          </a:xfrm>
        </p:spPr>
        <p:txBody>
          <a:bodyPr/>
          <a:lstStyle/>
          <a:p>
            <a:pPr eaLnBrk="1" hangingPunct="1"/>
            <a:r>
              <a:rPr lang="fr-FR" altLang="x-none" dirty="0">
                <a:latin typeface="Tahoma" charset="0"/>
                <a:ea typeface="ＭＳ Ｐゴシック" charset="-128"/>
              </a:rPr>
              <a:t>2. Historique</a:t>
            </a:r>
          </a:p>
        </p:txBody>
      </p:sp>
      <p:sp>
        <p:nvSpPr>
          <p:cNvPr id="365570" name="Rectangle 2"/>
          <p:cNvSpPr>
            <a:spLocks noGrp="1" noRot="1" noChangeArrowheads="1"/>
          </p:cNvSpPr>
          <p:nvPr>
            <p:ph sz="half" idx="1"/>
          </p:nvPr>
        </p:nvSpPr>
        <p:spPr>
          <a:xfrm>
            <a:off x="310334" y="3058569"/>
            <a:ext cx="7553507" cy="5406479"/>
          </a:xfrm>
        </p:spPr>
        <p:txBody>
          <a:bodyPr>
            <a:normAutofit/>
          </a:bodyPr>
          <a:lstStyle/>
          <a:p>
            <a:pPr algn="just" eaLnBrk="1" hangingPunct="1">
              <a:lnSpc>
                <a:spcPct val="80000"/>
              </a:lnSpc>
              <a:buFont typeface="Arial" charset="0"/>
              <a:buNone/>
              <a:defRPr/>
            </a:pPr>
            <a:r>
              <a:rPr lang="fr-FR" altLang="x-none" sz="2400" dirty="0">
                <a:latin typeface="Tahoma" charset="0"/>
                <a:ea typeface="ＭＳ Ｐゴシック" charset="-128"/>
              </a:rPr>
              <a:t>	Emil Kraepelin est né le 15 février 1856 à </a:t>
            </a:r>
            <a:r>
              <a:rPr lang="fr-FR" altLang="x-none" sz="2400" dirty="0" err="1">
                <a:latin typeface="Tahoma" charset="0"/>
                <a:ea typeface="ＭＳ Ｐゴシック" charset="-128"/>
              </a:rPr>
              <a:t>Neustreliz</a:t>
            </a:r>
            <a:r>
              <a:rPr lang="fr-FR" altLang="x-none" sz="2400" dirty="0">
                <a:latin typeface="Tahoma" charset="0"/>
                <a:ea typeface="ＭＳ Ｐゴシック" charset="-128"/>
              </a:rPr>
              <a:t>. Il commença ses études de médecine à Würzburg et les termina à Leipzig. Cependant, en 1899.</a:t>
            </a:r>
          </a:p>
          <a:p>
            <a:pPr algn="just" eaLnBrk="1" hangingPunct="1">
              <a:lnSpc>
                <a:spcPct val="80000"/>
              </a:lnSpc>
              <a:buFont typeface="Arial" charset="0"/>
              <a:buNone/>
              <a:defRPr/>
            </a:pPr>
            <a:r>
              <a:rPr lang="fr-FR" altLang="x-none" sz="2400" dirty="0">
                <a:solidFill>
                  <a:srgbClr val="FF0000"/>
                </a:solidFill>
                <a:effectLst>
                  <a:outerShdw blurRad="38100" dist="38100" dir="2700000" algn="tl">
                    <a:srgbClr val="C0C0C0"/>
                  </a:outerShdw>
                </a:effectLst>
                <a:latin typeface="Tahoma" charset="0"/>
                <a:ea typeface="ＭＳ Ｐゴシック" charset="-128"/>
              </a:rPr>
              <a:t>	Emil Kraepelin a développé le concept de névrose d'effroi (</a:t>
            </a:r>
            <a:r>
              <a:rPr lang="fr-FR" altLang="x-none" sz="2400" dirty="0" err="1">
                <a:solidFill>
                  <a:srgbClr val="FF0000"/>
                </a:solidFill>
                <a:effectLst>
                  <a:outerShdw blurRad="38100" dist="38100" dir="2700000" algn="tl">
                    <a:srgbClr val="C0C0C0"/>
                  </a:outerShdw>
                </a:effectLst>
                <a:latin typeface="Tahoma" charset="0"/>
                <a:ea typeface="ＭＳ Ｐゴシック" charset="-128"/>
              </a:rPr>
              <a:t>Schreckneurosen</a:t>
            </a:r>
            <a:r>
              <a:rPr lang="fr-FR" altLang="x-none" sz="2400" dirty="0">
                <a:solidFill>
                  <a:srgbClr val="FF0000"/>
                </a:solidFill>
                <a:effectLst>
                  <a:outerShdw blurRad="38100" dist="38100" dir="2700000" algn="tl">
                    <a:srgbClr val="C0C0C0"/>
                  </a:outerShdw>
                </a:effectLst>
                <a:latin typeface="Tahoma" charset="0"/>
                <a:ea typeface="ＭＳ Ｐゴシック" charset="-128"/>
              </a:rPr>
              <a:t>),</a:t>
            </a:r>
            <a:r>
              <a:rPr lang="fr-FR" altLang="x-none" sz="2400" dirty="0">
                <a:latin typeface="Tahoma" charset="0"/>
                <a:ea typeface="ＭＳ Ｐゴシック" charset="-128"/>
              </a:rPr>
              <a:t> auquel il confère un statut nosologique indépendant de l'hystérie traumatique de J-M. Charcot et y consacre huit pages de son traité. </a:t>
            </a:r>
          </a:p>
        </p:txBody>
      </p:sp>
      <p:pic>
        <p:nvPicPr>
          <p:cNvPr id="117763" name="Picture 7" descr="01_Kraepeli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2462" y="2347232"/>
            <a:ext cx="28575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3"/>
          <p:cNvSpPr>
            <a:spLocks noGrp="1" noRot="1" noChangeArrowheads="1"/>
          </p:cNvSpPr>
          <p:nvPr>
            <p:ph type="title"/>
          </p:nvPr>
        </p:nvSpPr>
        <p:spPr>
          <a:xfrm>
            <a:off x="645841" y="285569"/>
            <a:ext cx="8540750" cy="1143000"/>
          </a:xfrm>
        </p:spPr>
        <p:txBody>
          <a:bodyPr/>
          <a:lstStyle/>
          <a:p>
            <a:pPr eaLnBrk="1" hangingPunct="1"/>
            <a:r>
              <a:rPr lang="fr-FR" altLang="x-none" dirty="0">
                <a:latin typeface="Tahoma" charset="0"/>
                <a:ea typeface="ＭＳ Ｐゴシック" charset="-128"/>
              </a:rPr>
              <a:t>2. Historique</a:t>
            </a:r>
          </a:p>
        </p:txBody>
      </p:sp>
      <p:sp>
        <p:nvSpPr>
          <p:cNvPr id="119810" name="Rectangle 2"/>
          <p:cNvSpPr>
            <a:spLocks noGrp="1" noRot="1" noChangeArrowheads="1"/>
          </p:cNvSpPr>
          <p:nvPr>
            <p:ph sz="half" idx="1"/>
          </p:nvPr>
        </p:nvSpPr>
        <p:spPr>
          <a:xfrm>
            <a:off x="217714" y="2331992"/>
            <a:ext cx="7985760" cy="6191250"/>
          </a:xfrm>
        </p:spPr>
        <p:txBody>
          <a:bodyPr/>
          <a:lstStyle/>
          <a:p>
            <a:pPr algn="just" eaLnBrk="1" hangingPunct="1">
              <a:lnSpc>
                <a:spcPct val="80000"/>
              </a:lnSpc>
              <a:buFont typeface="Arial" charset="0"/>
              <a:buNone/>
            </a:pPr>
            <a:r>
              <a:rPr lang="fr-FR" altLang="x-none" dirty="0">
                <a:latin typeface="Tahoma" charset="0"/>
                <a:ea typeface="ＭＳ Ｐゴシック" charset="-128"/>
              </a:rPr>
              <a:t>	</a:t>
            </a:r>
            <a:r>
              <a:rPr lang="fr-FR" altLang="x-none" sz="2400" dirty="0">
                <a:latin typeface="Tahoma" charset="0"/>
                <a:ea typeface="ＭＳ Ｐゴシック" charset="-128"/>
              </a:rPr>
              <a:t>Dés la fin du XIXème siècle, E. Kraepelin notait qu'une personne </a:t>
            </a:r>
            <a:r>
              <a:rPr lang="fr-FR" altLang="x-none" sz="2400" dirty="0">
                <a:solidFill>
                  <a:srgbClr val="FF3300"/>
                </a:solidFill>
                <a:latin typeface="Tahoma" charset="0"/>
                <a:ea typeface="ＭＳ Ｐゴシック" charset="-128"/>
              </a:rPr>
              <a:t>simplement spectatrice </a:t>
            </a:r>
            <a:r>
              <a:rPr lang="fr-FR" altLang="x-none" sz="2400" dirty="0">
                <a:latin typeface="Tahoma" charset="0"/>
                <a:ea typeface="ＭＳ Ｐゴシック" charset="-128"/>
              </a:rPr>
              <a:t>d'un accident pouvait développer une névrose d'effroi. </a:t>
            </a:r>
          </a:p>
          <a:p>
            <a:pPr algn="just" eaLnBrk="1" hangingPunct="1">
              <a:lnSpc>
                <a:spcPct val="80000"/>
              </a:lnSpc>
              <a:buFont typeface="Arial" charset="0"/>
              <a:buNone/>
            </a:pPr>
            <a:r>
              <a:rPr lang="fr-FR" altLang="x-none" sz="2400" dirty="0">
                <a:latin typeface="Tahoma" charset="0"/>
                <a:ea typeface="ＭＳ Ｐゴシック" charset="-128"/>
              </a:rPr>
              <a:t>	Il observe chez ses patients une rumination des événements liés au traumatisme, un sommeil perturbé, des difficultés relationnelles, une réduction des champs d</a:t>
            </a:r>
            <a:r>
              <a:rPr lang="ja-JP" altLang="fr-FR" sz="2400" dirty="0">
                <a:latin typeface="Tahoma" charset="0"/>
                <a:ea typeface="ＭＳ Ｐゴシック" charset="-128"/>
              </a:rPr>
              <a:t>’</a:t>
            </a:r>
            <a:r>
              <a:rPr lang="fr-FR" altLang="ja-JP" sz="2400" dirty="0">
                <a:latin typeface="Tahoma" charset="0"/>
                <a:ea typeface="ＭＳ Ｐゴシック" charset="-128"/>
              </a:rPr>
              <a:t>intérêts, une certaine fatigabilité et inaptitude au travail, des signes de dépression, d</a:t>
            </a:r>
            <a:r>
              <a:rPr lang="ja-JP" altLang="fr-FR" sz="2400" dirty="0">
                <a:latin typeface="Tahoma" charset="0"/>
                <a:ea typeface="ＭＳ Ｐゴシック" charset="-128"/>
              </a:rPr>
              <a:t>’</a:t>
            </a:r>
            <a:r>
              <a:rPr lang="fr-FR" altLang="ja-JP" sz="2400" dirty="0">
                <a:latin typeface="Tahoma" charset="0"/>
                <a:ea typeface="ＭＳ Ｐゴシック" charset="-128"/>
              </a:rPr>
              <a:t>agoraphobie ainsi que des plaintes hypocondriaques (Barrois, 1988). </a:t>
            </a:r>
            <a:endParaRPr lang="fr-FR" altLang="x-none" sz="2400" dirty="0">
              <a:latin typeface="Tahoma" charset="0"/>
              <a:ea typeface="ＭＳ Ｐゴシック" charset="-128"/>
            </a:endParaRPr>
          </a:p>
        </p:txBody>
      </p:sp>
      <p:pic>
        <p:nvPicPr>
          <p:cNvPr id="119811" name="Picture 6" descr="kra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9308" y="1625600"/>
            <a:ext cx="3427412"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4"/>
          <p:cNvSpPr>
            <a:spLocks noGrp="1" noRot="1" noChangeArrowheads="1"/>
          </p:cNvSpPr>
          <p:nvPr>
            <p:ph type="title"/>
          </p:nvPr>
        </p:nvSpPr>
        <p:spPr>
          <a:xfrm>
            <a:off x="571047" y="106306"/>
            <a:ext cx="8042275" cy="1336675"/>
          </a:xfrm>
        </p:spPr>
        <p:txBody>
          <a:bodyPr/>
          <a:lstStyle/>
          <a:p>
            <a:pPr eaLnBrk="1" hangingPunct="1"/>
            <a:r>
              <a:rPr lang="fr-FR" altLang="x-none" dirty="0">
                <a:latin typeface="Tahoma" charset="0"/>
                <a:ea typeface="ＭＳ Ｐゴシック" charset="-128"/>
              </a:rPr>
              <a:t>2. Historique</a:t>
            </a:r>
          </a:p>
        </p:txBody>
      </p:sp>
      <p:sp>
        <p:nvSpPr>
          <p:cNvPr id="121858" name="Rectangle 2"/>
          <p:cNvSpPr>
            <a:spLocks noGrp="1" noRot="1" noChangeArrowheads="1"/>
          </p:cNvSpPr>
          <p:nvPr>
            <p:ph sz="half" idx="1"/>
          </p:nvPr>
        </p:nvSpPr>
        <p:spPr>
          <a:xfrm>
            <a:off x="435520" y="3102428"/>
            <a:ext cx="7023371" cy="2980928"/>
          </a:xfrm>
        </p:spPr>
        <p:txBody>
          <a:bodyPr>
            <a:normAutofit/>
          </a:bodyPr>
          <a:lstStyle/>
          <a:p>
            <a:pPr algn="just" eaLnBrk="1" hangingPunct="1">
              <a:buFont typeface="Arial" charset="0"/>
              <a:buNone/>
            </a:pPr>
            <a:r>
              <a:rPr lang="fr-FR" altLang="x-none" sz="2400" dirty="0">
                <a:latin typeface="Tahoma" charset="0"/>
                <a:ea typeface="ＭＳ Ｐゴシック" charset="-128"/>
              </a:rPr>
              <a:t>	En 1889, Pierre Janet a soutenu sa thèse de doctorat ès lettres sur L</a:t>
            </a:r>
            <a:r>
              <a:rPr lang="ja-JP" altLang="fr-FR" sz="2400" dirty="0">
                <a:latin typeface="Tahoma" charset="0"/>
                <a:ea typeface="ＭＳ Ｐゴシック" charset="-128"/>
              </a:rPr>
              <a:t>’</a:t>
            </a:r>
            <a:r>
              <a:rPr lang="fr-FR" altLang="ja-JP" sz="2400" dirty="0">
                <a:latin typeface="Tahoma" charset="0"/>
                <a:ea typeface="ＭＳ Ｐゴシック" charset="-128"/>
              </a:rPr>
              <a:t>automatisme psychologique, dans laquelle il présentait huit cas de névrose dus à un traumatisme psychique. </a:t>
            </a:r>
            <a:endParaRPr lang="fr-FR" altLang="x-none" sz="2400" dirty="0">
              <a:latin typeface="Tahoma" charset="0"/>
              <a:ea typeface="ＭＳ Ｐゴシック" charset="-128"/>
            </a:endParaRPr>
          </a:p>
        </p:txBody>
      </p:sp>
      <p:pic>
        <p:nvPicPr>
          <p:cNvPr id="121859" name="Picture 7" descr="drpja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8043" y="2026829"/>
            <a:ext cx="3541712"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3"/>
          <p:cNvSpPr>
            <a:spLocks noGrp="1" noRot="1" noChangeArrowheads="1"/>
          </p:cNvSpPr>
          <p:nvPr>
            <p:ph type="title"/>
          </p:nvPr>
        </p:nvSpPr>
        <p:spPr>
          <a:xfrm>
            <a:off x="606652" y="333375"/>
            <a:ext cx="8540750" cy="1143000"/>
          </a:xfrm>
        </p:spPr>
        <p:txBody>
          <a:bodyPr/>
          <a:lstStyle/>
          <a:p>
            <a:pPr eaLnBrk="1" hangingPunct="1"/>
            <a:r>
              <a:rPr lang="fr-FR" altLang="x-none" dirty="0">
                <a:latin typeface="Tahoma" charset="0"/>
                <a:ea typeface="ＭＳ Ｐゴシック" charset="-128"/>
              </a:rPr>
              <a:t>2. Historique</a:t>
            </a:r>
          </a:p>
        </p:txBody>
      </p:sp>
      <p:sp>
        <p:nvSpPr>
          <p:cNvPr id="123906" name="Rectangle 2"/>
          <p:cNvSpPr>
            <a:spLocks noGrp="1" noRot="1" noChangeArrowheads="1"/>
          </p:cNvSpPr>
          <p:nvPr>
            <p:ph sz="half" idx="1"/>
          </p:nvPr>
        </p:nvSpPr>
        <p:spPr>
          <a:xfrm>
            <a:off x="207828" y="2563133"/>
            <a:ext cx="6075406" cy="3744913"/>
          </a:xfrm>
        </p:spPr>
        <p:txBody>
          <a:bodyPr>
            <a:noAutofit/>
          </a:bodyPr>
          <a:lstStyle/>
          <a:p>
            <a:pPr algn="just" eaLnBrk="1" hangingPunct="1">
              <a:buFont typeface="Arial" charset="0"/>
              <a:buNone/>
            </a:pPr>
            <a:r>
              <a:rPr lang="fr-FR" altLang="x-none" sz="2400" dirty="0">
                <a:latin typeface="Tahoma" charset="0"/>
                <a:ea typeface="ＭＳ Ｐゴシック" charset="-128"/>
              </a:rPr>
              <a:t>	Dans quatre ouvrages majeurs de son </a:t>
            </a:r>
            <a:r>
              <a:rPr lang="fr-FR" altLang="x-none" sz="2400" dirty="0" err="1">
                <a:latin typeface="Tahoma" charset="0"/>
                <a:ea typeface="ＭＳ Ｐゴシック" charset="-128"/>
              </a:rPr>
              <a:t>oeuvre</a:t>
            </a:r>
            <a:r>
              <a:rPr lang="fr-FR" altLang="x-none" sz="2400" dirty="0">
                <a:latin typeface="Tahoma" charset="0"/>
                <a:ea typeface="ＭＳ Ｐゴシック" charset="-128"/>
              </a:rPr>
              <a:t> , sur les cinq cent quatre vingt onze cas présentés, cent soixante seize ont été déclenchés ou déterminés par une émotion violente, correspondant à la notion contemporaine de traumatisme psychique </a:t>
            </a:r>
            <a:r>
              <a:rPr lang="fr-FR" altLang="x-none" sz="2400" dirty="0" err="1">
                <a:latin typeface="Tahoma" charset="0"/>
                <a:ea typeface="ＭＳ Ｐゴシック" charset="-128"/>
              </a:rPr>
              <a:t>qu</a:t>
            </a:r>
            <a:r>
              <a:rPr lang="ja-JP" altLang="fr-FR" sz="2400">
                <a:latin typeface="Tahoma" charset="0"/>
                <a:ea typeface="ＭＳ Ｐゴシック" charset="-128"/>
              </a:rPr>
              <a:t>’</a:t>
            </a:r>
            <a:r>
              <a:rPr lang="fr-FR" altLang="ja-JP" sz="2400" dirty="0">
                <a:latin typeface="Tahoma" charset="0"/>
                <a:ea typeface="ＭＳ Ｐゴシック" charset="-128"/>
              </a:rPr>
              <a:t>il emploiera à partir de 1919 dans « Les médications psychologiques »</a:t>
            </a:r>
            <a:endParaRPr lang="fr-FR" altLang="x-none" sz="2400" dirty="0">
              <a:latin typeface="Tahoma" charset="0"/>
              <a:ea typeface="ＭＳ Ｐゴシック" charset="-128"/>
            </a:endParaRPr>
          </a:p>
        </p:txBody>
      </p:sp>
      <p:pic>
        <p:nvPicPr>
          <p:cNvPr id="123907" name="Picture 6" descr="ja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074" y="1779407"/>
            <a:ext cx="3529013"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3"/>
          <p:cNvSpPr>
            <a:spLocks noGrp="1" noRot="1" noChangeArrowheads="1"/>
          </p:cNvSpPr>
          <p:nvPr>
            <p:ph type="title"/>
          </p:nvPr>
        </p:nvSpPr>
        <p:spPr>
          <a:xfrm>
            <a:off x="776878" y="272506"/>
            <a:ext cx="8540750" cy="1143000"/>
          </a:xfrm>
        </p:spPr>
        <p:txBody>
          <a:bodyPr/>
          <a:lstStyle/>
          <a:p>
            <a:pPr eaLnBrk="1" hangingPunct="1"/>
            <a:r>
              <a:rPr lang="fr-FR" altLang="x-none" dirty="0">
                <a:ea typeface="ＭＳ Ｐゴシック" charset="-128"/>
              </a:rPr>
              <a:t>2. Historique</a:t>
            </a:r>
          </a:p>
        </p:txBody>
      </p:sp>
      <p:sp>
        <p:nvSpPr>
          <p:cNvPr id="125954" name="Rectangle 2"/>
          <p:cNvSpPr>
            <a:spLocks noGrp="1" noRot="1" noChangeArrowheads="1"/>
          </p:cNvSpPr>
          <p:nvPr>
            <p:ph sz="half" idx="1"/>
          </p:nvPr>
        </p:nvSpPr>
        <p:spPr>
          <a:xfrm>
            <a:off x="404949" y="3001147"/>
            <a:ext cx="10920548" cy="3596503"/>
          </a:xfrm>
        </p:spPr>
        <p:txBody>
          <a:bodyPr>
            <a:normAutofit/>
          </a:bodyPr>
          <a:lstStyle/>
          <a:p>
            <a:pPr algn="just" eaLnBrk="1" hangingPunct="1">
              <a:buFont typeface="Arial" charset="0"/>
              <a:buNone/>
            </a:pPr>
            <a:r>
              <a:rPr lang="fr-FR" altLang="x-none" sz="2400" dirty="0">
                <a:latin typeface="+mj-lt"/>
                <a:ea typeface="ＭＳ Ｐゴシック" charset="-128"/>
              </a:rPr>
              <a:t>	C’est  Pierre Janet  qui, dans sa thèse de doctorat ès lettres de 1889,  L’Automatisme psychologique, a cerné le premier ce qu’est le traumatisme  psychique : des excitations liées à un événement violent viennent frapper le psychisme, </a:t>
            </a:r>
            <a:r>
              <a:rPr lang="fr-FR" altLang="x-none" sz="2400" b="1" dirty="0">
                <a:solidFill>
                  <a:srgbClr val="FF3300"/>
                </a:solidFill>
                <a:latin typeface="+mj-lt"/>
                <a:ea typeface="ＭＳ Ｐゴシック" charset="-128"/>
              </a:rPr>
              <a:t>y  pénètrent  par    effraction</a:t>
            </a:r>
            <a:r>
              <a:rPr lang="fr-FR" altLang="x-none" sz="2400" dirty="0">
                <a:latin typeface="+mj-lt"/>
                <a:ea typeface="ＭＳ Ｐゴシック" charset="-128"/>
              </a:rPr>
              <a:t>,  et  y  demeurent  ensuite  comme  un  «  corps  étranger  ». </a:t>
            </a:r>
          </a:p>
          <a:p>
            <a:pPr algn="just" eaLnBrk="1" hangingPunct="1">
              <a:buFont typeface="Arial" charset="0"/>
              <a:buNone/>
            </a:pPr>
            <a:r>
              <a:rPr lang="fr-FR" altLang="x-none" sz="2400" dirty="0">
                <a:latin typeface="+mj-lt"/>
                <a:ea typeface="ＭＳ Ｐゴシック" charset="-128"/>
              </a:rPr>
              <a:t>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3"/>
          <p:cNvSpPr>
            <a:spLocks noGrp="1" noRot="1" noChangeArrowheads="1"/>
          </p:cNvSpPr>
          <p:nvPr>
            <p:ph type="title"/>
          </p:nvPr>
        </p:nvSpPr>
        <p:spPr>
          <a:xfrm>
            <a:off x="646248" y="325664"/>
            <a:ext cx="8540750" cy="1143000"/>
          </a:xfrm>
        </p:spPr>
        <p:txBody>
          <a:bodyPr/>
          <a:lstStyle/>
          <a:p>
            <a:pPr eaLnBrk="1" hangingPunct="1"/>
            <a:r>
              <a:rPr lang="fr-FR" altLang="x-none" dirty="0">
                <a:latin typeface="Tahoma" charset="0"/>
                <a:ea typeface="ＭＳ Ｐゴシック" charset="-128"/>
              </a:rPr>
              <a:t>2. Historique</a:t>
            </a:r>
          </a:p>
        </p:txBody>
      </p:sp>
      <p:sp>
        <p:nvSpPr>
          <p:cNvPr id="128002" name="Rectangle 2"/>
          <p:cNvSpPr>
            <a:spLocks noGrp="1" noRot="1" noChangeArrowheads="1"/>
          </p:cNvSpPr>
          <p:nvPr>
            <p:ph sz="half" idx="1"/>
          </p:nvPr>
        </p:nvSpPr>
        <p:spPr>
          <a:xfrm>
            <a:off x="248194" y="2413319"/>
            <a:ext cx="11665132" cy="4751387"/>
          </a:xfrm>
        </p:spPr>
        <p:txBody>
          <a:bodyPr/>
          <a:lstStyle/>
          <a:p>
            <a:pPr algn="just" eaLnBrk="1" hangingPunct="1">
              <a:buFont typeface="Arial" charset="0"/>
              <a:buNone/>
            </a:pPr>
            <a:r>
              <a:rPr lang="fr-FR" altLang="x-none" sz="2400" dirty="0">
                <a:latin typeface="+mj-lt"/>
                <a:ea typeface="ＭＳ Ｐゴシック" charset="-128"/>
              </a:rPr>
              <a:t>	Puis,  ce  corps  étranger  va  donner  lieu  à  une    dissociation  de  la  conscience  :  la  souvenance  brute  de  cet  événement  (souvenance  de  sensations, d’images et d’éprouvés bruts, que Janet dénomme « idée fixe») fait bande à part dans un recoin du préconscient, ignoré de la conscience, et y suscite des manifestations psychiques ou psychomotrices « automatiques », non délibérées et inadaptées (telles qu’hallucinations, cauchemars,  sursauts et  actes  automatiques),  </a:t>
            </a:r>
            <a:r>
              <a:rPr lang="fr-FR" altLang="x-none" sz="2400" b="1" dirty="0">
                <a:solidFill>
                  <a:srgbClr val="FF3300"/>
                </a:solidFill>
                <a:latin typeface="+mj-lt"/>
                <a:ea typeface="ＭＳ Ｐゴシック" charset="-128"/>
              </a:rPr>
              <a:t>tandis  que  le  reste  de  la  conscience  continue </a:t>
            </a:r>
            <a:r>
              <a:rPr lang="fr-FR" altLang="x-none" sz="2400" dirty="0">
                <a:solidFill>
                  <a:srgbClr val="FF3300"/>
                </a:solidFill>
                <a:latin typeface="+mj-lt"/>
                <a:ea typeface="ＭＳ Ｐゴシック" charset="-128"/>
              </a:rPr>
              <a:t> </a:t>
            </a:r>
            <a:r>
              <a:rPr lang="fr-FR" altLang="x-none" sz="2400" dirty="0">
                <a:latin typeface="+mj-lt"/>
                <a:ea typeface="ＭＳ Ｐゴシック" charset="-128"/>
              </a:rPr>
              <a:t>d’élaborer  des  pensées  et  des  actes  circonstanciés  et  adaptés.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3"/>
          <p:cNvSpPr>
            <a:spLocks noGrp="1" noRot="1" noChangeArrowheads="1"/>
          </p:cNvSpPr>
          <p:nvPr>
            <p:ph type="title"/>
          </p:nvPr>
        </p:nvSpPr>
        <p:spPr>
          <a:xfrm>
            <a:off x="724625" y="325665"/>
            <a:ext cx="8540750" cy="1143000"/>
          </a:xfrm>
        </p:spPr>
        <p:txBody>
          <a:bodyPr/>
          <a:lstStyle/>
          <a:p>
            <a:pPr eaLnBrk="1" hangingPunct="1"/>
            <a:r>
              <a:rPr lang="fr-FR" altLang="x-none" dirty="0">
                <a:latin typeface="Tahoma" charset="0"/>
                <a:ea typeface="ＭＳ Ｐゴシック" charset="-128"/>
              </a:rPr>
              <a:t>2. Historique</a:t>
            </a:r>
          </a:p>
        </p:txBody>
      </p:sp>
      <p:sp>
        <p:nvSpPr>
          <p:cNvPr id="130050" name="Rectangle 2"/>
          <p:cNvSpPr>
            <a:spLocks noGrp="1" noRot="1" noChangeArrowheads="1"/>
          </p:cNvSpPr>
          <p:nvPr>
            <p:ph sz="half" idx="1"/>
          </p:nvPr>
        </p:nvSpPr>
        <p:spPr>
          <a:xfrm>
            <a:off x="287383" y="3014211"/>
            <a:ext cx="11443063" cy="4751387"/>
          </a:xfrm>
        </p:spPr>
        <p:txBody>
          <a:bodyPr>
            <a:normAutofit/>
          </a:bodyPr>
          <a:lstStyle/>
          <a:p>
            <a:pPr algn="just" eaLnBrk="1" hangingPunct="1">
              <a:buFont typeface="Arial" charset="0"/>
              <a:buNone/>
            </a:pPr>
            <a:r>
              <a:rPr lang="fr-FR" altLang="x-none" sz="2400" dirty="0">
                <a:solidFill>
                  <a:schemeClr val="tx1">
                    <a:lumMod val="95000"/>
                    <a:lumOff val="5000"/>
                  </a:schemeClr>
                </a:solidFill>
                <a:latin typeface="+mj-lt"/>
                <a:ea typeface="ＭＳ Ｐゴシック" charset="-128"/>
              </a:rPr>
              <a:t>	</a:t>
            </a:r>
            <a:r>
              <a:rPr lang="fr-FR" altLang="x-none" sz="2400" dirty="0">
                <a:solidFill>
                  <a:srgbClr val="FF0000"/>
                </a:solidFill>
                <a:latin typeface="+mj-lt"/>
                <a:ea typeface="ＭＳ Ｐゴシック" charset="-128"/>
              </a:rPr>
              <a:t>Sur  le  plan  thérapeutique, Janet préconise : </a:t>
            </a:r>
          </a:p>
          <a:p>
            <a:pPr algn="just" eaLnBrk="1" hangingPunct="1">
              <a:buFont typeface="Arial" charset="0"/>
              <a:buNone/>
            </a:pPr>
            <a:r>
              <a:rPr lang="fr-FR" altLang="x-none" sz="2400" dirty="0">
                <a:solidFill>
                  <a:schemeClr val="tx1">
                    <a:lumMod val="95000"/>
                    <a:lumOff val="5000"/>
                  </a:schemeClr>
                </a:solidFill>
                <a:latin typeface="+mj-lt"/>
                <a:ea typeface="ＭＳ Ｐゴシック" charset="-128"/>
              </a:rPr>
              <a:t>• de faire réapparaître sous hypnose l’événement traumatisant oublié de la conscience et de le révéler au patient à son réveil </a:t>
            </a:r>
          </a:p>
          <a:p>
            <a:pPr algn="just" eaLnBrk="1" hangingPunct="1">
              <a:buFont typeface="Arial" charset="0"/>
              <a:buNone/>
            </a:pPr>
            <a:r>
              <a:rPr lang="fr-FR" altLang="x-none" sz="2400" dirty="0">
                <a:solidFill>
                  <a:schemeClr val="tx1">
                    <a:lumMod val="95000"/>
                    <a:lumOff val="5000"/>
                  </a:schemeClr>
                </a:solidFill>
                <a:latin typeface="+mj-lt"/>
                <a:ea typeface="ＭＳ Ｐゴシック" charset="-128"/>
              </a:rPr>
              <a:t>• d’induire sous hypnose une issue heureuse à l’événement, pour effacer les effets nocifs de son issue réelle ; </a:t>
            </a:r>
          </a:p>
          <a:p>
            <a:pPr algn="just" eaLnBrk="1" hangingPunct="1">
              <a:buFont typeface="Arial" charset="0"/>
              <a:buNone/>
            </a:pPr>
            <a:r>
              <a:rPr lang="fr-FR" altLang="x-none" sz="2400" dirty="0">
                <a:solidFill>
                  <a:schemeClr val="tx1">
                    <a:lumMod val="95000"/>
                    <a:lumOff val="5000"/>
                  </a:schemeClr>
                </a:solidFill>
                <a:latin typeface="+mj-lt"/>
                <a:ea typeface="ＭＳ Ｐゴシック" charset="-128"/>
              </a:rPr>
              <a:t>• et d’inciter le sujet à transformer par le langage sa souvenance brute en souvenir construit.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3"/>
          <p:cNvSpPr>
            <a:spLocks noGrp="1" noRot="1" noChangeArrowheads="1"/>
          </p:cNvSpPr>
          <p:nvPr>
            <p:ph type="title"/>
          </p:nvPr>
        </p:nvSpPr>
        <p:spPr>
          <a:xfrm>
            <a:off x="541746" y="368253"/>
            <a:ext cx="8540750" cy="1143000"/>
          </a:xfrm>
        </p:spPr>
        <p:txBody>
          <a:bodyPr/>
          <a:lstStyle/>
          <a:p>
            <a:pPr eaLnBrk="1" hangingPunct="1"/>
            <a:r>
              <a:rPr lang="fr-FR" altLang="x-none" dirty="0">
                <a:latin typeface="Tahoma" charset="0"/>
                <a:ea typeface="ＭＳ Ｐゴシック" charset="-128"/>
              </a:rPr>
              <a:t>2. Historique</a:t>
            </a:r>
          </a:p>
        </p:txBody>
      </p:sp>
      <p:sp>
        <p:nvSpPr>
          <p:cNvPr id="132098" name="Rectangle 2"/>
          <p:cNvSpPr>
            <a:spLocks noGrp="1" noRot="1" noChangeArrowheads="1"/>
          </p:cNvSpPr>
          <p:nvPr>
            <p:ph sz="half" idx="1"/>
          </p:nvPr>
        </p:nvSpPr>
        <p:spPr>
          <a:xfrm>
            <a:off x="195580" y="3114722"/>
            <a:ext cx="11800839" cy="2232025"/>
          </a:xfrm>
        </p:spPr>
        <p:txBody>
          <a:bodyPr>
            <a:normAutofit/>
          </a:bodyPr>
          <a:lstStyle/>
          <a:p>
            <a:pPr algn="just" eaLnBrk="1" hangingPunct="1">
              <a:buFont typeface="Arial" charset="0"/>
              <a:buNone/>
            </a:pPr>
            <a:r>
              <a:rPr lang="fr-FR" altLang="x-none" sz="2400" dirty="0">
                <a:ea typeface="ＭＳ Ｐゴシック" charset="-128"/>
              </a:rPr>
              <a:t>	Quatre  ans  plus  tard,  en  1893,  dans  sa    Communication  préliminaire,  Freud  reprend à son compte les hypothèses de Janet concernant le choc émotionnel, l’effraction dans le psychisme, le corps étranger et le phénomène de  dissociation du conscient, et désigne la souvenance brute de l’événement par le terme platonicien de  «réminiscence »</a:t>
            </a:r>
          </a:p>
        </p:txBody>
      </p:sp>
      <p:pic>
        <p:nvPicPr>
          <p:cNvPr id="132099" name="Picture 2" descr="mage associé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5875" y="-43723"/>
            <a:ext cx="328612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495300" y="3041374"/>
            <a:ext cx="11201400" cy="4498975"/>
          </a:xfrm>
        </p:spPr>
        <p:txBody>
          <a:bodyPr>
            <a:normAutofit/>
          </a:bodyPr>
          <a:lstStyle/>
          <a:p>
            <a:pPr indent="6350" algn="just">
              <a:buNone/>
              <a:defRPr/>
            </a:pPr>
            <a:r>
              <a:rPr lang="fr-FR" altLang="x-none" sz="2400" dirty="0">
                <a:ea typeface="ＭＳ Ｐゴシック" charset="-128"/>
              </a:rPr>
              <a:t>La question du trauma est sans doute aussi ancienne que l</a:t>
            </a:r>
            <a:r>
              <a:rPr lang="fr-FR" altLang="fr-FR" sz="2400" dirty="0">
                <a:ea typeface="ＭＳ Ｐゴシック" charset="-128"/>
              </a:rPr>
              <a:t>’</a:t>
            </a:r>
            <a:r>
              <a:rPr lang="fr-FR" altLang="x-none" sz="2400" dirty="0">
                <a:ea typeface="ＭＳ Ｐゴシック" charset="-128"/>
              </a:rPr>
              <a:t>humanité. Depuis que l</a:t>
            </a:r>
            <a:r>
              <a:rPr lang="fr-FR" altLang="fr-FR" sz="2400" dirty="0">
                <a:ea typeface="ＭＳ Ｐゴシック" charset="-128"/>
              </a:rPr>
              <a:t>’</a:t>
            </a:r>
            <a:r>
              <a:rPr lang="fr-FR" altLang="x-none" sz="2400" dirty="0">
                <a:ea typeface="ＭＳ Ｐゴシック" charset="-128"/>
              </a:rPr>
              <a:t>homme existe, il est en permanence confronté à la souffrance des autres ainsi qu</a:t>
            </a:r>
            <a:r>
              <a:rPr lang="fr-FR" altLang="fr-FR" sz="2400" dirty="0">
                <a:ea typeface="ＭＳ Ｐゴシック" charset="-128"/>
              </a:rPr>
              <a:t>’</a:t>
            </a:r>
            <a:r>
              <a:rPr lang="fr-FR" altLang="x-none" sz="2400" dirty="0">
                <a:ea typeface="ＭＳ Ｐゴシック" charset="-128"/>
              </a:rPr>
              <a:t>à la sienne. </a:t>
            </a:r>
            <a:r>
              <a:rPr lang="fr-FR" altLang="x-none" sz="2400" dirty="0" err="1">
                <a:ea typeface="ＭＳ Ｐゴシック" charset="-128"/>
              </a:rPr>
              <a:t>Chidiac</a:t>
            </a:r>
            <a:r>
              <a:rPr lang="fr-FR" altLang="x-none" sz="2400" dirty="0">
                <a:ea typeface="ＭＳ Ｐゴシック" charset="-128"/>
              </a:rPr>
              <a:t> et </a:t>
            </a:r>
            <a:r>
              <a:rPr lang="fr-FR" altLang="x-none" sz="2400" dirty="0" err="1">
                <a:ea typeface="ＭＳ Ｐゴシック" charset="-128"/>
              </a:rPr>
              <a:t>Crocq</a:t>
            </a:r>
            <a:r>
              <a:rPr lang="fr-FR" altLang="x-none" sz="2400" dirty="0">
                <a:ea typeface="ＭＳ Ｐゴシック" charset="-128"/>
              </a:rPr>
              <a:t> (2010) retrouvent des traces de l</a:t>
            </a:r>
            <a:r>
              <a:rPr lang="fr-FR" altLang="fr-FR" sz="2400" dirty="0">
                <a:ea typeface="ＭＳ Ｐゴシック" charset="-128"/>
              </a:rPr>
              <a:t>’</a:t>
            </a:r>
            <a:r>
              <a:rPr lang="fr-FR" altLang="x-none" sz="2400" dirty="0">
                <a:ea typeface="ＭＳ Ｐゴシック" charset="-128"/>
              </a:rPr>
              <a:t>idée de </a:t>
            </a:r>
            <a:r>
              <a:rPr lang="fr-FR" altLang="x-none" sz="2400" dirty="0" err="1">
                <a:ea typeface="ＭＳ Ｐゴシック" charset="-128"/>
              </a:rPr>
              <a:t>psychotraumatisme</a:t>
            </a:r>
            <a:r>
              <a:rPr lang="fr-FR" altLang="x-none" sz="2400" dirty="0">
                <a:ea typeface="ＭＳ Ｐゴシック" charset="-128"/>
              </a:rPr>
              <a:t> jusque dans des récits légendaires aussi anciens que l</a:t>
            </a:r>
            <a:r>
              <a:rPr lang="fr-FR" altLang="fr-FR" sz="2400" dirty="0">
                <a:ea typeface="ＭＳ Ｐゴシック" charset="-128"/>
              </a:rPr>
              <a:t>’</a:t>
            </a:r>
            <a:r>
              <a:rPr lang="fr-FR" altLang="x-none" sz="2400" dirty="0">
                <a:ea typeface="ＭＳ Ｐゴシック" charset="-128"/>
              </a:rPr>
              <a:t>épopée sumérienne de </a:t>
            </a:r>
            <a:r>
              <a:rPr lang="fr-FR" altLang="x-none" sz="2400" dirty="0" err="1">
                <a:ea typeface="ＭＳ Ｐゴシック" charset="-128"/>
              </a:rPr>
              <a:t>Gilamesh</a:t>
            </a:r>
            <a:r>
              <a:rPr lang="fr-FR" altLang="x-none" sz="2400" dirty="0">
                <a:ea typeface="ＭＳ Ｐゴシック" charset="-128"/>
              </a:rPr>
              <a:t> (2000 av. J. - C-) ou plus connu, dans l</a:t>
            </a:r>
            <a:r>
              <a:rPr lang="fr-FR" altLang="fr-FR" sz="2400" dirty="0">
                <a:ea typeface="ＭＳ Ｐゴシック" charset="-128"/>
              </a:rPr>
              <a:t>’</a:t>
            </a:r>
            <a:r>
              <a:rPr lang="fr-FR" altLang="x-none" sz="2400" dirty="0">
                <a:ea typeface="ＭＳ Ｐゴシック" charset="-128"/>
              </a:rPr>
              <a:t>Iliade d</a:t>
            </a:r>
            <a:r>
              <a:rPr lang="fr-FR" altLang="fr-FR" sz="2400" dirty="0">
                <a:ea typeface="ＭＳ Ｐゴシック" charset="-128"/>
              </a:rPr>
              <a:t>’</a:t>
            </a:r>
            <a:r>
              <a:rPr lang="fr-FR" altLang="x-none" sz="2400" dirty="0">
                <a:ea typeface="ＭＳ Ｐゴシック" charset="-128"/>
              </a:rPr>
              <a:t> Homère (900 av. J. - C). </a:t>
            </a:r>
            <a:endParaRPr lang="fr-FR" altLang="x-none" sz="2400" dirty="0">
              <a:solidFill>
                <a:srgbClr val="B94F07"/>
              </a:solidFill>
              <a:effectLst>
                <a:outerShdw blurRad="38100" dist="38100" dir="2700000" algn="tl">
                  <a:srgbClr val="C0C0C0"/>
                </a:outerShdw>
              </a:effectLst>
              <a:latin typeface="Tahoma" charset="0"/>
              <a:ea typeface="ＭＳ Ｐゴシック" charset="-128"/>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3"/>
          <p:cNvSpPr>
            <a:spLocks noGrp="1" noRot="1" noChangeArrowheads="1"/>
          </p:cNvSpPr>
          <p:nvPr>
            <p:ph type="title"/>
          </p:nvPr>
        </p:nvSpPr>
        <p:spPr>
          <a:xfrm>
            <a:off x="673100" y="115886"/>
            <a:ext cx="8540750" cy="1143000"/>
          </a:xfrm>
        </p:spPr>
        <p:txBody>
          <a:bodyPr/>
          <a:lstStyle/>
          <a:p>
            <a:pPr eaLnBrk="1" hangingPunct="1"/>
            <a:r>
              <a:rPr lang="fr-FR" altLang="x-none" dirty="0">
                <a:latin typeface="Tahoma" charset="0"/>
                <a:ea typeface="ＭＳ Ｐゴシック" charset="-128"/>
              </a:rPr>
              <a:t>2. Historique</a:t>
            </a:r>
          </a:p>
        </p:txBody>
      </p:sp>
      <p:sp>
        <p:nvSpPr>
          <p:cNvPr id="136194" name="Rectangle 2"/>
          <p:cNvSpPr>
            <a:spLocks noGrp="1" noRot="1" noChangeArrowheads="1"/>
          </p:cNvSpPr>
          <p:nvPr>
            <p:ph sz="half" idx="1"/>
          </p:nvPr>
        </p:nvSpPr>
        <p:spPr>
          <a:xfrm>
            <a:off x="130629" y="2821577"/>
            <a:ext cx="11874137" cy="3920537"/>
          </a:xfrm>
        </p:spPr>
        <p:txBody>
          <a:bodyPr>
            <a:normAutofit/>
          </a:bodyPr>
          <a:lstStyle/>
          <a:p>
            <a:pPr algn="just" eaLnBrk="1" hangingPunct="1">
              <a:buFont typeface="Arial" charset="0"/>
              <a:buNone/>
            </a:pPr>
            <a:r>
              <a:rPr lang="fr-FR" altLang="x-none" sz="2400" dirty="0">
                <a:latin typeface="+mj-lt"/>
                <a:ea typeface="ＭＳ Ｐゴシック" charset="-128"/>
              </a:rPr>
              <a:t>	En 1921, dans son essai  Au-delà du principe du plaisir,  Freud  va expliciter les aspects dynamiques de sa théorie du trauma. </a:t>
            </a:r>
          </a:p>
          <a:p>
            <a:pPr algn="just" eaLnBrk="1" hangingPunct="1">
              <a:buFont typeface="Arial" charset="0"/>
              <a:buNone/>
            </a:pPr>
            <a:r>
              <a:rPr lang="fr-FR" altLang="x-none" sz="2400" dirty="0">
                <a:latin typeface="+mj-lt"/>
                <a:ea typeface="ＭＳ Ｐゴシック" charset="-128"/>
              </a:rPr>
              <a:t>	Il compare métaphoriquement le psychisme à une  vésicule vivante, boule protoplasmique en constant remaniement protégée par une couche superficielle « </a:t>
            </a:r>
            <a:r>
              <a:rPr lang="fr-FR" altLang="x-none" sz="2400" b="1" dirty="0">
                <a:latin typeface="+mj-lt"/>
                <a:ea typeface="ＭＳ Ｐゴシック" charset="-128"/>
              </a:rPr>
              <a:t>pare-excitation</a:t>
            </a:r>
            <a:r>
              <a:rPr lang="fr-FR" altLang="x-none" sz="2400" dirty="0">
                <a:latin typeface="+mj-lt"/>
                <a:ea typeface="ＭＳ Ｐゴシック" charset="-128"/>
              </a:rPr>
              <a:t> », qui sert à la fois de contenant et de protection à l’appareil psychique, et dont le rôle est de repousser les excitations nuisibles ou de les filtrer en les atténuant pour les rendre acceptables et assimilables (plus faciles à lier)</a:t>
            </a:r>
            <a:endParaRPr lang="fr-FR" altLang="x-none" sz="2400" b="1" dirty="0">
              <a:latin typeface="+mj-lt"/>
              <a:ea typeface="ＭＳ Ｐゴシック" charset="-128"/>
            </a:endParaRPr>
          </a:p>
        </p:txBody>
      </p:sp>
      <p:pic>
        <p:nvPicPr>
          <p:cNvPr id="136195" name="Picture 2" descr="ésultat de recherche d'images pour &quot;la vésicule vivante de freud&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526" y="260351"/>
            <a:ext cx="305752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3"/>
          <p:cNvSpPr>
            <a:spLocks noGrp="1" noRot="1" noChangeArrowheads="1"/>
          </p:cNvSpPr>
          <p:nvPr>
            <p:ph type="title"/>
          </p:nvPr>
        </p:nvSpPr>
        <p:spPr>
          <a:xfrm>
            <a:off x="567871" y="260351"/>
            <a:ext cx="8540750" cy="1143000"/>
          </a:xfrm>
        </p:spPr>
        <p:txBody>
          <a:bodyPr/>
          <a:lstStyle/>
          <a:p>
            <a:pPr eaLnBrk="1" hangingPunct="1"/>
            <a:r>
              <a:rPr lang="fr-FR" altLang="x-none" dirty="0">
                <a:latin typeface="Tahoma" charset="0"/>
                <a:ea typeface="ＭＳ Ｐゴシック" charset="-128"/>
              </a:rPr>
              <a:t>2. Historique</a:t>
            </a:r>
          </a:p>
        </p:txBody>
      </p:sp>
      <p:sp>
        <p:nvSpPr>
          <p:cNvPr id="138242" name="Rectangle 2"/>
          <p:cNvSpPr>
            <a:spLocks noGrp="1" noRot="1" noChangeArrowheads="1"/>
          </p:cNvSpPr>
          <p:nvPr>
            <p:ph sz="half" idx="1"/>
          </p:nvPr>
        </p:nvSpPr>
        <p:spPr>
          <a:xfrm>
            <a:off x="0" y="2917826"/>
            <a:ext cx="11887200" cy="3457575"/>
          </a:xfrm>
        </p:spPr>
        <p:txBody>
          <a:bodyPr>
            <a:noAutofit/>
          </a:bodyPr>
          <a:lstStyle/>
          <a:p>
            <a:pPr algn="just" eaLnBrk="1" hangingPunct="1">
              <a:buFont typeface="Arial" charset="0"/>
              <a:buNone/>
            </a:pPr>
            <a:r>
              <a:rPr lang="fr-FR" altLang="x-none" sz="2400" dirty="0">
                <a:ea typeface="ＭＳ Ｐゴシック" charset="-128"/>
              </a:rPr>
              <a:t>	En outre, dès que l’individu voit venir le danger extérieur, il renforce son pare-excitation en mobilisant de l’énergie venant de l’intérieur du psychisme, s’il a à ce moment-là de l’énergie disponible, ce qui n’est pas toujours le cas (il peut être momentanément épuisé par un effort récent).</a:t>
            </a:r>
          </a:p>
          <a:p>
            <a:pPr algn="just" eaLnBrk="1" hangingPunct="1">
              <a:buFont typeface="Arial" charset="0"/>
              <a:buNone/>
            </a:pPr>
            <a:r>
              <a:rPr lang="fr-FR" altLang="x-none" sz="2400" dirty="0">
                <a:ea typeface="ＭＳ Ｐゴシック" charset="-128"/>
              </a:rPr>
              <a:t>	Ce qui fait qu’un même événement </a:t>
            </a:r>
            <a:r>
              <a:rPr lang="fr-FR" altLang="x-none" sz="2400" dirty="0">
                <a:solidFill>
                  <a:srgbClr val="FF0000"/>
                </a:solidFill>
                <a:ea typeface="ＭＳ Ｐゴシック" charset="-128"/>
              </a:rPr>
              <a:t>potentiellement traumatisant fera  effraction (et donc  trauma </a:t>
            </a:r>
            <a:r>
              <a:rPr lang="fr-FR" altLang="x-none" sz="2400" dirty="0">
                <a:ea typeface="ＭＳ Ｐゴシック" charset="-128"/>
              </a:rPr>
              <a:t>) pour certains individus et pas pour d’autres, et pour certains individus aujourd’hui mais pas demain. Le concept de traumatisme, dit Freud, est donc tout relatif, et dépend du rapport de forces entre les excitations venant du dehors et l’état – constitutionnel et conjoncturel – de la barrière de défenses qui les reçoit. </a:t>
            </a:r>
          </a:p>
          <a:p>
            <a:pPr algn="just" eaLnBrk="1" hangingPunct="1">
              <a:buFont typeface="Arial" charset="0"/>
              <a:buNone/>
            </a:pPr>
            <a:endParaRPr lang="fr-FR" altLang="x-none" sz="2400" b="1" dirty="0">
              <a:ea typeface="ＭＳ Ｐゴシック" charset="-128"/>
            </a:endParaRPr>
          </a:p>
        </p:txBody>
      </p:sp>
      <p:pic>
        <p:nvPicPr>
          <p:cNvPr id="138243" name="Picture 2" descr="ésultat de recherche d'images pour &quot;la vésicule vivante de freud&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526" y="260351"/>
            <a:ext cx="305752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195943" y="3498850"/>
            <a:ext cx="11756571" cy="2808288"/>
          </a:xfrm>
        </p:spPr>
        <p:txBody>
          <a:bodyPr>
            <a:normAutofit/>
          </a:bodyPr>
          <a:lstStyle/>
          <a:p>
            <a:pPr algn="just" eaLnBrk="1" hangingPunct="1"/>
            <a:r>
              <a:rPr lang="fr-FR" altLang="x-none" sz="2400" dirty="0">
                <a:ea typeface="ＭＳ Ｐゴシック" charset="-128"/>
              </a:rPr>
              <a:t> Ferenczi  a  souvent  été  accusé,  y  compris  par  Freud,  de  revenir   à   une   conception   périmée   du   traumatisme,   celle   que   Freud   lui-même   a   abandonnée en 1897 (voir sa lettre à Fliess du 21 septembre 1897), lorsqu'il s'est rendu compte  que  les  événements  traumatiques  rapportés  par  ses  patients  hystériques  étaient  souvent  non  des  faits,  mais  des  fantasmes.</a:t>
            </a:r>
            <a:endParaRPr lang="fr-FR" altLang="x-none" sz="2400" dirty="0">
              <a:solidFill>
                <a:srgbClr val="FF0000"/>
              </a:solidFill>
              <a:ea typeface="ＭＳ Ｐゴシック" charset="-128"/>
            </a:endParaRPr>
          </a:p>
        </p:txBody>
      </p:sp>
      <p:pic>
        <p:nvPicPr>
          <p:cNvPr id="140290"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55100" y="0"/>
            <a:ext cx="31369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D04E810-7CB3-5142-B22F-E1A6ED7086FF}"/>
              </a:ext>
            </a:extLst>
          </p:cNvPr>
          <p:cNvSpPr>
            <a:spLocks noGrp="1" noRot="1" noChangeArrowheads="1"/>
          </p:cNvSpPr>
          <p:nvPr>
            <p:ph type="title"/>
          </p:nvPr>
        </p:nvSpPr>
        <p:spPr>
          <a:xfrm>
            <a:off x="567871" y="260351"/>
            <a:ext cx="8540750" cy="1143000"/>
          </a:xfrm>
        </p:spPr>
        <p:txBody>
          <a:bodyPr/>
          <a:lstStyle/>
          <a:p>
            <a:pPr eaLnBrk="1" hangingPunct="1"/>
            <a:r>
              <a:rPr lang="fr-FR" altLang="x-none" dirty="0">
                <a:latin typeface="Tahoma" charset="0"/>
                <a:ea typeface="ＭＳ Ｐゴシック" charset="-128"/>
              </a:rPr>
              <a:t>2. Historique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241300" y="3787775"/>
            <a:ext cx="11685089" cy="2808288"/>
          </a:xfrm>
        </p:spPr>
        <p:txBody>
          <a:bodyPr>
            <a:normAutofit/>
          </a:bodyPr>
          <a:lstStyle/>
          <a:p>
            <a:pPr algn="just" eaLnBrk="1" hangingPunct="1"/>
            <a:r>
              <a:rPr lang="fr-FR" altLang="x-none" sz="2400" dirty="0">
                <a:ea typeface="ＭＳ Ｐゴシック" charset="-128"/>
              </a:rPr>
              <a:t>Ferenczi va manifester un intérêt tout particulier pour le traumatisme réel qui doit, selon lui, redevenir le point central du travail analytique. Il est selon lui à l</a:t>
            </a:r>
            <a:r>
              <a:rPr lang="fr-FR" altLang="fr-FR" sz="2400" dirty="0">
                <a:ea typeface="ＭＳ Ｐゴシック" charset="-128"/>
              </a:rPr>
              <a:t>’</a:t>
            </a:r>
            <a:r>
              <a:rPr lang="fr-FR" altLang="x-none" sz="2400" dirty="0">
                <a:ea typeface="ＭＳ Ｐゴシック" charset="-128"/>
              </a:rPr>
              <a:t>origine de la névrose. Ferenczi  </a:t>
            </a:r>
            <a:r>
              <a:rPr lang="fr-FR" altLang="x-none" sz="2400" b="1" dirty="0">
                <a:ea typeface="ＭＳ Ｐゴシック" charset="-128"/>
              </a:rPr>
              <a:t>soutenait  que  le  trauma  réel  était  beaucoup  plus  fréquent  que  Freud  </a:t>
            </a:r>
            <a:r>
              <a:rPr lang="fr-FR" altLang="x-none" sz="2400" dirty="0">
                <a:ea typeface="ＭＳ Ｐゴシック" charset="-128"/>
              </a:rPr>
              <a:t>ne  le  pensait alors, et même toujours présent si l'on parvenait à aller suffisamment au fond des choses. </a:t>
            </a:r>
            <a:endParaRPr lang="fr-FR" altLang="x-none" sz="2400" dirty="0">
              <a:solidFill>
                <a:srgbClr val="FF0000"/>
              </a:solidFill>
              <a:ea typeface="ＭＳ Ｐゴシック" charset="-128"/>
            </a:endParaRPr>
          </a:p>
        </p:txBody>
      </p:sp>
      <p:pic>
        <p:nvPicPr>
          <p:cNvPr id="142338"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55100" y="0"/>
            <a:ext cx="31369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87D28E9-F584-D94C-964C-1AE9FCAC6034}"/>
              </a:ext>
            </a:extLst>
          </p:cNvPr>
          <p:cNvSpPr>
            <a:spLocks noGrp="1" noRot="1" noChangeArrowheads="1"/>
          </p:cNvSpPr>
          <p:nvPr>
            <p:ph type="title"/>
          </p:nvPr>
        </p:nvSpPr>
        <p:spPr>
          <a:xfrm>
            <a:off x="567871" y="260351"/>
            <a:ext cx="8540750" cy="1143000"/>
          </a:xfrm>
        </p:spPr>
        <p:txBody>
          <a:bodyPr/>
          <a:lstStyle/>
          <a:p>
            <a:pPr eaLnBrk="1" hangingPunct="1"/>
            <a:r>
              <a:rPr lang="fr-FR" altLang="x-none" dirty="0">
                <a:latin typeface="Tahoma" charset="0"/>
                <a:ea typeface="ＭＳ Ｐゴシック" charset="-128"/>
              </a:rPr>
              <a:t>2. Historique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0" y="4005263"/>
            <a:ext cx="12017829" cy="2808288"/>
          </a:xfrm>
        </p:spPr>
        <p:txBody>
          <a:bodyPr>
            <a:normAutofit/>
          </a:bodyPr>
          <a:lstStyle/>
          <a:p>
            <a:pPr algn="just" eaLnBrk="1" hangingPunct="1"/>
            <a:r>
              <a:rPr lang="fr-FR" altLang="x-none" sz="2400" dirty="0">
                <a:latin typeface="+mj-lt"/>
                <a:ea typeface="ＭＳ Ｐゴシック" charset="-128"/>
              </a:rPr>
              <a:t>L</a:t>
            </a:r>
            <a:r>
              <a:rPr lang="fr-FR" altLang="fr-FR" sz="2400" dirty="0">
                <a:latin typeface="+mj-lt"/>
                <a:ea typeface="ＭＳ Ｐゴシック" charset="-128"/>
              </a:rPr>
              <a:t>’</a:t>
            </a:r>
            <a:r>
              <a:rPr lang="fr-FR" altLang="x-none" sz="2400" dirty="0">
                <a:latin typeface="+mj-lt"/>
                <a:ea typeface="ＭＳ Ｐゴシック" charset="-128"/>
              </a:rPr>
              <a:t>auteur décrit le trauma comme un choc, une commotion, qui fait éclater la personnalité. « Un choc inattendu, non préparé et écrasant, agit pour ainsi dire comme un anesthésique. </a:t>
            </a:r>
            <a:endParaRPr lang="fr-FR" altLang="x-none" sz="2400" dirty="0">
              <a:solidFill>
                <a:srgbClr val="FF0000"/>
              </a:solidFill>
              <a:latin typeface="+mj-lt"/>
              <a:ea typeface="ＭＳ Ｐゴシック" charset="-128"/>
            </a:endParaRPr>
          </a:p>
        </p:txBody>
      </p:sp>
      <p:pic>
        <p:nvPicPr>
          <p:cNvPr id="144386"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55100" y="44449"/>
            <a:ext cx="31369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CFE6764-065E-0546-8728-0C1BBF102902}"/>
              </a:ext>
            </a:extLst>
          </p:cNvPr>
          <p:cNvSpPr>
            <a:spLocks noGrp="1" noRot="1" noChangeArrowheads="1"/>
          </p:cNvSpPr>
          <p:nvPr>
            <p:ph type="title"/>
          </p:nvPr>
        </p:nvSpPr>
        <p:spPr>
          <a:xfrm>
            <a:off x="567871" y="260351"/>
            <a:ext cx="8540750" cy="1143000"/>
          </a:xfrm>
        </p:spPr>
        <p:txBody>
          <a:bodyPr/>
          <a:lstStyle/>
          <a:p>
            <a:pPr eaLnBrk="1" hangingPunct="1"/>
            <a:r>
              <a:rPr lang="fr-FR" altLang="x-none" dirty="0">
                <a:latin typeface="Tahoma" charset="0"/>
                <a:ea typeface="ＭＳ Ｐゴシック" charset="-128"/>
              </a:rPr>
              <a:t>2. Historique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91440" y="3050359"/>
            <a:ext cx="11834949" cy="2808288"/>
          </a:xfrm>
        </p:spPr>
        <p:txBody>
          <a:bodyPr>
            <a:noAutofit/>
          </a:bodyPr>
          <a:lstStyle/>
          <a:p>
            <a:pPr marL="0" indent="0" algn="just">
              <a:buNone/>
            </a:pPr>
            <a:r>
              <a:rPr lang="fr-FR" altLang="x-none" sz="2400" b="1" dirty="0" err="1">
                <a:latin typeface="+mj-lt"/>
                <a:ea typeface="ＭＳ Ｐゴシック" charset="-128"/>
              </a:rPr>
              <a:t>ll</a:t>
            </a:r>
            <a:r>
              <a:rPr lang="fr-FR" altLang="x-none" sz="2400" b="1" dirty="0">
                <a:latin typeface="+mj-lt"/>
                <a:ea typeface="ＭＳ Ｐゴシック" charset="-128"/>
              </a:rPr>
              <a:t>  a  cherché  à  décrire  le  clivage  qui  en  résulte  par  toutes  sortes  d'images  </a:t>
            </a:r>
            <a:r>
              <a:rPr lang="fr-FR" altLang="x-none" sz="2400" dirty="0">
                <a:latin typeface="+mj-lt"/>
                <a:ea typeface="ＭＳ Ｐゴシック" charset="-128"/>
              </a:rPr>
              <a:t>:  </a:t>
            </a:r>
            <a:r>
              <a:rPr lang="fr-FR" altLang="x-none" sz="2400" dirty="0">
                <a:solidFill>
                  <a:srgbClr val="FF0000"/>
                </a:solidFill>
                <a:latin typeface="+mj-lt"/>
                <a:ea typeface="ＭＳ Ｐゴシック" charset="-128"/>
              </a:rPr>
              <a:t>clivage d'une partie morte, tuée par la violence du choc</a:t>
            </a:r>
            <a:r>
              <a:rPr lang="fr-FR" altLang="x-none" sz="2400" dirty="0">
                <a:latin typeface="+mj-lt"/>
                <a:ea typeface="ＭＳ Ｐゴシック" charset="-128"/>
              </a:rPr>
              <a:t>, qui permet au reste de vivre une vie  normale,  </a:t>
            </a:r>
            <a:r>
              <a:rPr lang="fr-FR" altLang="x-none" sz="2400" dirty="0">
                <a:solidFill>
                  <a:srgbClr val="FF0000"/>
                </a:solidFill>
                <a:latin typeface="+mj-lt"/>
                <a:ea typeface="ＭＳ Ｐゴシック" charset="-128"/>
              </a:rPr>
              <a:t>mais  avec  un  morceau  de  la  personnalité  qui  manque,  qui  reste  hors  d'atteinte,  comme  une  sorte  de  kyste  à  l'intérieur  </a:t>
            </a:r>
            <a:r>
              <a:rPr lang="fr-FR" altLang="x-none" sz="2400" dirty="0">
                <a:latin typeface="+mj-lt"/>
                <a:ea typeface="ＭＳ Ｐゴシック" charset="-128"/>
              </a:rPr>
              <a:t>de  la  personnalité;  ou  encore,  sous  l'effet  de  chocs  répétés  (comme  dans  le  cas  de  RN  par  exemple),  il  parle  de  clivages  multiples,   qui   peuvent   aller   jusqu'au   morcellement   en   fragments   innombrables,   l'atomisation.</a:t>
            </a:r>
          </a:p>
        </p:txBody>
      </p:sp>
      <p:pic>
        <p:nvPicPr>
          <p:cNvPr id="3" name="Image 1">
            <a:extLst>
              <a:ext uri="{FF2B5EF4-FFF2-40B4-BE49-F238E27FC236}">
                <a16:creationId xmlns:a16="http://schemas.microsoft.com/office/drawing/2014/main" id="{3CA6F46D-0C60-C044-87FB-517FF630DD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55100" y="44449"/>
            <a:ext cx="31369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BFBFB72-DB40-1A43-87FD-A34FE3D5EEF0}"/>
              </a:ext>
            </a:extLst>
          </p:cNvPr>
          <p:cNvSpPr>
            <a:spLocks noGrp="1" noRot="1" noChangeArrowheads="1"/>
          </p:cNvSpPr>
          <p:nvPr>
            <p:ph type="title"/>
          </p:nvPr>
        </p:nvSpPr>
        <p:spPr>
          <a:xfrm>
            <a:off x="567871" y="260351"/>
            <a:ext cx="8540750" cy="1143000"/>
          </a:xfrm>
        </p:spPr>
        <p:txBody>
          <a:bodyPr/>
          <a:lstStyle/>
          <a:p>
            <a:pPr eaLnBrk="1" hangingPunct="1"/>
            <a:r>
              <a:rPr lang="fr-FR" altLang="x-none" dirty="0">
                <a:latin typeface="Tahoma" charset="0"/>
                <a:ea typeface="ＭＳ Ｐゴシック" charset="-128"/>
              </a:rPr>
              <a:t>2. Historique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0" y="2939734"/>
            <a:ext cx="12096206" cy="2808287"/>
          </a:xfrm>
        </p:spPr>
        <p:txBody>
          <a:bodyPr>
            <a:noAutofit/>
          </a:bodyPr>
          <a:lstStyle/>
          <a:p>
            <a:pPr algn="just" eaLnBrk="1" hangingPunct="1"/>
            <a:r>
              <a:rPr lang="fr-FR" altLang="x-none" sz="2400" dirty="0">
                <a:ea typeface="ＭＳ Ｐゴシック" charset="-128"/>
              </a:rPr>
              <a:t>Ferenczi, bien que son apport théorique soit fondamental et le point de départ de bien des   développements   modernes,   était   un   thérapeute   convaincu;   il   multipliait   les   expériences  techniques,  visant  à  sécuriser  suffisamment  ses  patients  traumatisés  pour  leur  permettre  de  remonter  jusqu'au  trauma  à  l'origine  de  leur  maladie. </a:t>
            </a:r>
          </a:p>
          <a:p>
            <a:pPr algn="just" eaLnBrk="1" hangingPunct="1"/>
            <a:r>
              <a:rPr lang="fr-FR" altLang="x-none" sz="2400" dirty="0">
                <a:ea typeface="ＭＳ Ｐゴシック" charset="-128"/>
              </a:rPr>
              <a:t>Mais  il  estimait  qu'il  s'agissait  </a:t>
            </a:r>
            <a:r>
              <a:rPr lang="fr-FR" altLang="x-none" sz="2400" b="1" dirty="0">
                <a:ea typeface="ＭＳ Ｐゴシック" charset="-128"/>
              </a:rPr>
              <a:t>d'un  trauma  subi  dans  la  petite  enfance,</a:t>
            </a:r>
            <a:r>
              <a:rPr lang="fr-FR" altLang="x-none" sz="2400" dirty="0">
                <a:ea typeface="ＭＳ Ｐゴシック" charset="-128"/>
              </a:rPr>
              <a:t>  qui  n'a  jamais  été  vécu  consciemment  et  ne  pouvait  donc  être  remémoré  au  moyen  de  la  technique  dite  classique.</a:t>
            </a:r>
          </a:p>
        </p:txBody>
      </p:sp>
      <p:pic>
        <p:nvPicPr>
          <p:cNvPr id="3" name="Image 1">
            <a:extLst>
              <a:ext uri="{FF2B5EF4-FFF2-40B4-BE49-F238E27FC236}">
                <a16:creationId xmlns:a16="http://schemas.microsoft.com/office/drawing/2014/main" id="{48389314-39F9-CC41-8A78-78E03A6592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55100" y="44449"/>
            <a:ext cx="31369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AF4B93A-C6B7-5A44-A92F-532E0B2DE7A3}"/>
              </a:ext>
            </a:extLst>
          </p:cNvPr>
          <p:cNvSpPr>
            <a:spLocks noGrp="1" noRot="1" noChangeArrowheads="1"/>
          </p:cNvSpPr>
          <p:nvPr>
            <p:ph type="title"/>
          </p:nvPr>
        </p:nvSpPr>
        <p:spPr>
          <a:xfrm>
            <a:off x="567871" y="260351"/>
            <a:ext cx="8540750" cy="1143000"/>
          </a:xfrm>
        </p:spPr>
        <p:txBody>
          <a:bodyPr/>
          <a:lstStyle/>
          <a:p>
            <a:pPr eaLnBrk="1" hangingPunct="1"/>
            <a:r>
              <a:rPr lang="fr-FR" altLang="x-none" dirty="0">
                <a:latin typeface="Tahoma" charset="0"/>
                <a:ea typeface="ＭＳ Ｐゴシック" charset="-128"/>
              </a:rPr>
              <a:t>2. Historique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295638" y="2161903"/>
            <a:ext cx="11600724" cy="2808288"/>
          </a:xfrm>
        </p:spPr>
        <p:txBody>
          <a:bodyPr>
            <a:noAutofit/>
          </a:bodyPr>
          <a:lstStyle/>
          <a:p>
            <a:pPr algn="just" eaLnBrk="1" hangingPunct="1"/>
            <a:r>
              <a:rPr lang="fr-FR" altLang="x-none" sz="2400" dirty="0">
                <a:ea typeface="ＭＳ Ｐゴシック" charset="-128"/>
              </a:rPr>
              <a:t>Dans  «  Confusion  de  langue  entre  les  adultes  et  l'enfant  »,  Ferenczi  insiste,  sur  la  nécessité de prendre la régression à l'infantile au pied de la lettre, et de considérer toute la profondeur du clivage, pour comprendre qu'un patient régressé ne peut plus raisonner, qu'il  ne  réagit  qu'aux  attitudes.  </a:t>
            </a:r>
          </a:p>
          <a:p>
            <a:pPr algn="just" eaLnBrk="1" hangingPunct="1"/>
            <a:r>
              <a:rPr lang="fr-FR" altLang="x-none" sz="2400" dirty="0">
                <a:ea typeface="ＭＳ Ｐゴシック" charset="-128"/>
              </a:rPr>
              <a:t>Il  fait  allusion  ici  à  ce  que  Balint  appellera  plus  tard  la  zone  du  défaut  fondamental,  zone  qui  implique  une  relation  à  deux  personnes  et  où  le  langage adulte conventionnel n'a pas cours. </a:t>
            </a:r>
          </a:p>
          <a:p>
            <a:pPr algn="just" eaLnBrk="1" hangingPunct="1"/>
            <a:r>
              <a:rPr lang="fr-FR" altLang="x-none" sz="2400" dirty="0">
                <a:ea typeface="ＭＳ Ｐゴシック" charset="-128"/>
              </a:rPr>
              <a:t>À ce niveau de régression, le patient est doué d'une sensibilité et d'une clairvoyance extraordinaires : l'analyste doit faire preuve de la plus grande sincérité pour ne pas confronter son malade avec l''hypocrisie, le désaveu, le rejet d'autrefois. </a:t>
            </a:r>
          </a:p>
        </p:txBody>
      </p:sp>
      <p:pic>
        <p:nvPicPr>
          <p:cNvPr id="3" name="Image 1">
            <a:extLst>
              <a:ext uri="{FF2B5EF4-FFF2-40B4-BE49-F238E27FC236}">
                <a16:creationId xmlns:a16="http://schemas.microsoft.com/office/drawing/2014/main" id="{6A171844-6922-EC47-8CF2-27AF867B8B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84080" y="44449"/>
            <a:ext cx="2407920" cy="198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6C07B7F-79AD-8C4C-B18C-E37547FD9A2C}"/>
              </a:ext>
            </a:extLst>
          </p:cNvPr>
          <p:cNvSpPr>
            <a:spLocks noGrp="1" noRot="1" noChangeArrowheads="1"/>
          </p:cNvSpPr>
          <p:nvPr>
            <p:ph type="title"/>
          </p:nvPr>
        </p:nvSpPr>
        <p:spPr>
          <a:xfrm>
            <a:off x="567871" y="260351"/>
            <a:ext cx="8540750" cy="1143000"/>
          </a:xfrm>
        </p:spPr>
        <p:txBody>
          <a:bodyPr/>
          <a:lstStyle/>
          <a:p>
            <a:pPr eaLnBrk="1" hangingPunct="1"/>
            <a:r>
              <a:rPr lang="fr-FR" altLang="x-none" dirty="0">
                <a:latin typeface="Tahoma" charset="0"/>
                <a:ea typeface="ＭＳ Ｐゴシック" charset="-128"/>
              </a:rPr>
              <a:t>2. Historique</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230323" y="2193654"/>
            <a:ext cx="11731353" cy="2808288"/>
          </a:xfrm>
        </p:spPr>
        <p:txBody>
          <a:bodyPr>
            <a:noAutofit/>
          </a:bodyPr>
          <a:lstStyle/>
          <a:p>
            <a:pPr algn="just" eaLnBrk="1" hangingPunct="1"/>
            <a:r>
              <a:rPr lang="fr-FR" altLang="x-none" sz="2400" dirty="0">
                <a:ea typeface="ＭＳ Ｐゴシック" charset="-128"/>
              </a:rPr>
              <a:t>Le mécanisme  d'action  du  traumatisme selon Ferenczi  :  la  première  réaction  au  choc  est  une  «  psychose  passagère  »,  une  rupture  avec  la  réalité. </a:t>
            </a:r>
          </a:p>
          <a:p>
            <a:pPr algn="just" eaLnBrk="1" hangingPunct="1"/>
            <a:r>
              <a:rPr lang="fr-FR" altLang="x-none" sz="2400" dirty="0">
                <a:ea typeface="ＭＳ Ｐゴシック" charset="-128"/>
              </a:rPr>
              <a:t> Dans  sa  description,  Ferenczi  insiste  sur  la  soudaineté,  le  caractère  inattendu  de  l'événement  traumatique.  Le  sujet  répond  par  un  clivage  psychotique,  ainsi  qu'une  destruction  du  sentiment  de  soi,  des  défenses,  voire  de  la  forme  propre.  </a:t>
            </a:r>
          </a:p>
          <a:p>
            <a:pPr algn="just" eaLnBrk="1" hangingPunct="1"/>
            <a:r>
              <a:rPr lang="fr-FR" altLang="x-none" sz="2400" dirty="0">
                <a:ea typeface="ＭＳ Ｐゴシック" charset="-128"/>
              </a:rPr>
              <a:t>On  observe  une  paralysie  de  toute  activité  psychique,  de  la  motilité,  des  perceptions,  de  la  pensée;  un  état  de  passivité, de non-résistance s'installe. Le sujet peut alors se faire malléable, pour mieux encaisser  le  choc,  ou  bien  réagir  par  la  fragmentation,  voire  l'atomisation  de  sa  personnalité, comme dans le cas de traumas répétés. </a:t>
            </a:r>
          </a:p>
        </p:txBody>
      </p:sp>
      <p:sp>
        <p:nvSpPr>
          <p:cNvPr id="3" name="Rectangle 3">
            <a:extLst>
              <a:ext uri="{FF2B5EF4-FFF2-40B4-BE49-F238E27FC236}">
                <a16:creationId xmlns:a16="http://schemas.microsoft.com/office/drawing/2014/main" id="{F0D443AA-084E-AC4F-883E-D5E553627EC8}"/>
              </a:ext>
            </a:extLst>
          </p:cNvPr>
          <p:cNvSpPr>
            <a:spLocks noGrp="1" noRot="1" noChangeArrowheads="1"/>
          </p:cNvSpPr>
          <p:nvPr>
            <p:ph type="title"/>
          </p:nvPr>
        </p:nvSpPr>
        <p:spPr>
          <a:xfrm>
            <a:off x="567871" y="260351"/>
            <a:ext cx="8540750" cy="1143000"/>
          </a:xfrm>
        </p:spPr>
        <p:txBody>
          <a:bodyPr/>
          <a:lstStyle/>
          <a:p>
            <a:pPr eaLnBrk="1" hangingPunct="1"/>
            <a:r>
              <a:rPr lang="fr-FR" altLang="x-none" dirty="0">
                <a:latin typeface="Tahoma" charset="0"/>
                <a:ea typeface="ＭＳ Ｐゴシック" charset="-128"/>
              </a:rPr>
              <a:t>2. Historique</a:t>
            </a:r>
          </a:p>
        </p:txBody>
      </p:sp>
      <p:pic>
        <p:nvPicPr>
          <p:cNvPr id="4" name="Image 1">
            <a:extLst>
              <a:ext uri="{FF2B5EF4-FFF2-40B4-BE49-F238E27FC236}">
                <a16:creationId xmlns:a16="http://schemas.microsoft.com/office/drawing/2014/main" id="{11116F11-5643-1141-8094-6571D4574B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84080" y="44449"/>
            <a:ext cx="2407920" cy="198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0" y="2807607"/>
            <a:ext cx="11451681" cy="2808288"/>
          </a:xfrm>
        </p:spPr>
        <p:txBody>
          <a:bodyPr>
            <a:noAutofit/>
          </a:bodyPr>
          <a:lstStyle/>
          <a:p>
            <a:pPr algn="just" eaLnBrk="1" hangingPunct="1"/>
            <a:r>
              <a:rPr lang="fr-FR" altLang="x-none" sz="2400" dirty="0">
                <a:ea typeface="ＭＳ Ｐゴシック" charset="-128"/>
              </a:rPr>
              <a:t>L'enfant  traumatisé,  physiquement  et  psychiquement  plus  faible,  se  trouvant  sans  défense,  n'a  d'autre  recours  que  de  s'identifier  à  l'agresseur,  se  soumettre  à  tous  ses  désirs, voire les prévenir, finalement y trouver même une certaine satisfaction.</a:t>
            </a:r>
          </a:p>
          <a:p>
            <a:pPr algn="just" eaLnBrk="1" hangingPunct="1"/>
            <a:r>
              <a:rPr lang="fr-FR" altLang="x-none" sz="2400" dirty="0">
                <a:ea typeface="ＭＳ Ｐゴシック" charset="-128"/>
              </a:rPr>
              <a:t>Un  autre  mode  de  réaction  au  trauma  est  ce  que  Ferenczi  appelle  la  «  progression  traumatique  ».  L'enfant  traumatisé,  et  clivé,  développe  soudain  d'étonnantes  facultés  d'intelligence et de sagesse; il devient l'infirmier, voire le psychiatre de ses parents. C'est à ce propos que Ferenczi a conçu sa notion de « </a:t>
            </a:r>
            <a:r>
              <a:rPr lang="fr-FR" altLang="x-none" sz="2400" dirty="0" err="1">
                <a:ea typeface="ＭＳ Ｐゴシック" charset="-128"/>
              </a:rPr>
              <a:t>wise</a:t>
            </a:r>
            <a:r>
              <a:rPr lang="fr-FR" altLang="x-none" sz="2400" dirty="0">
                <a:ea typeface="ＭＳ Ｐゴシック" charset="-128"/>
              </a:rPr>
              <a:t> baby », de nourrisson savant, qui prend en charge les problèmes de ses parents défaillants.  </a:t>
            </a:r>
          </a:p>
        </p:txBody>
      </p:sp>
      <p:pic>
        <p:nvPicPr>
          <p:cNvPr id="3" name="Image 1">
            <a:extLst>
              <a:ext uri="{FF2B5EF4-FFF2-40B4-BE49-F238E27FC236}">
                <a16:creationId xmlns:a16="http://schemas.microsoft.com/office/drawing/2014/main" id="{ACC20FE4-A054-7146-A4A0-E798F34ECF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84080" y="44449"/>
            <a:ext cx="2407920" cy="198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re 4">
            <a:extLst>
              <a:ext uri="{FF2B5EF4-FFF2-40B4-BE49-F238E27FC236}">
                <a16:creationId xmlns:a16="http://schemas.microsoft.com/office/drawing/2014/main" id="{0BAE87BC-A226-AE4A-A14E-EDC145A237E7}"/>
              </a:ext>
            </a:extLst>
          </p:cNvPr>
          <p:cNvSpPr>
            <a:spLocks noGrp="1"/>
          </p:cNvSpPr>
          <p:nvPr>
            <p:ph type="title"/>
          </p:nvPr>
        </p:nvSpPr>
        <p:spPr/>
        <p:txBody>
          <a:bodyPr/>
          <a:lstStyle/>
          <a:p>
            <a:endParaRPr lang="fr-FR"/>
          </a:p>
        </p:txBody>
      </p:sp>
      <p:sp>
        <p:nvSpPr>
          <p:cNvPr id="7" name="Rectangle 3">
            <a:extLst>
              <a:ext uri="{FF2B5EF4-FFF2-40B4-BE49-F238E27FC236}">
                <a16:creationId xmlns:a16="http://schemas.microsoft.com/office/drawing/2014/main" id="{F5C4F58A-977F-4F43-884E-B46D9B14E71B}"/>
              </a:ext>
            </a:extLst>
          </p:cNvPr>
          <p:cNvSpPr txBox="1">
            <a:spLocks noRot="1" noChangeArrowheads="1"/>
          </p:cNvSpPr>
          <p:nvPr/>
        </p:nvSpPr>
        <p:spPr bwMode="gray">
          <a:xfrm>
            <a:off x="567871" y="260351"/>
            <a:ext cx="854075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altLang="x-none">
                <a:latin typeface="Tahoma" charset="0"/>
                <a:ea typeface="ＭＳ Ｐゴシック" charset="-128"/>
              </a:rPr>
              <a:t>2. Historique</a:t>
            </a:r>
            <a:endParaRPr lang="fr-FR" altLang="x-none" dirty="0">
              <a:latin typeface="Tahoma" charset="0"/>
              <a:ea typeface="ＭＳ Ｐゴシック"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337930" y="2977736"/>
            <a:ext cx="11390244" cy="4498975"/>
          </a:xfrm>
        </p:spPr>
        <p:txBody>
          <a:bodyPr>
            <a:normAutofit/>
          </a:bodyPr>
          <a:lstStyle/>
          <a:p>
            <a:pPr indent="6350" algn="just">
              <a:buNone/>
              <a:defRPr/>
            </a:pPr>
            <a:r>
              <a:rPr lang="fr-FR" altLang="x-none" sz="2400" dirty="0">
                <a:ea typeface="ＭＳ Ｐゴシック" charset="-128"/>
              </a:rPr>
              <a:t>On peut ainsi trouver des descriptions cliniques de ces derniers et de leur souffrance morale, qui sans ambiguïté  relève du traumatisme psychique et du syndrome de répétition du trauma. Même le roi Charles IX confia à Ambroise Paré après le massacre de la Saint Barthélemy la présence récurrente de rêves  traumatiques en lien avec les horreurs perpétrées cette nuit-là. </a:t>
            </a:r>
            <a:endParaRPr lang="fr-FR" altLang="x-none" sz="2400" b="1" dirty="0">
              <a:solidFill>
                <a:srgbClr val="B94F07"/>
              </a:solidFill>
              <a:effectLst>
                <a:outerShdw blurRad="38100" dist="38100" dir="2700000" algn="tl">
                  <a:srgbClr val="C0C0C0"/>
                </a:outerShdw>
              </a:effectLst>
              <a:latin typeface="Tahoma" charset="0"/>
              <a:ea typeface="ＭＳ Ｐゴシック" charset="-128"/>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418011" y="2951299"/>
            <a:ext cx="11403875" cy="2808288"/>
          </a:xfrm>
        </p:spPr>
        <p:txBody>
          <a:bodyPr>
            <a:noAutofit/>
          </a:bodyPr>
          <a:lstStyle/>
          <a:p>
            <a:pPr algn="just" eaLnBrk="1" hangingPunct="1"/>
            <a:r>
              <a:rPr lang="fr-FR" altLang="x-none" sz="2400" dirty="0">
                <a:ea typeface="ＭＳ Ｐゴシック" charset="-128"/>
              </a:rPr>
              <a:t>Par  suite  du  clivage,  de  la  cassure,  la  relation  d'objet  se  transforme  en  relation  narcissique : une partie de la personnalité va materner l'autre, deviendra en quelque sorte son  «  ange  gardien  ».  Si  un  deuxième  choc  vient  alors  redoubler  le  premier,  l'ange  gardien risque d'être débordé, ce qui peut même aboutir au suicide. </a:t>
            </a:r>
          </a:p>
          <a:p>
            <a:pPr algn="just" eaLnBrk="1" hangingPunct="1"/>
            <a:endParaRPr lang="fr-FR" altLang="x-none" sz="2400" dirty="0">
              <a:ea typeface="ＭＳ Ｐゴシック" charset="-128"/>
            </a:endParaRPr>
          </a:p>
          <a:p>
            <a:pPr algn="just" eaLnBrk="1" hangingPunct="1"/>
            <a:r>
              <a:rPr lang="fr-FR" altLang="x-none" sz="2400" dirty="0">
                <a:ea typeface="ＭＳ Ｐゴシック" charset="-128"/>
              </a:rPr>
              <a:t>Toutes ces descriptions, ces touches successives, se trouvent dans cinq articles écrits entre  1928  et  1932,  dont  le  plus  impressionnant  est  son  célèbre  article,  «  Confusion  de  langue entre les adultes et l'enfant » (1932)</a:t>
            </a:r>
          </a:p>
        </p:txBody>
      </p:sp>
      <p:sp>
        <p:nvSpPr>
          <p:cNvPr id="3" name="Rectangle 3">
            <a:extLst>
              <a:ext uri="{FF2B5EF4-FFF2-40B4-BE49-F238E27FC236}">
                <a16:creationId xmlns:a16="http://schemas.microsoft.com/office/drawing/2014/main" id="{CD000577-4633-A04F-9230-BBB22EE72012}"/>
              </a:ext>
            </a:extLst>
          </p:cNvPr>
          <p:cNvSpPr>
            <a:spLocks noGrp="1" noRot="1" noChangeArrowheads="1"/>
          </p:cNvSpPr>
          <p:nvPr>
            <p:ph type="title"/>
          </p:nvPr>
        </p:nvSpPr>
        <p:spPr>
          <a:xfrm>
            <a:off x="567871" y="260351"/>
            <a:ext cx="8540750" cy="1143000"/>
          </a:xfrm>
        </p:spPr>
        <p:txBody>
          <a:bodyPr/>
          <a:lstStyle/>
          <a:p>
            <a:pPr eaLnBrk="1" hangingPunct="1"/>
            <a:r>
              <a:rPr lang="fr-FR" altLang="x-none" dirty="0">
                <a:latin typeface="Tahoma" charset="0"/>
                <a:ea typeface="ＭＳ Ｐゴシック" charset="-128"/>
              </a:rPr>
              <a:t>2. Historique</a:t>
            </a:r>
          </a:p>
        </p:txBody>
      </p:sp>
      <p:pic>
        <p:nvPicPr>
          <p:cNvPr id="4" name="Image 1">
            <a:extLst>
              <a:ext uri="{FF2B5EF4-FFF2-40B4-BE49-F238E27FC236}">
                <a16:creationId xmlns:a16="http://schemas.microsoft.com/office/drawing/2014/main" id="{9A1160DF-B2C1-3A49-BF5A-F1199CE480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84080" y="44449"/>
            <a:ext cx="2407920" cy="198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3"/>
          <p:cNvSpPr>
            <a:spLocks noGrp="1" noRot="1" noChangeArrowheads="1"/>
          </p:cNvSpPr>
          <p:nvPr>
            <p:ph type="title"/>
          </p:nvPr>
        </p:nvSpPr>
        <p:spPr>
          <a:xfrm>
            <a:off x="1847850" y="333375"/>
            <a:ext cx="8540750" cy="1143000"/>
          </a:xfrm>
        </p:spPr>
        <p:txBody>
          <a:bodyPr/>
          <a:lstStyle/>
          <a:p>
            <a:pPr eaLnBrk="1" hangingPunct="1"/>
            <a:r>
              <a:rPr lang="fr-FR" altLang="x-none">
                <a:latin typeface="Tahoma" charset="0"/>
                <a:ea typeface="ＭＳ Ｐゴシック" charset="-128"/>
              </a:rPr>
              <a:t>2. Historique</a:t>
            </a:r>
          </a:p>
        </p:txBody>
      </p:sp>
      <p:sp>
        <p:nvSpPr>
          <p:cNvPr id="369666" name="Rectangle 2"/>
          <p:cNvSpPr>
            <a:spLocks noGrp="1" noRot="1" noChangeArrowheads="1"/>
          </p:cNvSpPr>
          <p:nvPr>
            <p:ph sz="half" idx="1"/>
          </p:nvPr>
        </p:nvSpPr>
        <p:spPr>
          <a:xfrm>
            <a:off x="439783" y="2380752"/>
            <a:ext cx="11312434" cy="4973637"/>
          </a:xfrm>
        </p:spPr>
        <p:txBody>
          <a:bodyPr/>
          <a:lstStyle/>
          <a:p>
            <a:pPr algn="just" eaLnBrk="1" hangingPunct="1">
              <a:buFont typeface="Arial" charset="0"/>
              <a:buNone/>
              <a:defRPr/>
            </a:pPr>
            <a:r>
              <a:rPr lang="fr-FR" altLang="x-none" sz="3600" dirty="0">
                <a:solidFill>
                  <a:srgbClr val="FF0000"/>
                </a:solidFill>
                <a:effectLst>
                  <a:outerShdw blurRad="38100" dist="38100" dir="2700000" algn="tl">
                    <a:srgbClr val="C0C0C0"/>
                  </a:outerShdw>
                </a:effectLst>
                <a:latin typeface="+mj-lt"/>
                <a:ea typeface="ＭＳ Ｐゴシック" charset="-128"/>
              </a:rPr>
              <a:t>	</a:t>
            </a:r>
            <a:r>
              <a:rPr lang="fr-FR" altLang="x-none" sz="3600" dirty="0">
                <a:solidFill>
                  <a:schemeClr val="accent1">
                    <a:lumMod val="60000"/>
                    <a:lumOff val="40000"/>
                  </a:schemeClr>
                </a:solidFill>
                <a:effectLst>
                  <a:outerShdw blurRad="38100" dist="38100" dir="2700000" algn="tl">
                    <a:srgbClr val="C0C0C0"/>
                  </a:outerShdw>
                </a:effectLst>
                <a:latin typeface="+mj-lt"/>
                <a:ea typeface="ＭＳ Ｐゴシック" charset="-128"/>
              </a:rPr>
              <a:t>Le première guerre mondiale…</a:t>
            </a:r>
          </a:p>
          <a:p>
            <a:pPr algn="just" eaLnBrk="1" hangingPunct="1">
              <a:buFont typeface="Arial" charset="0"/>
              <a:buNone/>
              <a:defRPr/>
            </a:pPr>
            <a:endParaRPr lang="fr-FR" altLang="x-none" sz="3600" dirty="0">
              <a:solidFill>
                <a:srgbClr val="FF0000"/>
              </a:solidFill>
              <a:effectLst>
                <a:outerShdw blurRad="38100" dist="38100" dir="2700000" algn="tl">
                  <a:srgbClr val="C0C0C0"/>
                </a:outerShdw>
              </a:effectLst>
              <a:latin typeface="Tahoma" charset="0"/>
              <a:ea typeface="ＭＳ Ｐゴシック" charset="-128"/>
            </a:endParaRPr>
          </a:p>
          <a:p>
            <a:pPr algn="just" eaLnBrk="1" hangingPunct="1">
              <a:buFont typeface="Arial" charset="0"/>
              <a:buNone/>
              <a:defRPr/>
            </a:pPr>
            <a:r>
              <a:rPr lang="fr-FR" altLang="x-none" sz="2400" dirty="0">
                <a:latin typeface="Tahoma" charset="0"/>
                <a:ea typeface="ＭＳ Ｐゴシック" charset="-128"/>
              </a:rPr>
              <a:t>	</a:t>
            </a:r>
            <a:r>
              <a:rPr lang="fr-FR" altLang="x-none" sz="2400" dirty="0">
                <a:ea typeface="ＭＳ Ｐゴシック" charset="-128"/>
              </a:rPr>
              <a:t>Chez tous les belligérants, les psychiatres ont été mêlés de très près au conflit. Dans chaque pays, la manière d'appréhender les troubles psychiques de guerre a dépendu aussi bien de la culture propre à la nation que de la référence aux maîtres reconnus dans la discipline.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3"/>
          <p:cNvSpPr>
            <a:spLocks noGrp="1" noRot="1" noChangeArrowheads="1"/>
          </p:cNvSpPr>
          <p:nvPr>
            <p:ph type="title"/>
          </p:nvPr>
        </p:nvSpPr>
        <p:spPr>
          <a:xfrm>
            <a:off x="1847850" y="333375"/>
            <a:ext cx="8540750" cy="1143000"/>
          </a:xfrm>
        </p:spPr>
        <p:txBody>
          <a:bodyPr/>
          <a:lstStyle/>
          <a:p>
            <a:pPr eaLnBrk="1" hangingPunct="1"/>
            <a:r>
              <a:rPr lang="fr-FR" altLang="x-none">
                <a:latin typeface="Tahoma" charset="0"/>
                <a:ea typeface="ＭＳ Ｐゴシック" charset="-128"/>
              </a:rPr>
              <a:t>2. Historique</a:t>
            </a:r>
          </a:p>
        </p:txBody>
      </p:sp>
      <p:pic>
        <p:nvPicPr>
          <p:cNvPr id="160770"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61464" y="2699884"/>
            <a:ext cx="5033962"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3"/>
          <p:cNvSpPr>
            <a:spLocks noGrp="1" noRot="1" noChangeArrowheads="1"/>
          </p:cNvSpPr>
          <p:nvPr>
            <p:ph type="title"/>
          </p:nvPr>
        </p:nvSpPr>
        <p:spPr>
          <a:xfrm>
            <a:off x="1847850" y="333375"/>
            <a:ext cx="8540750" cy="1143000"/>
          </a:xfrm>
        </p:spPr>
        <p:txBody>
          <a:bodyPr/>
          <a:lstStyle/>
          <a:p>
            <a:pPr eaLnBrk="1" hangingPunct="1"/>
            <a:r>
              <a:rPr lang="fr-FR" altLang="x-none">
                <a:latin typeface="Tahoma" charset="0"/>
                <a:ea typeface="ＭＳ Ｐゴシック" charset="-128"/>
              </a:rPr>
              <a:t>2. Historique</a:t>
            </a:r>
          </a:p>
        </p:txBody>
      </p:sp>
      <p:sp>
        <p:nvSpPr>
          <p:cNvPr id="375810" name="Rectangle 2"/>
          <p:cNvSpPr>
            <a:spLocks noGrp="1" noRot="1" noChangeArrowheads="1"/>
          </p:cNvSpPr>
          <p:nvPr>
            <p:ph sz="half" idx="1"/>
          </p:nvPr>
        </p:nvSpPr>
        <p:spPr>
          <a:xfrm>
            <a:off x="248194" y="2852937"/>
            <a:ext cx="10998926" cy="3678039"/>
          </a:xfrm>
        </p:spPr>
        <p:txBody>
          <a:bodyPr>
            <a:normAutofit/>
          </a:bodyPr>
          <a:lstStyle/>
          <a:p>
            <a:pPr algn="just" eaLnBrk="1" hangingPunct="1">
              <a:buFont typeface="Wingdings" charset="2"/>
              <a:buChar char="§"/>
              <a:defRPr/>
            </a:pPr>
            <a:r>
              <a:rPr lang="fr-FR" altLang="x-none" sz="2400" dirty="0">
                <a:solidFill>
                  <a:srgbClr val="003399"/>
                </a:solidFill>
                <a:effectLst>
                  <a:outerShdw blurRad="38100" dist="38100" dir="2700000" algn="tl">
                    <a:srgbClr val="C0C0C0"/>
                  </a:outerShdw>
                </a:effectLst>
                <a:latin typeface="+mj-lt"/>
                <a:ea typeface="ＭＳ Ｐゴシック" charset="-128"/>
              </a:rPr>
              <a:t> Quand aux Américains: L'organisation empiriquement expérimentée par l'armée française fut retenue pour son efficacité et formulée clairement à la manière d'un dogme : </a:t>
            </a:r>
            <a:r>
              <a:rPr lang="fr-FR" altLang="x-none" sz="2400" dirty="0">
                <a:solidFill>
                  <a:srgbClr val="FF3300"/>
                </a:solidFill>
                <a:effectLst>
                  <a:outerShdw blurRad="38100" dist="38100" dir="2700000" algn="tl">
                    <a:srgbClr val="C0C0C0"/>
                  </a:outerShdw>
                </a:effectLst>
                <a:latin typeface="+mj-lt"/>
                <a:ea typeface="ＭＳ Ｐゴシック" charset="-128"/>
              </a:rPr>
              <a:t>le traitement doit se faire près des lignes, dès que possible, et viser à ce que le "blessé psychique"</a:t>
            </a:r>
            <a:r>
              <a:rPr lang="fr-FR" altLang="x-none" sz="2400" dirty="0">
                <a:solidFill>
                  <a:srgbClr val="003399"/>
                </a:solidFill>
                <a:effectLst>
                  <a:outerShdw blurRad="38100" dist="38100" dir="2700000" algn="tl">
                    <a:srgbClr val="C0C0C0"/>
                  </a:outerShdw>
                </a:effectLst>
                <a:latin typeface="+mj-lt"/>
                <a:ea typeface="ＭＳ Ｐゴシック" charset="-128"/>
              </a:rPr>
              <a:t> reprenne sa place aux côtés de ses camarades. Sous le nom de "principes de SALMON", cette doctrine restera en vigueur dans les armées occidentales.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3"/>
          <p:cNvSpPr>
            <a:spLocks noGrp="1" noRot="1" noChangeArrowheads="1"/>
          </p:cNvSpPr>
          <p:nvPr>
            <p:ph type="title"/>
          </p:nvPr>
        </p:nvSpPr>
        <p:spPr>
          <a:xfrm>
            <a:off x="1847850" y="333375"/>
            <a:ext cx="8540750" cy="1143000"/>
          </a:xfrm>
        </p:spPr>
        <p:txBody>
          <a:bodyPr/>
          <a:lstStyle/>
          <a:p>
            <a:pPr eaLnBrk="1" hangingPunct="1"/>
            <a:r>
              <a:rPr lang="fr-FR" altLang="x-none">
                <a:latin typeface="Tahoma" charset="0"/>
                <a:ea typeface="ＭＳ Ｐゴシック" charset="-128"/>
              </a:rPr>
              <a:t>2. Historique</a:t>
            </a:r>
          </a:p>
        </p:txBody>
      </p:sp>
      <p:sp>
        <p:nvSpPr>
          <p:cNvPr id="376834" name="Rectangle 2"/>
          <p:cNvSpPr>
            <a:spLocks noGrp="1" noRot="1" noChangeArrowheads="1"/>
          </p:cNvSpPr>
          <p:nvPr>
            <p:ph sz="half" idx="1"/>
          </p:nvPr>
        </p:nvSpPr>
        <p:spPr>
          <a:xfrm>
            <a:off x="403225" y="2511381"/>
            <a:ext cx="11430000" cy="4973637"/>
          </a:xfrm>
        </p:spPr>
        <p:txBody>
          <a:bodyPr/>
          <a:lstStyle/>
          <a:p>
            <a:pPr algn="just" eaLnBrk="1" hangingPunct="1">
              <a:buFont typeface="Arial" charset="0"/>
              <a:buNone/>
              <a:defRPr/>
            </a:pPr>
            <a:r>
              <a:rPr lang="fr-FR" altLang="x-none" sz="3600" dirty="0">
                <a:solidFill>
                  <a:srgbClr val="FF0000"/>
                </a:solidFill>
                <a:effectLst>
                  <a:outerShdw blurRad="38100" dist="38100" dir="2700000" algn="tl">
                    <a:srgbClr val="C0C0C0"/>
                  </a:outerShdw>
                </a:effectLst>
                <a:latin typeface="+mj-lt"/>
                <a:ea typeface="ＭＳ Ｐゴシック" charset="-128"/>
              </a:rPr>
              <a:t>	Le seconde guerre mondiale…</a:t>
            </a:r>
          </a:p>
          <a:p>
            <a:pPr algn="just" eaLnBrk="1" hangingPunct="1">
              <a:buFont typeface="Arial" charset="0"/>
              <a:buNone/>
              <a:defRPr/>
            </a:pPr>
            <a:endParaRPr lang="fr-FR" altLang="x-none" sz="2400" dirty="0">
              <a:solidFill>
                <a:srgbClr val="FF0000"/>
              </a:solidFill>
              <a:effectLst>
                <a:outerShdw blurRad="38100" dist="38100" dir="2700000" algn="tl">
                  <a:srgbClr val="C0C0C0"/>
                </a:outerShdw>
              </a:effectLst>
              <a:ea typeface="ＭＳ Ｐゴシック" charset="-128"/>
            </a:endParaRPr>
          </a:p>
          <a:p>
            <a:pPr algn="just" eaLnBrk="1" hangingPunct="1">
              <a:buFont typeface="Arial" charset="0"/>
              <a:buNone/>
              <a:defRPr/>
            </a:pPr>
            <a:r>
              <a:rPr lang="fr-FR" altLang="x-none" sz="2400" dirty="0">
                <a:ea typeface="ＭＳ Ｐゴシック" charset="-128"/>
              </a:rPr>
              <a:t>	Les études américaines faites à l'occasion de la deuxième guerre mondiale, puis en Corée et au Vietnam sur le terrain, ont réuni à propos des troubles psychiques aigus de guerre une masse d'informations considérable.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3"/>
          <p:cNvSpPr>
            <a:spLocks noGrp="1" noRot="1" noChangeArrowheads="1"/>
          </p:cNvSpPr>
          <p:nvPr>
            <p:ph type="title"/>
          </p:nvPr>
        </p:nvSpPr>
        <p:spPr/>
        <p:txBody>
          <a:bodyPr/>
          <a:lstStyle/>
          <a:p>
            <a:pPr eaLnBrk="1" hangingPunct="1"/>
            <a:r>
              <a:rPr lang="fr-FR" altLang="x-none">
                <a:latin typeface="Tahoma" charset="0"/>
                <a:ea typeface="ＭＳ Ｐゴシック" charset="-128"/>
              </a:rPr>
              <a:t>2. Historique</a:t>
            </a:r>
          </a:p>
        </p:txBody>
      </p:sp>
      <p:sp>
        <p:nvSpPr>
          <p:cNvPr id="381954" name="Rectangle 2"/>
          <p:cNvSpPr>
            <a:spLocks noGrp="1" noRot="1" noChangeArrowheads="1"/>
          </p:cNvSpPr>
          <p:nvPr>
            <p:ph idx="1"/>
          </p:nvPr>
        </p:nvSpPr>
        <p:spPr>
          <a:xfrm>
            <a:off x="352697" y="2603500"/>
            <a:ext cx="11194869" cy="3416300"/>
          </a:xfrm>
        </p:spPr>
        <p:txBody>
          <a:bodyPr>
            <a:normAutofit/>
          </a:bodyPr>
          <a:lstStyle/>
          <a:p>
            <a:pPr eaLnBrk="1" hangingPunct="1">
              <a:lnSpc>
                <a:spcPct val="80000"/>
              </a:lnSpc>
              <a:defRPr/>
            </a:pPr>
            <a:endParaRPr lang="fr-FR" altLang="x-none" sz="2600" b="1" dirty="0">
              <a:solidFill>
                <a:schemeClr val="tx1"/>
              </a:solidFill>
              <a:latin typeface="+mj-lt"/>
              <a:ea typeface="ＭＳ Ｐゴシック" charset="-128"/>
            </a:endParaRPr>
          </a:p>
          <a:p>
            <a:pPr algn="just" eaLnBrk="1" hangingPunct="1">
              <a:lnSpc>
                <a:spcPct val="80000"/>
              </a:lnSpc>
              <a:buFont typeface="Wingdings" charset="2"/>
              <a:buChar char="§"/>
              <a:defRPr/>
            </a:pPr>
            <a:r>
              <a:rPr lang="fr-FR" altLang="x-none" sz="2600" dirty="0">
                <a:solidFill>
                  <a:schemeClr val="tx1"/>
                </a:solidFill>
                <a:effectLst>
                  <a:outerShdw blurRad="38100" dist="38100" dir="2700000" algn="tl">
                    <a:srgbClr val="C0C0C0"/>
                  </a:outerShdw>
                </a:effectLst>
                <a:latin typeface="+mj-lt"/>
                <a:ea typeface="ＭＳ Ｐゴシック" charset="-128"/>
              </a:rPr>
              <a:t>930 000 hommes hospitalisés pour troubles mentaux, soit 1/10 de l'ensemble des mobilisés, et deux fois plus que de blessés physiques.</a:t>
            </a:r>
          </a:p>
          <a:p>
            <a:pPr algn="just" eaLnBrk="1" hangingPunct="1">
              <a:lnSpc>
                <a:spcPct val="80000"/>
              </a:lnSpc>
              <a:buFont typeface="Wingdings" charset="2"/>
              <a:buChar char="§"/>
              <a:defRPr/>
            </a:pPr>
            <a:endParaRPr lang="fr-FR" altLang="x-none" sz="2600" dirty="0">
              <a:solidFill>
                <a:schemeClr val="tx1"/>
              </a:solidFill>
              <a:effectLst>
                <a:outerShdw blurRad="38100" dist="38100" dir="2700000" algn="tl">
                  <a:srgbClr val="C0C0C0"/>
                </a:outerShdw>
              </a:effectLst>
              <a:latin typeface="+mj-lt"/>
              <a:ea typeface="ＭＳ Ｐゴシック" charset="-128"/>
            </a:endParaRPr>
          </a:p>
          <a:p>
            <a:pPr algn="just" eaLnBrk="1" hangingPunct="1">
              <a:lnSpc>
                <a:spcPct val="80000"/>
              </a:lnSpc>
              <a:buFont typeface="Wingdings" charset="2"/>
              <a:buChar char="§"/>
              <a:defRPr/>
            </a:pPr>
            <a:r>
              <a:rPr lang="fr-FR" altLang="x-none" sz="2600" dirty="0">
                <a:solidFill>
                  <a:schemeClr val="tx1"/>
                </a:solidFill>
                <a:effectLst>
                  <a:outerShdw blurRad="38100" dist="38100" dir="2700000" algn="tl">
                    <a:srgbClr val="C0C0C0"/>
                  </a:outerShdw>
                </a:effectLst>
                <a:latin typeface="+mj-lt"/>
                <a:ea typeface="ＭＳ Ｐゴシック" charset="-128"/>
              </a:rPr>
              <a:t>Toujours dans les troupes américaines, durant l'année 1944, les pertes psychiques furent multipliées par cinq pendant les périodes de combat (250/1000 hommes), et par dix ou presque lors des combats les plus acharnés, comme à Okinawa. </a:t>
            </a:r>
          </a:p>
          <a:p>
            <a:pPr algn="just" eaLnBrk="1" hangingPunct="1">
              <a:lnSpc>
                <a:spcPct val="80000"/>
              </a:lnSpc>
              <a:buFont typeface="Wingdings" charset="2"/>
              <a:buChar char="§"/>
              <a:defRPr/>
            </a:pPr>
            <a:endParaRPr lang="fr-FR" altLang="x-none" sz="2600" b="1" dirty="0">
              <a:solidFill>
                <a:srgbClr val="003399"/>
              </a:solidFill>
              <a:effectLst>
                <a:outerShdw blurRad="38100" dist="38100" dir="2700000" algn="tl">
                  <a:srgbClr val="C0C0C0"/>
                </a:outerShdw>
              </a:effectLst>
              <a:latin typeface="Tahoma" charset="0"/>
              <a:ea typeface="ＭＳ Ｐゴシック" charset="-128"/>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3"/>
          <p:cNvSpPr>
            <a:spLocks noGrp="1" noRot="1" noChangeArrowheads="1"/>
          </p:cNvSpPr>
          <p:nvPr>
            <p:ph type="title"/>
          </p:nvPr>
        </p:nvSpPr>
        <p:spPr/>
        <p:txBody>
          <a:bodyPr/>
          <a:lstStyle/>
          <a:p>
            <a:pPr eaLnBrk="1" hangingPunct="1"/>
            <a:r>
              <a:rPr lang="fr-FR" altLang="x-none">
                <a:latin typeface="Tahoma" charset="0"/>
                <a:ea typeface="ＭＳ Ｐゴシック" charset="-128"/>
              </a:rPr>
              <a:t>2. Historique</a:t>
            </a:r>
          </a:p>
        </p:txBody>
      </p:sp>
      <p:sp>
        <p:nvSpPr>
          <p:cNvPr id="382978" name="Rectangle 2"/>
          <p:cNvSpPr>
            <a:spLocks noGrp="1" noRot="1" noChangeArrowheads="1"/>
          </p:cNvSpPr>
          <p:nvPr>
            <p:ph idx="1"/>
          </p:nvPr>
        </p:nvSpPr>
        <p:spPr>
          <a:xfrm>
            <a:off x="535577" y="2603500"/>
            <a:ext cx="11011989" cy="3416300"/>
          </a:xfrm>
        </p:spPr>
        <p:txBody>
          <a:bodyPr>
            <a:normAutofit/>
          </a:bodyPr>
          <a:lstStyle/>
          <a:p>
            <a:pPr eaLnBrk="1" hangingPunct="1">
              <a:defRPr/>
            </a:pPr>
            <a:endParaRPr lang="fr-FR" altLang="x-none" b="1" dirty="0">
              <a:latin typeface="Tahoma" charset="0"/>
              <a:ea typeface="ＭＳ Ｐゴシック" charset="-128"/>
            </a:endParaRPr>
          </a:p>
          <a:p>
            <a:pPr algn="just" eaLnBrk="1" hangingPunct="1">
              <a:buFont typeface="Wingdings" charset="2"/>
              <a:buChar char="§"/>
              <a:defRPr/>
            </a:pPr>
            <a:r>
              <a:rPr lang="fr-FR" altLang="x-none" sz="2400" dirty="0">
                <a:solidFill>
                  <a:srgbClr val="003399"/>
                </a:solidFill>
                <a:effectLst>
                  <a:outerShdw blurRad="38100" dist="38100" dir="2700000" algn="tl">
                    <a:srgbClr val="C0C0C0"/>
                  </a:outerShdw>
                </a:effectLst>
                <a:latin typeface="+mj-lt"/>
                <a:ea typeface="ＭＳ Ｐゴシック" charset="-128"/>
              </a:rPr>
              <a:t>Le pourcentage des pertes psychiques suit une courbe parallèle à celle des blessés et des morts. Enfin, la preuve fut faite qu'après 35 jours de combat ininterrompu, 98 % des hommes présentaient des symptômes psychiatriques.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3"/>
          <p:cNvSpPr>
            <a:spLocks noGrp="1" noRot="1" noChangeArrowheads="1"/>
          </p:cNvSpPr>
          <p:nvPr>
            <p:ph type="title"/>
          </p:nvPr>
        </p:nvSpPr>
        <p:spPr/>
        <p:txBody>
          <a:bodyPr/>
          <a:lstStyle/>
          <a:p>
            <a:pPr eaLnBrk="1" hangingPunct="1"/>
            <a:r>
              <a:rPr lang="fr-FR" altLang="x-none">
                <a:latin typeface="Tahoma" charset="0"/>
                <a:ea typeface="ＭＳ Ｐゴシック" charset="-128"/>
              </a:rPr>
              <a:t>2. Historique</a:t>
            </a:r>
          </a:p>
        </p:txBody>
      </p:sp>
      <p:sp>
        <p:nvSpPr>
          <p:cNvPr id="384002" name="Rectangle 2"/>
          <p:cNvSpPr>
            <a:spLocks noGrp="1" noRot="1" noChangeArrowheads="1"/>
          </p:cNvSpPr>
          <p:nvPr>
            <p:ph idx="1"/>
          </p:nvPr>
        </p:nvSpPr>
        <p:spPr>
          <a:xfrm>
            <a:off x="313508" y="2553789"/>
            <a:ext cx="11312434" cy="4997450"/>
          </a:xfrm>
        </p:spPr>
        <p:txBody>
          <a:bodyPr>
            <a:normAutofit/>
          </a:bodyPr>
          <a:lstStyle/>
          <a:p>
            <a:pPr eaLnBrk="1" hangingPunct="1">
              <a:lnSpc>
                <a:spcPct val="90000"/>
              </a:lnSpc>
              <a:defRPr/>
            </a:pPr>
            <a:endParaRPr lang="fr-FR" altLang="x-none" sz="2800" b="1" dirty="0">
              <a:solidFill>
                <a:srgbClr val="003399"/>
              </a:solidFill>
              <a:latin typeface="+mj-lt"/>
              <a:ea typeface="ＭＳ Ｐゴシック" charset="-128"/>
            </a:endParaRPr>
          </a:p>
          <a:p>
            <a:pPr algn="just" eaLnBrk="1" hangingPunct="1">
              <a:lnSpc>
                <a:spcPct val="90000"/>
              </a:lnSpc>
              <a:defRPr/>
            </a:pPr>
            <a:r>
              <a:rPr lang="fr-FR" altLang="x-none" sz="2800" dirty="0">
                <a:solidFill>
                  <a:srgbClr val="003399"/>
                </a:solidFill>
                <a:effectLst>
                  <a:outerShdw blurRad="38100" dist="38100" dir="2700000" algn="tl">
                    <a:srgbClr val="C0C0C0"/>
                  </a:outerShdw>
                </a:effectLst>
                <a:latin typeface="+mj-lt"/>
                <a:ea typeface="ＭＳ Ｐゴシック" charset="-128"/>
              </a:rPr>
              <a:t>Bilan de cette période marquée par la Deuxième Guerre Mondiale, à partir de la notion de traumatisme, </a:t>
            </a:r>
          </a:p>
          <a:p>
            <a:pPr algn="just" eaLnBrk="1" hangingPunct="1">
              <a:lnSpc>
                <a:spcPct val="90000"/>
              </a:lnSpc>
              <a:defRPr/>
            </a:pPr>
            <a:r>
              <a:rPr lang="fr-FR" altLang="x-none" sz="2800" dirty="0">
                <a:solidFill>
                  <a:srgbClr val="003399"/>
                </a:solidFill>
                <a:effectLst>
                  <a:outerShdw blurRad="38100" dist="38100" dir="2700000" algn="tl">
                    <a:srgbClr val="C0C0C0"/>
                  </a:outerShdw>
                </a:effectLst>
                <a:latin typeface="+mj-lt"/>
                <a:ea typeface="ＭＳ Ｐゴシック" charset="-128"/>
              </a:rPr>
              <a:t>On s'aperçoit que celle-ci se dilue de plus en plus dans des notions plus larges comme le choc émotionnel, l'épuisement, le stress, etc... </a:t>
            </a:r>
          </a:p>
          <a:p>
            <a:pPr algn="just" eaLnBrk="1" hangingPunct="1">
              <a:lnSpc>
                <a:spcPct val="90000"/>
              </a:lnSpc>
              <a:defRPr/>
            </a:pPr>
            <a:r>
              <a:rPr lang="fr-FR" altLang="x-none" sz="2800" dirty="0">
                <a:solidFill>
                  <a:srgbClr val="003399"/>
                </a:solidFill>
                <a:effectLst>
                  <a:outerShdw blurRad="38100" dist="38100" dir="2700000" algn="tl">
                    <a:srgbClr val="C0C0C0"/>
                  </a:outerShdw>
                </a:effectLst>
                <a:latin typeface="+mj-lt"/>
                <a:ea typeface="ＭＳ Ｐゴシック" charset="-128"/>
              </a:rPr>
              <a:t>D'autre part, les théories mécanicistes type OPPENHEIM ou </a:t>
            </a:r>
            <a:r>
              <a:rPr lang="fr-FR" altLang="x-none" sz="2800" dirty="0" err="1">
                <a:solidFill>
                  <a:srgbClr val="003399"/>
                </a:solidFill>
                <a:effectLst>
                  <a:outerShdw blurRad="38100" dist="38100" dir="2700000" algn="tl">
                    <a:srgbClr val="C0C0C0"/>
                  </a:outerShdw>
                </a:effectLst>
                <a:latin typeface="+mj-lt"/>
                <a:ea typeface="ＭＳ Ｐゴシック" charset="-128"/>
              </a:rPr>
              <a:t>shell</a:t>
            </a:r>
            <a:r>
              <a:rPr lang="fr-FR" altLang="x-none" sz="2800" dirty="0">
                <a:solidFill>
                  <a:srgbClr val="003399"/>
                </a:solidFill>
                <a:effectLst>
                  <a:outerShdw blurRad="38100" dist="38100" dir="2700000" algn="tl">
                    <a:srgbClr val="C0C0C0"/>
                  </a:outerShdw>
                </a:effectLst>
                <a:latin typeface="+mj-lt"/>
                <a:ea typeface="ＭＳ Ｐゴシック" charset="-128"/>
              </a:rPr>
              <a:t> </a:t>
            </a:r>
            <a:r>
              <a:rPr lang="fr-FR" altLang="x-none" sz="2800" dirty="0" err="1">
                <a:solidFill>
                  <a:srgbClr val="003399"/>
                </a:solidFill>
                <a:effectLst>
                  <a:outerShdw blurRad="38100" dist="38100" dir="2700000" algn="tl">
                    <a:srgbClr val="C0C0C0"/>
                  </a:outerShdw>
                </a:effectLst>
                <a:latin typeface="+mj-lt"/>
                <a:ea typeface="ＭＳ Ｐゴシック" charset="-128"/>
              </a:rPr>
              <a:t>shock</a:t>
            </a:r>
            <a:r>
              <a:rPr lang="fr-FR" altLang="x-none" sz="2800" dirty="0">
                <a:solidFill>
                  <a:srgbClr val="003399"/>
                </a:solidFill>
                <a:effectLst>
                  <a:outerShdw blurRad="38100" dist="38100" dir="2700000" algn="tl">
                    <a:srgbClr val="C0C0C0"/>
                  </a:outerShdw>
                </a:effectLst>
                <a:latin typeface="+mj-lt"/>
                <a:ea typeface="ＭＳ Ｐゴシック" charset="-128"/>
              </a:rPr>
              <a:t> sont à peu près abandonnées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8115" name="Rectangle 3"/>
          <p:cNvSpPr>
            <a:spLocks noGrp="1" noChangeArrowheads="1"/>
          </p:cNvSpPr>
          <p:nvPr>
            <p:ph type="body" idx="4294967295"/>
          </p:nvPr>
        </p:nvSpPr>
        <p:spPr>
          <a:xfrm>
            <a:off x="107950" y="977900"/>
            <a:ext cx="11034667" cy="5259388"/>
          </a:xfrm>
        </p:spPr>
        <p:txBody>
          <a:bodyPr>
            <a:normAutofit/>
          </a:bodyPr>
          <a:lstStyle/>
          <a:p>
            <a:pPr eaLnBrk="1" hangingPunct="1"/>
            <a:r>
              <a:rPr lang="fr-FR" altLang="x-none" sz="2400" dirty="0">
                <a:solidFill>
                  <a:schemeClr val="tx1"/>
                </a:solidFill>
                <a:latin typeface="+mj-lt"/>
                <a:ea typeface="ＭＳ Ｐゴシック" charset="-128"/>
              </a:rPr>
              <a:t>1954</a:t>
            </a:r>
            <a:r>
              <a:rPr lang="fr-FR" altLang="x-none" sz="2400" dirty="0">
                <a:solidFill>
                  <a:schemeClr val="tx2"/>
                </a:solidFill>
                <a:latin typeface="+mj-lt"/>
                <a:ea typeface="ＭＳ Ｐゴシック" charset="-128"/>
              </a:rPr>
              <a:t> : René </a:t>
            </a:r>
            <a:r>
              <a:rPr lang="fr-FR" altLang="x-none" sz="2400" dirty="0" err="1">
                <a:solidFill>
                  <a:schemeClr val="tx2"/>
                </a:solidFill>
                <a:latin typeface="+mj-lt"/>
                <a:ea typeface="ＭＳ Ｐゴシック" charset="-128"/>
              </a:rPr>
              <a:t>Targowla</a:t>
            </a:r>
            <a:r>
              <a:rPr lang="fr-FR" altLang="x-none" sz="2400" dirty="0">
                <a:solidFill>
                  <a:schemeClr val="tx2"/>
                </a:solidFill>
                <a:latin typeface="+mj-lt"/>
                <a:ea typeface="ＭＳ Ｐゴシック" charset="-128"/>
              </a:rPr>
              <a:t>, </a:t>
            </a:r>
            <a:r>
              <a:rPr lang="fr-FR" altLang="x-none" sz="2400" i="1" dirty="0">
                <a:solidFill>
                  <a:schemeClr val="tx2"/>
                </a:solidFill>
                <a:latin typeface="+mj-lt"/>
                <a:ea typeface="ＭＳ Ｐゴシック" charset="-128"/>
              </a:rPr>
              <a:t>syndrome asthénique des déportés </a:t>
            </a:r>
            <a:r>
              <a:rPr lang="fr-FR" altLang="x-none" sz="2400" dirty="0">
                <a:solidFill>
                  <a:schemeClr val="tx2"/>
                </a:solidFill>
                <a:latin typeface="+mj-lt"/>
                <a:ea typeface="ＭＳ Ｐゴシック" charset="-128"/>
              </a:rPr>
              <a:t>ou</a:t>
            </a:r>
            <a:r>
              <a:rPr lang="fr-FR" altLang="x-none" sz="2400" i="1" dirty="0">
                <a:solidFill>
                  <a:schemeClr val="tx2"/>
                </a:solidFill>
                <a:latin typeface="+mj-lt"/>
                <a:ea typeface="ＭＳ Ｐゴシック" charset="-128"/>
              </a:rPr>
              <a:t> syndrome des déportés </a:t>
            </a:r>
            <a:r>
              <a:rPr lang="fr-FR" altLang="x-none" sz="2400" dirty="0">
                <a:solidFill>
                  <a:schemeClr val="tx2"/>
                </a:solidFill>
                <a:latin typeface="+mj-lt"/>
                <a:ea typeface="ＭＳ Ｐゴシック" charset="-128"/>
              </a:rPr>
              <a:t>ou</a:t>
            </a:r>
            <a:r>
              <a:rPr lang="fr-FR" altLang="x-none" sz="2400" i="1" dirty="0">
                <a:solidFill>
                  <a:schemeClr val="tx2"/>
                </a:solidFill>
                <a:latin typeface="+mj-lt"/>
                <a:ea typeface="ＭＳ Ｐゴシック" charset="-128"/>
              </a:rPr>
              <a:t> syndrome de </a:t>
            </a:r>
            <a:r>
              <a:rPr lang="fr-FR" altLang="x-none" sz="2400" i="1" dirty="0" err="1">
                <a:solidFill>
                  <a:schemeClr val="tx2"/>
                </a:solidFill>
                <a:latin typeface="+mj-lt"/>
                <a:ea typeface="ＭＳ Ｐゴシック" charset="-128"/>
              </a:rPr>
              <a:t>Targowla</a:t>
            </a:r>
            <a:r>
              <a:rPr lang="fr-FR" altLang="x-none" sz="2400" i="1" dirty="0">
                <a:solidFill>
                  <a:schemeClr val="tx2"/>
                </a:solidFill>
                <a:latin typeface="+mj-lt"/>
                <a:ea typeface="ＭＳ Ｐゴシック" charset="-128"/>
              </a:rPr>
              <a:t>, syndrome d</a:t>
            </a:r>
            <a:r>
              <a:rPr lang="fr-FR" altLang="fr-FR" sz="2400" i="1" dirty="0">
                <a:solidFill>
                  <a:schemeClr val="tx2"/>
                </a:solidFill>
                <a:latin typeface="+mj-lt"/>
                <a:ea typeface="ＭＳ Ｐゴシック" charset="-128"/>
              </a:rPr>
              <a:t>’</a:t>
            </a:r>
            <a:r>
              <a:rPr lang="fr-FR" altLang="x-none" sz="2400" i="1" dirty="0">
                <a:solidFill>
                  <a:schemeClr val="tx2"/>
                </a:solidFill>
                <a:latin typeface="+mj-lt"/>
                <a:ea typeface="ＭＳ Ｐゴシック" charset="-128"/>
              </a:rPr>
              <a:t>hypermnésie </a:t>
            </a:r>
            <a:r>
              <a:rPr lang="fr-FR" altLang="x-none" sz="2400" i="1" dirty="0" err="1">
                <a:solidFill>
                  <a:schemeClr val="tx2"/>
                </a:solidFill>
                <a:latin typeface="+mj-lt"/>
                <a:ea typeface="ＭＳ Ｐゴシック" charset="-128"/>
              </a:rPr>
              <a:t>paroxsystique</a:t>
            </a:r>
            <a:r>
              <a:rPr lang="fr-FR" altLang="x-none" sz="2400" i="1" dirty="0">
                <a:solidFill>
                  <a:schemeClr val="tx2"/>
                </a:solidFill>
                <a:latin typeface="+mj-lt"/>
                <a:ea typeface="ＭＳ Ｐゴシック" charset="-128"/>
              </a:rPr>
              <a:t>.</a:t>
            </a:r>
            <a:endParaRPr lang="fr-FR" altLang="x-none" sz="2400" dirty="0">
              <a:solidFill>
                <a:schemeClr val="tx2"/>
              </a:solidFill>
              <a:latin typeface="+mj-lt"/>
              <a:ea typeface="ＭＳ Ｐゴシック" charset="-128"/>
            </a:endParaRPr>
          </a:p>
          <a:p>
            <a:pPr eaLnBrk="1" hangingPunct="1"/>
            <a:r>
              <a:rPr lang="fr-FR" altLang="x-none" sz="2400" dirty="0">
                <a:solidFill>
                  <a:srgbClr val="000000"/>
                </a:solidFill>
                <a:latin typeface="+mj-lt"/>
                <a:ea typeface="ＭＳ Ｐゴシック" charset="-128"/>
              </a:rPr>
              <a:t>1964 </a:t>
            </a:r>
            <a:r>
              <a:rPr lang="fr-FR" altLang="x-none" sz="2400" dirty="0">
                <a:solidFill>
                  <a:schemeClr val="tx2"/>
                </a:solidFill>
                <a:latin typeface="+mj-lt"/>
                <a:ea typeface="ＭＳ Ｐゴシック" charset="-128"/>
              </a:rPr>
              <a:t>: Leo </a:t>
            </a:r>
            <a:r>
              <a:rPr lang="fr-FR" altLang="x-none" sz="2400" dirty="0" err="1">
                <a:solidFill>
                  <a:schemeClr val="tx2"/>
                </a:solidFill>
                <a:latin typeface="+mj-lt"/>
                <a:ea typeface="ＭＳ Ｐゴシック" charset="-128"/>
              </a:rPr>
              <a:t>Eitinger</a:t>
            </a:r>
            <a:r>
              <a:rPr lang="fr-FR" altLang="x-none" sz="2400" dirty="0">
                <a:solidFill>
                  <a:schemeClr val="tx2"/>
                </a:solidFill>
                <a:latin typeface="+mj-lt"/>
                <a:ea typeface="ＭＳ Ｐゴシック" charset="-128"/>
              </a:rPr>
              <a:t>, psychiatre norvégien : </a:t>
            </a:r>
            <a:r>
              <a:rPr lang="fr-FR" altLang="x-none" sz="2400" i="1" dirty="0">
                <a:solidFill>
                  <a:schemeClr val="tx2"/>
                </a:solidFill>
                <a:latin typeface="+mj-lt"/>
                <a:ea typeface="ＭＳ Ｐゴシック" charset="-128"/>
              </a:rPr>
              <a:t>KZ syndrome</a:t>
            </a:r>
            <a:r>
              <a:rPr lang="fr-FR" altLang="x-none" sz="2400" dirty="0">
                <a:solidFill>
                  <a:schemeClr val="tx2"/>
                </a:solidFill>
                <a:latin typeface="+mj-lt"/>
                <a:ea typeface="ＭＳ Ｐゴシック" charset="-128"/>
              </a:rPr>
              <a:t> (</a:t>
            </a:r>
            <a:r>
              <a:rPr lang="fr-FR" altLang="x-none" sz="2400" i="1" dirty="0" err="1">
                <a:solidFill>
                  <a:schemeClr val="tx2"/>
                </a:solidFill>
                <a:latin typeface="+mj-lt"/>
                <a:ea typeface="ＭＳ Ｐゴシック" charset="-128"/>
              </a:rPr>
              <a:t>konzentrationläger</a:t>
            </a:r>
            <a:r>
              <a:rPr lang="fr-FR" altLang="x-none" sz="2400" i="1" dirty="0">
                <a:solidFill>
                  <a:schemeClr val="tx2"/>
                </a:solidFill>
                <a:latin typeface="+mj-lt"/>
                <a:ea typeface="ＭＳ Ｐゴシック" charset="-128"/>
              </a:rPr>
              <a:t> syndrome</a:t>
            </a:r>
            <a:r>
              <a:rPr lang="fr-FR" altLang="x-none" sz="2400" dirty="0">
                <a:solidFill>
                  <a:schemeClr val="tx2"/>
                </a:solidFill>
                <a:latin typeface="+mj-lt"/>
                <a:ea typeface="ＭＳ Ｐゴシック" charset="-128"/>
              </a:rPr>
              <a:t>). </a:t>
            </a:r>
          </a:p>
          <a:p>
            <a:pPr eaLnBrk="1" hangingPunct="1"/>
            <a:r>
              <a:rPr lang="fr-BE" altLang="x-none" sz="2400" dirty="0">
                <a:solidFill>
                  <a:schemeClr val="tx2"/>
                </a:solidFill>
                <a:latin typeface="+mj-lt"/>
                <a:ea typeface="ＭＳ Ｐゴシック" charset="-128"/>
              </a:rPr>
              <a:t>Syndrome à dominance d</a:t>
            </a:r>
            <a:r>
              <a:rPr lang="fr-BE" altLang="fr-FR" sz="2400" dirty="0">
                <a:solidFill>
                  <a:schemeClr val="tx2"/>
                </a:solidFill>
                <a:latin typeface="+mj-lt"/>
                <a:ea typeface="ＭＳ Ｐゴシック" charset="-128"/>
              </a:rPr>
              <a:t>’</a:t>
            </a:r>
            <a:r>
              <a:rPr lang="fr-BE" altLang="x-none" sz="2400" dirty="0">
                <a:solidFill>
                  <a:schemeClr val="tx2"/>
                </a:solidFill>
                <a:latin typeface="+mj-lt"/>
                <a:ea typeface="ＭＳ Ｐゴシック" charset="-128"/>
              </a:rPr>
              <a:t>asthénie physique et psychique.</a:t>
            </a:r>
          </a:p>
          <a:p>
            <a:r>
              <a:rPr lang="fr-FR" altLang="x-none" sz="2400" dirty="0">
                <a:solidFill>
                  <a:schemeClr val="tx2"/>
                </a:solidFill>
                <a:latin typeface="+mj-lt"/>
                <a:ea typeface="ＭＳ Ｐゴシック" charset="-128"/>
              </a:rPr>
              <a:t>1952 : Bruno Bettelheim, psychologue, psychanalyste autrichien : culpabilité du survivant.</a:t>
            </a:r>
          </a:p>
          <a:p>
            <a:r>
              <a:rPr lang="fr-FR" altLang="x-none" sz="2400" dirty="0">
                <a:solidFill>
                  <a:schemeClr val="tx2"/>
                </a:solidFill>
                <a:latin typeface="+mj-lt"/>
                <a:ea typeface="ＭＳ Ｐゴシック" charset="-128"/>
              </a:rPr>
              <a:t>1957 : William </a:t>
            </a:r>
            <a:r>
              <a:rPr lang="fr-FR" altLang="x-none" sz="2400" dirty="0" err="1">
                <a:solidFill>
                  <a:schemeClr val="tx2"/>
                </a:solidFill>
                <a:latin typeface="+mj-lt"/>
                <a:ea typeface="ＭＳ Ｐゴシック" charset="-128"/>
              </a:rPr>
              <a:t>Niederland</a:t>
            </a:r>
            <a:r>
              <a:rPr lang="fr-FR" altLang="x-none" sz="2400" dirty="0">
                <a:solidFill>
                  <a:schemeClr val="tx2"/>
                </a:solidFill>
                <a:latin typeface="+mj-lt"/>
                <a:ea typeface="ＭＳ Ｐゴシック" charset="-128"/>
              </a:rPr>
              <a:t>, psychanalyste allemand : syndrome du survivant (</a:t>
            </a:r>
            <a:r>
              <a:rPr lang="fr-FR" altLang="x-none" sz="2400" dirty="0" err="1">
                <a:solidFill>
                  <a:schemeClr val="tx2"/>
                </a:solidFill>
                <a:latin typeface="+mj-lt"/>
                <a:ea typeface="ＭＳ Ｐゴシック" charset="-128"/>
              </a:rPr>
              <a:t>survivor</a:t>
            </a:r>
            <a:r>
              <a:rPr lang="fr-FR" altLang="x-none" sz="2400" dirty="0">
                <a:solidFill>
                  <a:schemeClr val="tx2"/>
                </a:solidFill>
                <a:latin typeface="+mj-lt"/>
                <a:ea typeface="ＭＳ Ｐゴシック" charset="-128"/>
              </a:rPr>
              <a:t> syndrome)</a:t>
            </a:r>
          </a:p>
          <a:p>
            <a:r>
              <a:rPr lang="fr-FR" altLang="x-none" sz="2400" dirty="0">
                <a:solidFill>
                  <a:schemeClr val="tx2"/>
                </a:solidFill>
                <a:latin typeface="+mj-lt"/>
                <a:ea typeface="ＭＳ Ｐゴシック" charset="-128"/>
              </a:rPr>
              <a:t>Syndrome à dominance de culpabilité.</a:t>
            </a:r>
          </a:p>
          <a:p>
            <a:endParaRPr lang="fr-FR" altLang="x-none" sz="2400" dirty="0">
              <a:solidFill>
                <a:schemeClr val="tx2"/>
              </a:solidFill>
              <a:latin typeface="+mj-lt"/>
              <a:ea typeface="ＭＳ Ｐゴシック" charset="-128"/>
            </a:endParaRPr>
          </a:p>
          <a:p>
            <a:pPr eaLnBrk="1" hangingPunct="1"/>
            <a:endParaRPr lang="fr-FR" altLang="x-none" sz="2400" dirty="0">
              <a:solidFill>
                <a:schemeClr val="tx2"/>
              </a:solidFill>
              <a:latin typeface="+mj-lt"/>
              <a:ea typeface="ＭＳ Ｐゴシック" charset="-128"/>
            </a:endParaRPr>
          </a:p>
        </p:txBody>
      </p:sp>
      <p:sp>
        <p:nvSpPr>
          <p:cNvPr id="177155" name="Espace réservé du pied de page 4"/>
          <p:cNvSpPr txBox="1">
            <a:spLocks noGrp="1"/>
          </p:cNvSpPr>
          <p:nvPr/>
        </p:nvSpPr>
        <p:spPr bwMode="auto">
          <a:xfrm>
            <a:off x="4656138" y="6237288"/>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400">
                <a:solidFill>
                  <a:schemeClr val="tx1"/>
                </a:solidFill>
                <a:latin typeface="Times New Roman" charset="0"/>
              </a:rPr>
              <a:t>Evelyne Josse                 www.resilience-psy.com</a:t>
            </a:r>
          </a:p>
        </p:txBody>
      </p:sp>
      <p:pic>
        <p:nvPicPr>
          <p:cNvPr id="1638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2200" y="-76744"/>
            <a:ext cx="210185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69818" y="53976"/>
            <a:ext cx="9820322" cy="1336675"/>
          </a:xfrm>
        </p:spPr>
        <p:txBody>
          <a:bodyPr>
            <a:noAutofit/>
          </a:bodyPr>
          <a:lstStyle/>
          <a:p>
            <a:pPr eaLnBrk="1" hangingPunct="1"/>
            <a:r>
              <a:rPr lang="fr-BE" altLang="x-none" sz="2400" dirty="0">
                <a:solidFill>
                  <a:schemeClr val="tx1"/>
                </a:solidFill>
                <a:effectLst>
                  <a:outerShdw blurRad="38100" dist="38100" dir="2700000" algn="tl">
                    <a:srgbClr val="C0C0C0"/>
                  </a:outerShdw>
                </a:effectLst>
                <a:ea typeface="ＭＳ Ｐゴシック" charset="-128"/>
              </a:rPr>
              <a:t>L</a:t>
            </a:r>
            <a:r>
              <a:rPr lang="fr-BE" altLang="fr-FR" sz="2400" dirty="0">
                <a:solidFill>
                  <a:schemeClr val="tx1"/>
                </a:solidFill>
                <a:effectLst>
                  <a:outerShdw blurRad="38100" dist="38100" dir="2700000" algn="tl">
                    <a:srgbClr val="C0C0C0"/>
                  </a:outerShdw>
                </a:effectLst>
                <a:ea typeface="ＭＳ Ｐゴシック" charset="-128"/>
              </a:rPr>
              <a:t>’</a:t>
            </a:r>
            <a:r>
              <a:rPr lang="fr-BE" altLang="x-none" sz="2400" dirty="0">
                <a:solidFill>
                  <a:schemeClr val="tx1"/>
                </a:solidFill>
                <a:effectLst>
                  <a:outerShdw blurRad="38100" dist="38100" dir="2700000" algn="tl">
                    <a:srgbClr val="C0C0C0"/>
                  </a:outerShdw>
                </a:effectLst>
                <a:ea typeface="ＭＳ Ｐゴシック" charset="-128"/>
              </a:rPr>
              <a:t>évolution des théories psychodynamiques après la 2</a:t>
            </a:r>
            <a:r>
              <a:rPr lang="fr-BE" altLang="x-none" sz="2400" baseline="30000" dirty="0">
                <a:solidFill>
                  <a:schemeClr val="tx1"/>
                </a:solidFill>
                <a:effectLst>
                  <a:outerShdw blurRad="38100" dist="38100" dir="2700000" algn="tl">
                    <a:srgbClr val="C0C0C0"/>
                  </a:outerShdw>
                </a:effectLst>
                <a:ea typeface="ＭＳ Ｐゴシック" charset="-128"/>
              </a:rPr>
              <a:t>ème</a:t>
            </a:r>
            <a:r>
              <a:rPr lang="fr-BE" altLang="x-none" sz="2400" dirty="0">
                <a:solidFill>
                  <a:schemeClr val="tx1"/>
                </a:solidFill>
                <a:effectLst>
                  <a:outerShdw blurRad="38100" dist="38100" dir="2700000" algn="tl">
                    <a:srgbClr val="C0C0C0"/>
                  </a:outerShdw>
                </a:effectLst>
                <a:ea typeface="ＭＳ Ｐゴシック" charset="-128"/>
              </a:rPr>
              <a:t> guerre mondiale</a:t>
            </a:r>
            <a:endParaRPr lang="fr-BE" altLang="x-none" sz="2400" dirty="0">
              <a:solidFill>
                <a:schemeClr val="tx1"/>
              </a:solidFill>
              <a:ea typeface="ＭＳ Ｐゴシック" charset="-128"/>
            </a:endParaRPr>
          </a:p>
        </p:txBody>
      </p:sp>
      <p:sp>
        <p:nvSpPr>
          <p:cNvPr id="3" name="Espace réservé du contenu 2"/>
          <p:cNvSpPr>
            <a:spLocks noGrp="1"/>
          </p:cNvSpPr>
          <p:nvPr>
            <p:ph idx="4294967295"/>
          </p:nvPr>
        </p:nvSpPr>
        <p:spPr>
          <a:xfrm>
            <a:off x="292599" y="2346326"/>
            <a:ext cx="8278812" cy="3890962"/>
          </a:xfrm>
        </p:spPr>
        <p:txBody>
          <a:bodyPr>
            <a:normAutofit/>
          </a:bodyPr>
          <a:lstStyle/>
          <a:p>
            <a:pPr eaLnBrk="1" hangingPunct="1"/>
            <a:r>
              <a:rPr lang="fr-BE" altLang="x-none" sz="2400" b="1" dirty="0">
                <a:solidFill>
                  <a:schemeClr val="tx2"/>
                </a:solidFill>
                <a:latin typeface="+mj-lt"/>
                <a:ea typeface="ＭＳ Ｐゴシック" charset="-128"/>
              </a:rPr>
              <a:t>Jacques Lacan</a:t>
            </a:r>
          </a:p>
          <a:p>
            <a:pPr eaLnBrk="1" hangingPunct="1"/>
            <a:r>
              <a:rPr lang="fr-BE" altLang="x-none" sz="2400" dirty="0">
                <a:solidFill>
                  <a:schemeClr val="tx2"/>
                </a:solidFill>
                <a:latin typeface="+mj-lt"/>
                <a:ea typeface="ＭＳ Ｐゴシック" charset="-128"/>
              </a:rPr>
              <a:t>Le réel traumatique est ce qui est impossible à dire ou à représenter, </a:t>
            </a:r>
            <a:r>
              <a:rPr lang="fr-BE" altLang="x-none" sz="2400" b="1" i="1" dirty="0">
                <a:solidFill>
                  <a:schemeClr val="tx2"/>
                </a:solidFill>
                <a:latin typeface="+mj-lt"/>
                <a:ea typeface="ＭＳ Ｐゴシック" charset="-128"/>
              </a:rPr>
              <a:t>ce qui fait trou dans le signifiant</a:t>
            </a:r>
            <a:r>
              <a:rPr lang="fr-BE" altLang="x-none" sz="2400" dirty="0">
                <a:solidFill>
                  <a:schemeClr val="tx2"/>
                </a:solidFill>
                <a:latin typeface="+mj-lt"/>
                <a:ea typeface="ＭＳ Ｐゴシック" charset="-128"/>
              </a:rPr>
              <a:t>.</a:t>
            </a:r>
          </a:p>
          <a:p>
            <a:pPr eaLnBrk="1" hangingPunct="1"/>
            <a:r>
              <a:rPr lang="fr-BE" altLang="x-none" sz="2400" dirty="0">
                <a:solidFill>
                  <a:schemeClr val="tx2"/>
                </a:solidFill>
                <a:latin typeface="+mj-lt"/>
                <a:ea typeface="ＭＳ Ｐゴシック" charset="-128"/>
              </a:rPr>
              <a:t>Pour ses successeurs (Barrois, </a:t>
            </a:r>
            <a:r>
              <a:rPr lang="fr-BE" altLang="x-none" sz="2400" dirty="0" err="1">
                <a:solidFill>
                  <a:schemeClr val="tx2"/>
                </a:solidFill>
                <a:latin typeface="+mj-lt"/>
                <a:ea typeface="ＭＳ Ｐゴシック" charset="-128"/>
              </a:rPr>
              <a:t>Briole</a:t>
            </a:r>
            <a:r>
              <a:rPr lang="fr-BE" altLang="x-none" sz="2400" dirty="0">
                <a:solidFill>
                  <a:schemeClr val="tx2"/>
                </a:solidFill>
                <a:latin typeface="+mj-lt"/>
                <a:ea typeface="ＭＳ Ｐゴシック" charset="-128"/>
              </a:rPr>
              <a:t>, etc.), le traumatisme est une </a:t>
            </a:r>
            <a:r>
              <a:rPr lang="fr-BE" altLang="x-none" sz="2400" b="1" dirty="0">
                <a:solidFill>
                  <a:schemeClr val="tx2"/>
                </a:solidFill>
                <a:latin typeface="+mj-lt"/>
                <a:ea typeface="ＭＳ Ｐゴシック" charset="-128"/>
              </a:rPr>
              <a:t>rencontre </a:t>
            </a:r>
            <a:r>
              <a:rPr lang="fr-BE" altLang="x-none" sz="2400" b="1" i="1" dirty="0">
                <a:solidFill>
                  <a:schemeClr val="tx2"/>
                </a:solidFill>
                <a:latin typeface="+mj-lt"/>
                <a:ea typeface="ＭＳ Ｐゴシック" charset="-128"/>
              </a:rPr>
              <a:t>non manquée</a:t>
            </a:r>
            <a:r>
              <a:rPr lang="fr-BE" altLang="x-none" sz="2400" b="1" dirty="0">
                <a:solidFill>
                  <a:schemeClr val="tx2"/>
                </a:solidFill>
                <a:latin typeface="+mj-lt"/>
                <a:ea typeface="ＭＳ Ｐゴシック" charset="-128"/>
              </a:rPr>
              <a:t> avec le Réel de la mort</a:t>
            </a:r>
            <a:r>
              <a:rPr lang="fr-BE" altLang="x-none" sz="2400" dirty="0">
                <a:solidFill>
                  <a:schemeClr val="tx2"/>
                </a:solidFill>
                <a:latin typeface="+mj-lt"/>
                <a:ea typeface="ＭＳ Ｐゴシック" charset="-128"/>
              </a:rPr>
              <a:t>.</a:t>
            </a:r>
          </a:p>
          <a:p>
            <a:pPr eaLnBrk="1" hangingPunct="1">
              <a:buFont typeface="Wingdings" charset="2"/>
              <a:buNone/>
            </a:pPr>
            <a:endParaRPr lang="fr-BE" altLang="x-none" sz="2400" dirty="0">
              <a:solidFill>
                <a:schemeClr val="tx2"/>
              </a:solidFill>
              <a:latin typeface="+mj-lt"/>
              <a:ea typeface="ＭＳ Ｐゴシック" charset="-128"/>
            </a:endParaRPr>
          </a:p>
        </p:txBody>
      </p:sp>
      <p:sp>
        <p:nvSpPr>
          <p:cNvPr id="179203" name="Espace réservé du pied de page 4"/>
          <p:cNvSpPr txBox="1">
            <a:spLocks noGrp="1"/>
          </p:cNvSpPr>
          <p:nvPr/>
        </p:nvSpPr>
        <p:spPr bwMode="auto">
          <a:xfrm>
            <a:off x="4656138" y="6237288"/>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400">
                <a:solidFill>
                  <a:schemeClr val="tx1"/>
                </a:solidFill>
                <a:latin typeface="Times New Roman" charset="0"/>
              </a:rPr>
              <a:t>Evelyne Josse                 www.resilience-psy.com</a:t>
            </a:r>
          </a:p>
        </p:txBody>
      </p:sp>
      <p:pic>
        <p:nvPicPr>
          <p:cNvPr id="38917" name="Picture 5" descr="C:\Users\Eve\Minipuss\PPT Eve Josse\Paris Théories trauma\Photo\lac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7406" y="0"/>
            <a:ext cx="1924594" cy="210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281608" y="2359025"/>
            <a:ext cx="11628783" cy="4498975"/>
          </a:xfrm>
        </p:spPr>
        <p:txBody>
          <a:bodyPr>
            <a:normAutofit/>
          </a:bodyPr>
          <a:lstStyle/>
          <a:p>
            <a:pPr algn="just" eaLnBrk="1" hangingPunct="1">
              <a:lnSpc>
                <a:spcPct val="90000"/>
              </a:lnSpc>
            </a:pPr>
            <a:r>
              <a:rPr lang="fr-FR" altLang="fr-FR" sz="2400" dirty="0">
                <a:ea typeface="ＭＳ Ｐゴシック" charset="-128"/>
              </a:rPr>
              <a:t>C’</a:t>
            </a:r>
            <a:r>
              <a:rPr lang="fr-FR" altLang="x-none" sz="2400" dirty="0">
                <a:ea typeface="ＭＳ Ｐゴシック" charset="-128"/>
              </a:rPr>
              <a:t>est avec la naissance de la psychanalyse que le traumatisme prit toute son importance. On peut même le considérer comme le premier concept freudien. </a:t>
            </a:r>
          </a:p>
          <a:p>
            <a:pPr algn="just" eaLnBrk="1" hangingPunct="1">
              <a:lnSpc>
                <a:spcPct val="90000"/>
              </a:lnSpc>
            </a:pPr>
            <a:r>
              <a:rPr lang="fr-FR" altLang="x-none" sz="2400" dirty="0">
                <a:ea typeface="ＭＳ Ｐゴシック" charset="-128"/>
              </a:rPr>
              <a:t>Particulièrement élaboré dans  Etudes sur l</a:t>
            </a:r>
            <a:r>
              <a:rPr lang="fr-FR" altLang="fr-FR" sz="2400" dirty="0">
                <a:ea typeface="ＭＳ Ｐゴシック" charset="-128"/>
              </a:rPr>
              <a:t>’</a:t>
            </a:r>
            <a:r>
              <a:rPr lang="fr-FR" altLang="x-none" sz="2400" dirty="0">
                <a:ea typeface="ＭＳ Ｐゴシック" charset="-128"/>
              </a:rPr>
              <a:t>Hystérie, même si par la suite comme nous allons l</a:t>
            </a:r>
            <a:r>
              <a:rPr lang="fr-FR" altLang="fr-FR" sz="2400" dirty="0">
                <a:ea typeface="ＭＳ Ｐゴシック" charset="-128"/>
              </a:rPr>
              <a:t>’</a:t>
            </a:r>
            <a:r>
              <a:rPr lang="fr-FR" altLang="x-none" sz="2400" dirty="0">
                <a:ea typeface="ＭＳ Ｐゴシック" charset="-128"/>
              </a:rPr>
              <a:t>envisager, il a subi de nombreuses évolutions.</a:t>
            </a:r>
          </a:p>
          <a:p>
            <a:pPr algn="just" eaLnBrk="1" hangingPunct="1">
              <a:lnSpc>
                <a:spcPct val="90000"/>
              </a:lnSpc>
            </a:pPr>
            <a:r>
              <a:rPr lang="fr-FR" altLang="x-none" sz="2400" dirty="0">
                <a:ea typeface="ＭＳ Ｐゴシック" charset="-128"/>
              </a:rPr>
              <a:t>Leurs auteurs n</a:t>
            </a:r>
            <a:r>
              <a:rPr lang="fr-FR" altLang="fr-FR" sz="2400" dirty="0">
                <a:ea typeface="ＭＳ Ｐゴシック" charset="-128"/>
              </a:rPr>
              <a:t>’</a:t>
            </a:r>
            <a:r>
              <a:rPr lang="fr-FR" altLang="x-none" sz="2400" dirty="0">
                <a:ea typeface="ＭＳ Ｐゴシック" charset="-128"/>
              </a:rPr>
              <a:t>écrivaient-ils pas « Au point de vue théorique, (les résultats) montrent que le facteur accidentel est, bien au-delà de ce que l</a:t>
            </a:r>
            <a:r>
              <a:rPr lang="fr-FR" altLang="fr-FR" sz="2400" dirty="0">
                <a:ea typeface="ＭＳ Ｐゴシック" charset="-128"/>
              </a:rPr>
              <a:t>’</a:t>
            </a:r>
            <a:r>
              <a:rPr lang="fr-FR" altLang="x-none" sz="2400" dirty="0">
                <a:ea typeface="ＭＳ Ｐゴシック" charset="-128"/>
              </a:rPr>
              <a:t>on pensait, déterminant dans la pathologie de l</a:t>
            </a:r>
            <a:r>
              <a:rPr lang="fr-FR" altLang="fr-FR" sz="2400" dirty="0">
                <a:ea typeface="ＭＳ Ｐゴシック" charset="-128"/>
              </a:rPr>
              <a:t>’</a:t>
            </a:r>
            <a:r>
              <a:rPr lang="fr-FR" altLang="x-none" sz="2400" dirty="0">
                <a:ea typeface="ＭＳ Ｐゴシック" charset="-128"/>
              </a:rPr>
              <a:t>hystérie » (Freud et Breuer, 1895).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9" name="Rectangle 3"/>
          <p:cNvSpPr>
            <a:spLocks noGrp="1" noChangeArrowheads="1"/>
          </p:cNvSpPr>
          <p:nvPr>
            <p:ph type="body" idx="4294967295"/>
          </p:nvPr>
        </p:nvSpPr>
        <p:spPr>
          <a:xfrm>
            <a:off x="286499" y="2699931"/>
            <a:ext cx="9820321" cy="3890963"/>
          </a:xfrm>
        </p:spPr>
        <p:txBody>
          <a:bodyPr>
            <a:normAutofit/>
          </a:bodyPr>
          <a:lstStyle/>
          <a:p>
            <a:pPr eaLnBrk="1" hangingPunct="1">
              <a:lnSpc>
                <a:spcPct val="80000"/>
              </a:lnSpc>
            </a:pPr>
            <a:r>
              <a:rPr lang="fr-FR" altLang="x-none" sz="2400" b="1" dirty="0">
                <a:solidFill>
                  <a:srgbClr val="000000"/>
                </a:solidFill>
                <a:latin typeface="+mj-lt"/>
                <a:ea typeface="ＭＳ Ｐゴシック" charset="-128"/>
              </a:rPr>
              <a:t>1952</a:t>
            </a:r>
            <a:r>
              <a:rPr lang="fr-FR" altLang="x-none" sz="2400" dirty="0">
                <a:latin typeface="+mj-lt"/>
                <a:ea typeface="ＭＳ Ｐゴシック" charset="-128"/>
              </a:rPr>
              <a:t> </a:t>
            </a:r>
            <a:r>
              <a:rPr lang="fr-FR" altLang="x-none" sz="2400" dirty="0">
                <a:solidFill>
                  <a:schemeClr val="tx2"/>
                </a:solidFill>
                <a:latin typeface="+mj-lt"/>
                <a:ea typeface="ＭＳ Ｐゴシック" charset="-128"/>
              </a:rPr>
              <a:t>: </a:t>
            </a:r>
            <a:r>
              <a:rPr lang="fr-FR" altLang="x-none" sz="2400" b="1" dirty="0" err="1">
                <a:solidFill>
                  <a:schemeClr val="tx2"/>
                </a:solidFill>
                <a:latin typeface="+mj-lt"/>
                <a:ea typeface="ＭＳ Ｐゴシック" charset="-128"/>
              </a:rPr>
              <a:t>Jospeh</a:t>
            </a:r>
            <a:r>
              <a:rPr lang="fr-FR" altLang="x-none" sz="2400" b="1" dirty="0">
                <a:solidFill>
                  <a:schemeClr val="tx2"/>
                </a:solidFill>
                <a:latin typeface="+mj-lt"/>
                <a:ea typeface="ＭＳ Ｐゴシック" charset="-128"/>
              </a:rPr>
              <a:t> </a:t>
            </a:r>
            <a:r>
              <a:rPr lang="fr-FR" altLang="x-none" sz="2400" b="1" dirty="0" err="1">
                <a:solidFill>
                  <a:schemeClr val="tx2"/>
                </a:solidFill>
                <a:latin typeface="+mj-lt"/>
                <a:ea typeface="ＭＳ Ｐゴシック" charset="-128"/>
              </a:rPr>
              <a:t>Wolpe</a:t>
            </a:r>
            <a:r>
              <a:rPr lang="fr-FR" altLang="x-none" sz="2400" dirty="0">
                <a:solidFill>
                  <a:schemeClr val="tx2"/>
                </a:solidFill>
                <a:latin typeface="+mj-lt"/>
                <a:ea typeface="ＭＳ Ｐゴシック" charset="-128"/>
              </a:rPr>
              <a:t>, psychologue américain </a:t>
            </a:r>
          </a:p>
          <a:p>
            <a:pPr eaLnBrk="1" hangingPunct="1">
              <a:lnSpc>
                <a:spcPct val="80000"/>
              </a:lnSpc>
            </a:pPr>
            <a:r>
              <a:rPr lang="fr-FR" altLang="x-none" sz="2400" dirty="0">
                <a:solidFill>
                  <a:schemeClr val="tx2"/>
                </a:solidFill>
                <a:latin typeface="+mj-lt"/>
                <a:ea typeface="ＭＳ Ｐゴシック" charset="-128"/>
              </a:rPr>
              <a:t>Traitement de phobies par </a:t>
            </a:r>
            <a:r>
              <a:rPr lang="fr-FR" altLang="x-none" sz="2400" b="1" i="1" dirty="0">
                <a:solidFill>
                  <a:schemeClr val="tx2"/>
                </a:solidFill>
                <a:latin typeface="+mj-lt"/>
                <a:ea typeface="ＭＳ Ｐゴシック" charset="-128"/>
              </a:rPr>
              <a:t>désensibilisation systématique</a:t>
            </a:r>
            <a:r>
              <a:rPr lang="fr-FR" altLang="x-none" sz="2400" i="1" dirty="0">
                <a:solidFill>
                  <a:schemeClr val="tx2"/>
                </a:solidFill>
                <a:latin typeface="+mj-lt"/>
                <a:ea typeface="ＭＳ Ｐゴシック" charset="-128"/>
              </a:rPr>
              <a:t>. </a:t>
            </a:r>
          </a:p>
          <a:p>
            <a:pPr eaLnBrk="1" hangingPunct="1">
              <a:lnSpc>
                <a:spcPct val="80000"/>
              </a:lnSpc>
            </a:pPr>
            <a:r>
              <a:rPr lang="fr-FR" altLang="x-none" sz="2400" dirty="0">
                <a:solidFill>
                  <a:schemeClr val="tx2"/>
                </a:solidFill>
                <a:latin typeface="+mj-lt"/>
                <a:ea typeface="ＭＳ Ｐゴシック" charset="-128"/>
              </a:rPr>
              <a:t>Un état de relaxation permet au sujet d</a:t>
            </a:r>
            <a:r>
              <a:rPr lang="fr-FR" altLang="fr-FR" sz="2400" dirty="0">
                <a:solidFill>
                  <a:schemeClr val="tx2"/>
                </a:solidFill>
                <a:latin typeface="+mj-lt"/>
                <a:ea typeface="ＭＳ Ｐゴシック" charset="-128"/>
              </a:rPr>
              <a:t>’</a:t>
            </a:r>
            <a:r>
              <a:rPr lang="fr-FR" altLang="x-none" sz="2400" dirty="0">
                <a:solidFill>
                  <a:schemeClr val="tx2"/>
                </a:solidFill>
                <a:latin typeface="+mj-lt"/>
                <a:ea typeface="ＭＳ Ｐゴシック" charset="-128"/>
              </a:rPr>
              <a:t>affronter la situation anxiogène en imagination puis en réalité </a:t>
            </a:r>
            <a:r>
              <a:rPr lang="fr-FR" altLang="x-none" sz="2400" dirty="0">
                <a:solidFill>
                  <a:schemeClr val="tx2"/>
                </a:solidFill>
                <a:latin typeface="+mj-lt"/>
                <a:ea typeface="ＭＳ Ｐゴシック" charset="-128"/>
                <a:sym typeface="Wingdings" charset="2"/>
              </a:rPr>
              <a:t> </a:t>
            </a:r>
            <a:r>
              <a:rPr lang="fr-FR" altLang="x-none" sz="2400" b="1" i="1" dirty="0">
                <a:solidFill>
                  <a:schemeClr val="tx2"/>
                </a:solidFill>
                <a:latin typeface="+mj-lt"/>
                <a:ea typeface="ＭＳ Ｐゴシック" charset="-128"/>
              </a:rPr>
              <a:t>théorie de l</a:t>
            </a:r>
            <a:r>
              <a:rPr lang="fr-FR" altLang="fr-FR" sz="2400" b="1" i="1" dirty="0">
                <a:solidFill>
                  <a:schemeClr val="tx2"/>
                </a:solidFill>
                <a:latin typeface="+mj-lt"/>
                <a:ea typeface="ＭＳ Ｐゴシック" charset="-128"/>
              </a:rPr>
              <a:t>’</a:t>
            </a:r>
            <a:r>
              <a:rPr lang="fr-FR" altLang="x-none" sz="2400" b="1" i="1" dirty="0">
                <a:solidFill>
                  <a:schemeClr val="tx2"/>
                </a:solidFill>
                <a:latin typeface="+mj-lt"/>
                <a:ea typeface="ＭＳ Ｐゴシック" charset="-128"/>
              </a:rPr>
              <a:t>inhibition réciproque </a:t>
            </a:r>
            <a:r>
              <a:rPr lang="fr-FR" altLang="x-none" sz="2400" dirty="0">
                <a:solidFill>
                  <a:schemeClr val="tx2"/>
                </a:solidFill>
                <a:latin typeface="+mj-lt"/>
                <a:ea typeface="ＭＳ Ｐゴシック" charset="-128"/>
              </a:rPr>
              <a:t>: </a:t>
            </a:r>
            <a:r>
              <a:rPr lang="fr-BE" altLang="x-none" sz="2400" dirty="0">
                <a:solidFill>
                  <a:schemeClr val="tx2"/>
                </a:solidFill>
                <a:latin typeface="+mj-lt"/>
                <a:ea typeface="ＭＳ Ｐゴシック" charset="-128"/>
              </a:rPr>
              <a:t>état psychologique incompatible avec l</a:t>
            </a:r>
            <a:r>
              <a:rPr lang="fr-BE" altLang="fr-FR" sz="2400" dirty="0">
                <a:solidFill>
                  <a:schemeClr val="tx2"/>
                </a:solidFill>
                <a:latin typeface="+mj-lt"/>
                <a:ea typeface="ＭＳ Ｐゴシック" charset="-128"/>
              </a:rPr>
              <a:t>’</a:t>
            </a:r>
            <a:r>
              <a:rPr lang="fr-BE" altLang="x-none" sz="2400" dirty="0">
                <a:solidFill>
                  <a:schemeClr val="tx2"/>
                </a:solidFill>
                <a:latin typeface="+mj-lt"/>
                <a:ea typeface="ＭＳ Ｐゴシック" charset="-128"/>
              </a:rPr>
              <a:t>état anxieux pendant l</a:t>
            </a:r>
            <a:r>
              <a:rPr lang="fr-BE" altLang="fr-FR" sz="2400" dirty="0">
                <a:solidFill>
                  <a:schemeClr val="tx2"/>
                </a:solidFill>
                <a:latin typeface="+mj-lt"/>
                <a:ea typeface="ＭＳ Ｐゴシック" charset="-128"/>
              </a:rPr>
              <a:t>’</a:t>
            </a:r>
            <a:r>
              <a:rPr lang="fr-BE" altLang="x-none" sz="2400" dirty="0">
                <a:solidFill>
                  <a:schemeClr val="tx2"/>
                </a:solidFill>
                <a:latin typeface="+mj-lt"/>
                <a:ea typeface="ＭＳ Ｐゴシック" charset="-128"/>
              </a:rPr>
              <a:t>exposition à l</a:t>
            </a:r>
            <a:r>
              <a:rPr lang="fr-BE" altLang="fr-FR" sz="2400" dirty="0">
                <a:solidFill>
                  <a:schemeClr val="tx2"/>
                </a:solidFill>
                <a:latin typeface="+mj-lt"/>
                <a:ea typeface="ＭＳ Ｐゴシック" charset="-128"/>
              </a:rPr>
              <a:t>’</a:t>
            </a:r>
            <a:r>
              <a:rPr lang="fr-BE" altLang="x-none" sz="2400" dirty="0">
                <a:solidFill>
                  <a:schemeClr val="tx2"/>
                </a:solidFill>
                <a:latin typeface="+mj-lt"/>
                <a:ea typeface="ＭＳ Ｐゴシック" charset="-128"/>
              </a:rPr>
              <a:t>objet phobique.</a:t>
            </a:r>
            <a:endParaRPr lang="fr-FR" altLang="x-none" sz="2400" dirty="0">
              <a:solidFill>
                <a:schemeClr val="tx2"/>
              </a:solidFill>
              <a:latin typeface="+mj-lt"/>
              <a:ea typeface="ＭＳ Ｐゴシック" charset="-128"/>
            </a:endParaRPr>
          </a:p>
          <a:p>
            <a:pPr eaLnBrk="1" hangingPunct="1">
              <a:lnSpc>
                <a:spcPct val="80000"/>
              </a:lnSpc>
              <a:buFont typeface="Wingdings" charset="2"/>
              <a:buNone/>
            </a:pPr>
            <a:endParaRPr lang="fr-FR" altLang="x-none" sz="2400" dirty="0">
              <a:solidFill>
                <a:schemeClr val="tx2"/>
              </a:solidFill>
              <a:latin typeface="+mj-lt"/>
              <a:ea typeface="ＭＳ Ｐゴシック" charset="-128"/>
            </a:endParaRPr>
          </a:p>
          <a:p>
            <a:pPr eaLnBrk="1" hangingPunct="1">
              <a:lnSpc>
                <a:spcPct val="80000"/>
              </a:lnSpc>
            </a:pPr>
            <a:endParaRPr lang="fr-FR" altLang="x-none" sz="2400" dirty="0">
              <a:latin typeface="+mj-lt"/>
              <a:ea typeface="ＭＳ Ｐゴシック" charset="-128"/>
            </a:endParaRPr>
          </a:p>
        </p:txBody>
      </p:sp>
      <p:pic>
        <p:nvPicPr>
          <p:cNvPr id="39940" name="Picture 5" descr="Wol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3500" y="-5850"/>
            <a:ext cx="1968500"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Espace réservé du pied de page 4"/>
          <p:cNvSpPr txBox="1">
            <a:spLocks noGrp="1"/>
          </p:cNvSpPr>
          <p:nvPr/>
        </p:nvSpPr>
        <p:spPr bwMode="auto">
          <a:xfrm>
            <a:off x="4656138" y="6237288"/>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400">
                <a:solidFill>
                  <a:schemeClr val="tx1"/>
                </a:solidFill>
                <a:latin typeface="Times New Roman" charset="0"/>
              </a:rPr>
              <a:t>Evelyne Josse                 www.resilience-psy.com</a:t>
            </a:r>
          </a:p>
        </p:txBody>
      </p:sp>
      <p:sp>
        <p:nvSpPr>
          <p:cNvPr id="6" name="Titre 1">
            <a:extLst>
              <a:ext uri="{FF2B5EF4-FFF2-40B4-BE49-F238E27FC236}">
                <a16:creationId xmlns:a16="http://schemas.microsoft.com/office/drawing/2014/main" id="{BB8A6C9C-D54D-BD4E-B756-0D585FDDB01D}"/>
              </a:ext>
            </a:extLst>
          </p:cNvPr>
          <p:cNvSpPr txBox="1">
            <a:spLocks/>
          </p:cNvSpPr>
          <p:nvPr/>
        </p:nvSpPr>
        <p:spPr bwMode="gray">
          <a:xfrm>
            <a:off x="169818" y="53976"/>
            <a:ext cx="9820322" cy="13366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BE" altLang="x-none" sz="2400">
                <a:solidFill>
                  <a:schemeClr val="tx1"/>
                </a:solidFill>
                <a:effectLst>
                  <a:outerShdw blurRad="38100" dist="38100" dir="2700000" algn="tl">
                    <a:srgbClr val="C0C0C0"/>
                  </a:outerShdw>
                </a:effectLst>
                <a:ea typeface="ＭＳ Ｐゴシック" charset="-128"/>
              </a:rPr>
              <a:t>L</a:t>
            </a:r>
            <a:r>
              <a:rPr lang="fr-BE" altLang="fr-FR" sz="2400">
                <a:solidFill>
                  <a:schemeClr val="tx1"/>
                </a:solidFill>
                <a:effectLst>
                  <a:outerShdw blurRad="38100" dist="38100" dir="2700000" algn="tl">
                    <a:srgbClr val="C0C0C0"/>
                  </a:outerShdw>
                </a:effectLst>
                <a:ea typeface="ＭＳ Ｐゴシック" charset="-128"/>
              </a:rPr>
              <a:t>’</a:t>
            </a:r>
            <a:r>
              <a:rPr lang="fr-BE" altLang="x-none" sz="2400">
                <a:solidFill>
                  <a:schemeClr val="tx1"/>
                </a:solidFill>
                <a:effectLst>
                  <a:outerShdw blurRad="38100" dist="38100" dir="2700000" algn="tl">
                    <a:srgbClr val="C0C0C0"/>
                  </a:outerShdw>
                </a:effectLst>
                <a:ea typeface="ＭＳ Ｐゴシック" charset="-128"/>
              </a:rPr>
              <a:t>évolution des théories psychodynamiques après la 2</a:t>
            </a:r>
            <a:r>
              <a:rPr lang="fr-BE" altLang="x-none" sz="2400" baseline="30000">
                <a:solidFill>
                  <a:schemeClr val="tx1"/>
                </a:solidFill>
                <a:effectLst>
                  <a:outerShdw blurRad="38100" dist="38100" dir="2700000" algn="tl">
                    <a:srgbClr val="C0C0C0"/>
                  </a:outerShdw>
                </a:effectLst>
                <a:ea typeface="ＭＳ Ｐゴシック" charset="-128"/>
              </a:rPr>
              <a:t>ème</a:t>
            </a:r>
            <a:r>
              <a:rPr lang="fr-BE" altLang="x-none" sz="2400">
                <a:solidFill>
                  <a:schemeClr val="tx1"/>
                </a:solidFill>
                <a:effectLst>
                  <a:outerShdw blurRad="38100" dist="38100" dir="2700000" algn="tl">
                    <a:srgbClr val="C0C0C0"/>
                  </a:outerShdw>
                </a:effectLst>
                <a:ea typeface="ＭＳ Ｐゴシック" charset="-128"/>
              </a:rPr>
              <a:t> guerre mondiale</a:t>
            </a:r>
            <a:endParaRPr lang="fr-BE" altLang="x-none" sz="2400" dirty="0">
              <a:solidFill>
                <a:schemeClr val="tx1"/>
              </a:solidFill>
              <a:ea typeface="ＭＳ Ｐゴシック" charset="-128"/>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6979">
                                            <p:txEl>
                                              <p:pRg st="0" end="0"/>
                                            </p:txEl>
                                          </p:spTgt>
                                        </p:tgtEl>
                                        <p:attrNameLst>
                                          <p:attrName>style.visibility</p:attrName>
                                        </p:attrNameLst>
                                      </p:cBhvr>
                                      <p:to>
                                        <p:strVal val="visible"/>
                                      </p:to>
                                    </p:set>
                                    <p:animEffect transition="in" filter="dissolve">
                                      <p:cBhvr>
                                        <p:cTn id="7" dur="500"/>
                                        <p:tgtEl>
                                          <p:spTgt spid="126979">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26979">
                                            <p:txEl>
                                              <p:pRg st="1" end="1"/>
                                            </p:txEl>
                                          </p:spTgt>
                                        </p:tgtEl>
                                        <p:attrNameLst>
                                          <p:attrName>style.visibility</p:attrName>
                                        </p:attrNameLst>
                                      </p:cBhvr>
                                      <p:to>
                                        <p:strVal val="visible"/>
                                      </p:to>
                                    </p:set>
                                    <p:animEffect transition="in" filter="dissolve">
                                      <p:cBhvr>
                                        <p:cTn id="11" dur="500"/>
                                        <p:tgtEl>
                                          <p:spTgt spid="126979">
                                            <p:txEl>
                                              <p:pRg st="1" end="1"/>
                                            </p:txEl>
                                          </p:spTgt>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26979">
                                            <p:txEl>
                                              <p:pRg st="2" end="2"/>
                                            </p:txEl>
                                          </p:spTgt>
                                        </p:tgtEl>
                                        <p:attrNameLst>
                                          <p:attrName>style.visibility</p:attrName>
                                        </p:attrNameLst>
                                      </p:cBhvr>
                                      <p:to>
                                        <p:strVal val="visible"/>
                                      </p:to>
                                    </p:set>
                                    <p:animEffect transition="in" filter="dissolve">
                                      <p:cBhvr>
                                        <p:cTn id="15" dur="500"/>
                                        <p:tgtEl>
                                          <p:spTgt spid="126979">
                                            <p:txEl>
                                              <p:pRg st="2" end="2"/>
                                            </p:txEl>
                                          </p:spTgt>
                                        </p:tgtEl>
                                      </p:cBhvr>
                                    </p:animEffect>
                                  </p:childTnLst>
                                </p:cTn>
                              </p:par>
                              <p:par>
                                <p:cTn id="16" presetID="55" presetClass="entr" presetSubtype="0" fill="hold" nodeType="withEffect">
                                  <p:stCondLst>
                                    <p:cond delay="0"/>
                                  </p:stCondLst>
                                  <p:childTnLst>
                                    <p:set>
                                      <p:cBhvr>
                                        <p:cTn id="17" dur="1" fill="hold">
                                          <p:stCondLst>
                                            <p:cond delay="0"/>
                                          </p:stCondLst>
                                        </p:cTn>
                                        <p:tgtEl>
                                          <p:spTgt spid="39940"/>
                                        </p:tgtEl>
                                        <p:attrNameLst>
                                          <p:attrName>style.visibility</p:attrName>
                                        </p:attrNameLst>
                                      </p:cBhvr>
                                      <p:to>
                                        <p:strVal val="visible"/>
                                      </p:to>
                                    </p:set>
                                    <p:anim calcmode="lin" valueType="num">
                                      <p:cBhvr>
                                        <p:cTn id="18" dur="1000" fill="hold"/>
                                        <p:tgtEl>
                                          <p:spTgt spid="39940"/>
                                        </p:tgtEl>
                                        <p:attrNameLst>
                                          <p:attrName>ppt_w</p:attrName>
                                        </p:attrNameLst>
                                      </p:cBhvr>
                                      <p:tavLst>
                                        <p:tav tm="0">
                                          <p:val>
                                            <p:strVal val="#ppt_w*0.70"/>
                                          </p:val>
                                        </p:tav>
                                        <p:tav tm="100000">
                                          <p:val>
                                            <p:strVal val="#ppt_w"/>
                                          </p:val>
                                        </p:tav>
                                      </p:tavLst>
                                    </p:anim>
                                    <p:anim calcmode="lin" valueType="num">
                                      <p:cBhvr>
                                        <p:cTn id="19" dur="1000" fill="hold"/>
                                        <p:tgtEl>
                                          <p:spTgt spid="39940"/>
                                        </p:tgtEl>
                                        <p:attrNameLst>
                                          <p:attrName>ppt_h</p:attrName>
                                        </p:attrNameLst>
                                      </p:cBhvr>
                                      <p:tavLst>
                                        <p:tav tm="0">
                                          <p:val>
                                            <p:strVal val="#ppt_h"/>
                                          </p:val>
                                        </p:tav>
                                        <p:tav tm="100000">
                                          <p:val>
                                            <p:strVal val="#ppt_h"/>
                                          </p:val>
                                        </p:tav>
                                      </p:tavLst>
                                    </p:anim>
                                    <p:animEffect transition="in" filter="fade">
                                      <p:cBhvr>
                                        <p:cTn id="20" dur="10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build="p"/>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idx="4294967295"/>
          </p:nvPr>
        </p:nvSpPr>
        <p:spPr>
          <a:xfrm>
            <a:off x="1286147" y="0"/>
            <a:ext cx="8496300" cy="836613"/>
          </a:xfrm>
        </p:spPr>
        <p:txBody>
          <a:bodyPr rtlCol="0">
            <a:noAutofit/>
          </a:bodyPr>
          <a:lstStyle/>
          <a:p>
            <a:pPr>
              <a:defRPr/>
            </a:pPr>
            <a:r>
              <a:rPr lang="fr-FR" sz="3200" dirty="0">
                <a:solidFill>
                  <a:schemeClr val="tx1"/>
                </a:solidFill>
                <a:effectLst>
                  <a:outerShdw blurRad="38100" dist="38100" dir="2700000" algn="tl">
                    <a:srgbClr val="000000"/>
                  </a:outerShdw>
                </a:effectLst>
                <a:ea typeface="Tahoma" charset="0"/>
                <a:cs typeface="Tahoma" charset="0"/>
              </a:rPr>
              <a:t>La guerre du Vietnam </a:t>
            </a:r>
            <a:r>
              <a:rPr lang="fr-FR" sz="3200" dirty="0">
                <a:solidFill>
                  <a:schemeClr val="tx1"/>
                </a:solidFill>
                <a:ea typeface="Tahoma" charset="0"/>
                <a:cs typeface="Tahoma" charset="0"/>
              </a:rPr>
              <a:t>(1964-1975) </a:t>
            </a:r>
          </a:p>
        </p:txBody>
      </p:sp>
      <p:sp>
        <p:nvSpPr>
          <p:cNvPr id="78851" name="Rectangle 3"/>
          <p:cNvSpPr>
            <a:spLocks noGrp="1" noChangeArrowheads="1"/>
          </p:cNvSpPr>
          <p:nvPr>
            <p:ph type="body" idx="4294967295"/>
          </p:nvPr>
        </p:nvSpPr>
        <p:spPr>
          <a:xfrm>
            <a:off x="104503" y="1412876"/>
            <a:ext cx="6351860" cy="4683125"/>
          </a:xfrm>
        </p:spPr>
        <p:txBody>
          <a:bodyPr>
            <a:normAutofit/>
          </a:bodyPr>
          <a:lstStyle/>
          <a:p>
            <a:pPr eaLnBrk="1" hangingPunct="1">
              <a:defRPr/>
            </a:pPr>
            <a:r>
              <a:rPr lang="fr-BE" altLang="x-none" sz="2600" dirty="0">
                <a:solidFill>
                  <a:schemeClr val="tx2"/>
                </a:solidFill>
                <a:ea typeface="Tahoma" charset="0"/>
                <a:cs typeface="Tahoma" charset="0"/>
              </a:rPr>
              <a:t>Guerre de proximité et de basse intensité (guérilla).</a:t>
            </a:r>
          </a:p>
          <a:p>
            <a:pPr eaLnBrk="1" hangingPunct="1">
              <a:defRPr/>
            </a:pPr>
            <a:r>
              <a:rPr lang="fr-BE" altLang="x-none" sz="2600" dirty="0">
                <a:solidFill>
                  <a:schemeClr val="tx2"/>
                </a:solidFill>
                <a:ea typeface="Tahoma" charset="0"/>
                <a:cs typeface="Tahoma" charset="0"/>
              </a:rPr>
              <a:t>Impopulaire et perdue.</a:t>
            </a:r>
          </a:p>
          <a:p>
            <a:pPr algn="just" eaLnBrk="1" hangingPunct="1">
              <a:defRPr/>
            </a:pPr>
            <a:r>
              <a:rPr lang="fr-BE" altLang="x-none" sz="2600" dirty="0">
                <a:solidFill>
                  <a:schemeClr val="tx2"/>
                </a:solidFill>
                <a:ea typeface="Tahoma" charset="0"/>
                <a:cs typeface="Tahoma" charset="0"/>
              </a:rPr>
              <a:t>Hostilité de la population envers les vétérans </a:t>
            </a:r>
            <a:r>
              <a:rPr lang="fr-FR" altLang="x-none" sz="2600" dirty="0">
                <a:solidFill>
                  <a:schemeClr val="tx2"/>
                </a:solidFill>
                <a:ea typeface="Tahoma" charset="0"/>
                <a:cs typeface="Tahoma" charset="0"/>
              </a:rPr>
              <a:t>victimes de stéréotypes hostiles (marginaux, incapables de s</a:t>
            </a:r>
            <a:r>
              <a:rPr lang="fr-FR" altLang="fr-FR" sz="2600" dirty="0">
                <a:solidFill>
                  <a:schemeClr val="tx2"/>
                </a:solidFill>
                <a:ea typeface="Tahoma" charset="0"/>
                <a:cs typeface="Tahoma" charset="0"/>
              </a:rPr>
              <a:t>’</a:t>
            </a:r>
            <a:r>
              <a:rPr lang="fr-FR" altLang="x-none" sz="2600" dirty="0">
                <a:solidFill>
                  <a:schemeClr val="tx2"/>
                </a:solidFill>
                <a:ea typeface="Tahoma" charset="0"/>
                <a:cs typeface="Tahoma" charset="0"/>
              </a:rPr>
              <a:t>adapter à la société, drogués, perturbés psychologiquement, violents, déshumanisés, etc.)</a:t>
            </a:r>
          </a:p>
        </p:txBody>
      </p:sp>
      <p:pic>
        <p:nvPicPr>
          <p:cNvPr id="181251" name="Picture 5" descr="ésultat de recherche d'images pour &quot;rambo&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3100" y="2882900"/>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9" name="Picture 7" descr="ésultat de recherche d'images pour &quot;rambo&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4410" y="0"/>
            <a:ext cx="3113087"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dissolve">
                                      <p:cBhvr>
                                        <p:cTn id="7" dur="500"/>
                                        <p:tgtEl>
                                          <p:spTgt spid="7885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8851">
                                            <p:txEl>
                                              <p:pRg st="0" end="0"/>
                                            </p:txEl>
                                          </p:spTgt>
                                        </p:tgtEl>
                                        <p:attrNameLst>
                                          <p:attrName>style.visibility</p:attrName>
                                        </p:attrNameLst>
                                      </p:cBhvr>
                                      <p:to>
                                        <p:strVal val="visible"/>
                                      </p:to>
                                    </p:set>
                                    <p:animEffect transition="in" filter="dissolve">
                                      <p:cBhvr>
                                        <p:cTn id="11" dur="500"/>
                                        <p:tgtEl>
                                          <p:spTgt spid="78851">
                                            <p:txEl>
                                              <p:pRg st="0" end="0"/>
                                            </p:txEl>
                                          </p:spTgt>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78851">
                                            <p:txEl>
                                              <p:pRg st="1" end="1"/>
                                            </p:txEl>
                                          </p:spTgt>
                                        </p:tgtEl>
                                        <p:attrNameLst>
                                          <p:attrName>style.visibility</p:attrName>
                                        </p:attrNameLst>
                                      </p:cBhvr>
                                      <p:to>
                                        <p:strVal val="visible"/>
                                      </p:to>
                                    </p:set>
                                    <p:animEffect transition="in" filter="dissolve">
                                      <p:cBhvr>
                                        <p:cTn id="15" dur="500"/>
                                        <p:tgtEl>
                                          <p:spTgt spid="78851">
                                            <p:txEl>
                                              <p:pRg st="1" end="1"/>
                                            </p:txEl>
                                          </p:spTgt>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78851">
                                            <p:txEl>
                                              <p:pRg st="2" end="2"/>
                                            </p:txEl>
                                          </p:spTgt>
                                        </p:tgtEl>
                                        <p:attrNameLst>
                                          <p:attrName>style.visibility</p:attrName>
                                        </p:attrNameLst>
                                      </p:cBhvr>
                                      <p:to>
                                        <p:strVal val="visible"/>
                                      </p:to>
                                    </p:set>
                                    <p:animEffect transition="in" filter="dissolve">
                                      <p:cBhvr>
                                        <p:cTn id="19" dur="500"/>
                                        <p:tgtEl>
                                          <p:spTgt spid="78851">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nodeType="clickEffect">
                                  <p:stCondLst>
                                    <p:cond delay="0"/>
                                  </p:stCondLst>
                                  <p:childTnLst>
                                    <p:set>
                                      <p:cBhvr>
                                        <p:cTn id="23" dur="1" fill="hold">
                                          <p:stCondLst>
                                            <p:cond delay="0"/>
                                          </p:stCondLst>
                                        </p:cTn>
                                        <p:tgtEl>
                                          <p:spTgt spid="172039"/>
                                        </p:tgtEl>
                                        <p:attrNameLst>
                                          <p:attrName>style.visibility</p:attrName>
                                        </p:attrNameLst>
                                      </p:cBhvr>
                                      <p:to>
                                        <p:strVal val="visible"/>
                                      </p:to>
                                    </p:set>
                                    <p:animEffect transition="in" filter="checkerboard(across)">
                                      <p:cBhvr>
                                        <p:cTn id="24" dur="500"/>
                                        <p:tgtEl>
                                          <p:spTgt spid="172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utoUpdateAnimBg="0"/>
      <p:bldP spid="78851" grpId="0" build="p" autoUpdateAnimBg="0" advAuto="0"/>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1774826" y="333375"/>
            <a:ext cx="8569325" cy="719138"/>
          </a:xfrm>
        </p:spPr>
        <p:txBody>
          <a:bodyPr/>
          <a:lstStyle/>
          <a:p>
            <a:pPr eaLnBrk="1" hangingPunct="1"/>
            <a:r>
              <a:rPr lang="fr-BE" altLang="x-none" sz="3200" dirty="0">
                <a:solidFill>
                  <a:schemeClr val="tx1"/>
                </a:solidFill>
                <a:ea typeface="ＭＳ Ｐゴシック" charset="-128"/>
              </a:rPr>
              <a:t>Une reconnaissance du traumatisme</a:t>
            </a:r>
            <a:endParaRPr lang="fr-FR" altLang="x-none" sz="3200" dirty="0">
              <a:solidFill>
                <a:schemeClr val="tx1"/>
              </a:solidFill>
              <a:ea typeface="ＭＳ Ｐゴシック" charset="-128"/>
            </a:endParaRPr>
          </a:p>
        </p:txBody>
      </p:sp>
      <p:sp>
        <p:nvSpPr>
          <p:cNvPr id="77827" name="Rectangle 3"/>
          <p:cNvSpPr>
            <a:spLocks noGrp="1" noChangeArrowheads="1"/>
          </p:cNvSpPr>
          <p:nvPr>
            <p:ph type="body" idx="4294967295"/>
          </p:nvPr>
        </p:nvSpPr>
        <p:spPr>
          <a:xfrm>
            <a:off x="226922" y="2261916"/>
            <a:ext cx="11665131" cy="4752975"/>
          </a:xfrm>
        </p:spPr>
        <p:txBody>
          <a:bodyPr/>
          <a:lstStyle/>
          <a:p>
            <a:pPr algn="just" eaLnBrk="1" hangingPunct="1">
              <a:lnSpc>
                <a:spcPct val="70000"/>
              </a:lnSpc>
            </a:pPr>
            <a:r>
              <a:rPr lang="fr-FR" altLang="x-none" sz="2600" b="1" dirty="0">
                <a:solidFill>
                  <a:srgbClr val="3399FF"/>
                </a:solidFill>
                <a:latin typeface="+mj-lt"/>
                <a:ea typeface="ＭＳ Ｐゴシック" charset="-128"/>
              </a:rPr>
              <a:t>1972</a:t>
            </a:r>
            <a:r>
              <a:rPr lang="fr-FR" altLang="x-none" sz="2600" dirty="0">
                <a:latin typeface="+mj-lt"/>
                <a:ea typeface="ＭＳ Ｐゴシック" charset="-128"/>
              </a:rPr>
              <a:t> </a:t>
            </a:r>
            <a:r>
              <a:rPr lang="fr-FR" altLang="x-none" sz="2600" dirty="0">
                <a:solidFill>
                  <a:schemeClr val="tx2"/>
                </a:solidFill>
                <a:latin typeface="+mj-lt"/>
                <a:ea typeface="ＭＳ Ｐゴシック" charset="-128"/>
              </a:rPr>
              <a:t>: </a:t>
            </a:r>
            <a:r>
              <a:rPr lang="fr-FR" altLang="x-none" sz="2600" b="1" dirty="0" err="1">
                <a:solidFill>
                  <a:schemeClr val="tx2"/>
                </a:solidFill>
                <a:latin typeface="+mj-lt"/>
                <a:ea typeface="ＭＳ Ｐゴシック" charset="-128"/>
              </a:rPr>
              <a:t>Chaim</a:t>
            </a:r>
            <a:r>
              <a:rPr lang="fr-FR" altLang="x-none" sz="2600" b="1" dirty="0">
                <a:solidFill>
                  <a:schemeClr val="tx2"/>
                </a:solidFill>
                <a:latin typeface="+mj-lt"/>
                <a:ea typeface="ＭＳ Ｐゴシック" charset="-128"/>
              </a:rPr>
              <a:t> </a:t>
            </a:r>
            <a:r>
              <a:rPr lang="fr-FR" altLang="x-none" sz="2600" b="1" dirty="0" err="1">
                <a:solidFill>
                  <a:schemeClr val="tx2"/>
                </a:solidFill>
                <a:latin typeface="+mj-lt"/>
                <a:ea typeface="ＭＳ Ｐゴシック" charset="-128"/>
              </a:rPr>
              <a:t>Shatan</a:t>
            </a:r>
            <a:r>
              <a:rPr lang="fr-FR" altLang="x-none" sz="2600" dirty="0">
                <a:solidFill>
                  <a:schemeClr val="tx2"/>
                </a:solidFill>
                <a:latin typeface="+mj-lt"/>
                <a:ea typeface="ＭＳ Ｐゴシック" charset="-128"/>
              </a:rPr>
              <a:t>, psychiatre américain, </a:t>
            </a:r>
            <a:r>
              <a:rPr lang="fr-FR" altLang="x-none" sz="2600" b="1" i="1" dirty="0">
                <a:solidFill>
                  <a:schemeClr val="tx2"/>
                </a:solidFill>
                <a:latin typeface="+mj-lt"/>
                <a:ea typeface="ＭＳ Ｐゴシック" charset="-128"/>
              </a:rPr>
              <a:t>Post-Vietnam syndrome </a:t>
            </a:r>
            <a:r>
              <a:rPr lang="fr-FR" altLang="x-none" sz="2600" dirty="0">
                <a:solidFill>
                  <a:schemeClr val="tx2"/>
                </a:solidFill>
                <a:latin typeface="+mj-lt"/>
                <a:ea typeface="ＭＳ Ｐゴシック" charset="-128"/>
              </a:rPr>
              <a:t>: trouble massif (accès de </a:t>
            </a:r>
            <a:r>
              <a:rPr lang="fr-FR" altLang="x-none" sz="2600" b="1" dirty="0">
                <a:solidFill>
                  <a:schemeClr val="tx2"/>
                </a:solidFill>
                <a:latin typeface="+mj-lt"/>
                <a:ea typeface="ＭＳ Ｐゴシック" charset="-128"/>
              </a:rPr>
              <a:t>rage</a:t>
            </a:r>
            <a:r>
              <a:rPr lang="fr-FR" altLang="x-none" sz="2600" dirty="0">
                <a:solidFill>
                  <a:schemeClr val="tx2"/>
                </a:solidFill>
                <a:latin typeface="+mj-lt"/>
                <a:ea typeface="ＭＳ Ｐゴシック" charset="-128"/>
              </a:rPr>
              <a:t>, </a:t>
            </a:r>
            <a:r>
              <a:rPr lang="fr-FR" altLang="x-none" sz="2600" b="1" dirty="0">
                <a:solidFill>
                  <a:schemeClr val="tx2"/>
                </a:solidFill>
                <a:latin typeface="+mj-lt"/>
                <a:ea typeface="ＭＳ Ｐゴシック" charset="-128"/>
              </a:rPr>
              <a:t>comportements impulsifs violents</a:t>
            </a:r>
            <a:r>
              <a:rPr lang="fr-FR" altLang="x-none" sz="2600" dirty="0">
                <a:solidFill>
                  <a:schemeClr val="tx2"/>
                </a:solidFill>
                <a:latin typeface="+mj-lt"/>
                <a:ea typeface="ＭＳ Ｐゴシック" charset="-128"/>
              </a:rPr>
              <a:t>, </a:t>
            </a:r>
            <a:r>
              <a:rPr lang="fr-FR" altLang="x-none" sz="2600" b="1" dirty="0">
                <a:solidFill>
                  <a:schemeClr val="tx2"/>
                </a:solidFill>
                <a:latin typeface="+mj-lt"/>
                <a:ea typeface="ＭＳ Ｐゴシック" charset="-128"/>
              </a:rPr>
              <a:t>culpabilité</a:t>
            </a:r>
            <a:r>
              <a:rPr lang="fr-FR" altLang="x-none" sz="2600" dirty="0">
                <a:solidFill>
                  <a:schemeClr val="tx2"/>
                </a:solidFill>
                <a:latin typeface="+mj-lt"/>
                <a:ea typeface="ＭＳ Ｐゴシック" charset="-128"/>
              </a:rPr>
              <a:t>, </a:t>
            </a:r>
            <a:r>
              <a:rPr lang="fr-FR" altLang="x-none" sz="2600" b="1" dirty="0">
                <a:solidFill>
                  <a:schemeClr val="tx2"/>
                </a:solidFill>
                <a:latin typeface="+mj-lt"/>
                <a:ea typeface="ＭＳ Ｐゴシック" charset="-128"/>
              </a:rPr>
              <a:t>torpeur</a:t>
            </a:r>
            <a:r>
              <a:rPr lang="fr-FR" altLang="x-none" sz="2600" dirty="0">
                <a:solidFill>
                  <a:schemeClr val="tx2"/>
                </a:solidFill>
                <a:latin typeface="+mj-lt"/>
                <a:ea typeface="ＭＳ Ｐゴシック" charset="-128"/>
              </a:rPr>
              <a:t> psychique, sentiment d</a:t>
            </a:r>
            <a:r>
              <a:rPr lang="fr-FR" altLang="fr-FR" sz="2600" dirty="0">
                <a:solidFill>
                  <a:schemeClr val="tx2"/>
                </a:solidFill>
                <a:latin typeface="+mj-lt"/>
                <a:ea typeface="ＭＳ Ｐゴシック" charset="-128"/>
              </a:rPr>
              <a:t>’</a:t>
            </a:r>
            <a:r>
              <a:rPr lang="fr-FR" altLang="x-none" sz="2600" dirty="0">
                <a:solidFill>
                  <a:schemeClr val="tx2"/>
                </a:solidFill>
                <a:latin typeface="+mj-lt"/>
                <a:ea typeface="ＭＳ Ｐゴシック" charset="-128"/>
              </a:rPr>
              <a:t>être un </a:t>
            </a:r>
            <a:r>
              <a:rPr lang="fr-FR" altLang="x-none" sz="2600" b="1" dirty="0">
                <a:solidFill>
                  <a:schemeClr val="tx2"/>
                </a:solidFill>
                <a:latin typeface="+mj-lt"/>
                <a:ea typeface="ＭＳ Ｐゴシック" charset="-128"/>
              </a:rPr>
              <a:t>bouc-émissaire</a:t>
            </a:r>
            <a:r>
              <a:rPr lang="fr-FR" altLang="x-none" sz="2600" dirty="0">
                <a:solidFill>
                  <a:schemeClr val="tx2"/>
                </a:solidFill>
                <a:latin typeface="+mj-lt"/>
                <a:ea typeface="ＭＳ Ｐゴシック" charset="-128"/>
              </a:rPr>
              <a:t>),</a:t>
            </a:r>
            <a:r>
              <a:rPr lang="fr-FR" altLang="x-none" sz="2600" b="1" dirty="0">
                <a:solidFill>
                  <a:schemeClr val="tx2"/>
                </a:solidFill>
                <a:latin typeface="+mj-lt"/>
                <a:ea typeface="ＭＳ Ｐゴシック" charset="-128"/>
              </a:rPr>
              <a:t> expression différée</a:t>
            </a:r>
            <a:r>
              <a:rPr lang="fr-FR" altLang="x-none" sz="2600" dirty="0">
                <a:solidFill>
                  <a:schemeClr val="tx2"/>
                </a:solidFill>
                <a:latin typeface="+mj-lt"/>
                <a:ea typeface="ＭＳ Ｐゴシック" charset="-128"/>
              </a:rPr>
              <a:t> (plusieurs mois après la démobilisation).</a:t>
            </a:r>
          </a:p>
          <a:p>
            <a:pPr algn="just" eaLnBrk="1" hangingPunct="1">
              <a:lnSpc>
                <a:spcPct val="70000"/>
              </a:lnSpc>
            </a:pPr>
            <a:r>
              <a:rPr lang="fr-FR" altLang="x-none" sz="2600" b="1" dirty="0">
                <a:solidFill>
                  <a:srgbClr val="3399FF"/>
                </a:solidFill>
                <a:latin typeface="+mj-lt"/>
                <a:ea typeface="ＭＳ Ｐゴシック" charset="-128"/>
              </a:rPr>
              <a:t>1975</a:t>
            </a:r>
            <a:r>
              <a:rPr lang="fr-FR" altLang="x-none" sz="2600" dirty="0">
                <a:latin typeface="+mj-lt"/>
                <a:ea typeface="ＭＳ Ｐゴシック" charset="-128"/>
              </a:rPr>
              <a:t> </a:t>
            </a:r>
            <a:r>
              <a:rPr lang="fr-FR" altLang="x-none" sz="2600" dirty="0">
                <a:solidFill>
                  <a:schemeClr val="tx2"/>
                </a:solidFill>
                <a:latin typeface="+mj-lt"/>
                <a:ea typeface="ＭＳ Ｐゴシック" charset="-128"/>
              </a:rPr>
              <a:t>: les séquelles tardives présentées par un nombre croissant de vétérans attirent l</a:t>
            </a:r>
            <a:r>
              <a:rPr lang="fr-FR" altLang="fr-FR" sz="2600" dirty="0">
                <a:solidFill>
                  <a:schemeClr val="tx2"/>
                </a:solidFill>
                <a:latin typeface="+mj-lt"/>
                <a:ea typeface="ＭＳ Ｐゴシック" charset="-128"/>
              </a:rPr>
              <a:t>’</a:t>
            </a:r>
            <a:r>
              <a:rPr lang="fr-FR" altLang="x-none" sz="2600" dirty="0">
                <a:solidFill>
                  <a:schemeClr val="tx2"/>
                </a:solidFill>
                <a:latin typeface="+mj-lt"/>
                <a:ea typeface="ＭＳ Ｐゴシック" charset="-128"/>
              </a:rPr>
              <a:t>attention des professionnels et des pouvoirs publics. </a:t>
            </a:r>
          </a:p>
          <a:p>
            <a:pPr algn="just" eaLnBrk="1" hangingPunct="1">
              <a:lnSpc>
                <a:spcPct val="70000"/>
              </a:lnSpc>
            </a:pPr>
            <a:r>
              <a:rPr lang="fr-FR" altLang="x-none" sz="2600" b="1" dirty="0">
                <a:solidFill>
                  <a:srgbClr val="3399FF"/>
                </a:solidFill>
                <a:latin typeface="+mj-lt"/>
                <a:ea typeface="ＭＳ Ｐゴシック" charset="-128"/>
              </a:rPr>
              <a:t>1980</a:t>
            </a:r>
            <a:r>
              <a:rPr lang="fr-FR" altLang="x-none" sz="2600" dirty="0">
                <a:solidFill>
                  <a:schemeClr val="tx2"/>
                </a:solidFill>
                <a:latin typeface="+mj-lt"/>
                <a:ea typeface="ＭＳ Ｐゴシック" charset="-128"/>
              </a:rPr>
              <a:t> : l’ESPT est reconnu par l</a:t>
            </a:r>
            <a:r>
              <a:rPr lang="fr-FR" altLang="fr-FR" sz="2600" dirty="0">
                <a:solidFill>
                  <a:schemeClr val="tx2"/>
                </a:solidFill>
                <a:latin typeface="+mj-lt"/>
                <a:ea typeface="ＭＳ Ｐゴシック" charset="-128"/>
              </a:rPr>
              <a:t>’</a:t>
            </a:r>
            <a:r>
              <a:rPr lang="fr-FR" altLang="x-none" sz="2600" dirty="0">
                <a:solidFill>
                  <a:schemeClr val="tx2"/>
                </a:solidFill>
                <a:latin typeface="+mj-lt"/>
                <a:ea typeface="ＭＳ Ｐゴシック" charset="-128"/>
              </a:rPr>
              <a:t>administration des anciens combattants comme une infirmité ouvrant droit à réparation financière.</a:t>
            </a:r>
            <a:endParaRPr lang="fr-BE" altLang="x-none" sz="2600" dirty="0">
              <a:latin typeface="+mj-lt"/>
              <a:ea typeface="ＭＳ Ｐゴシック" charset="-128"/>
            </a:endParaRPr>
          </a:p>
          <a:p>
            <a:pPr eaLnBrk="1" hangingPunct="1">
              <a:lnSpc>
                <a:spcPct val="70000"/>
              </a:lnSpc>
              <a:buFont typeface="Wingdings" charset="2"/>
              <a:buNone/>
            </a:pPr>
            <a:endParaRPr lang="fr-FR" altLang="x-none" sz="2600" dirty="0">
              <a:latin typeface="+mj-lt"/>
              <a:ea typeface="ＭＳ Ｐゴシック" charset="-128"/>
            </a:endParaRPr>
          </a:p>
        </p:txBody>
      </p:sp>
    </p:spTree>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3" name="Rectangle 3"/>
          <p:cNvSpPr>
            <a:spLocks noGrp="1" noChangeArrowheads="1"/>
          </p:cNvSpPr>
          <p:nvPr>
            <p:ph type="body" idx="4294967295"/>
          </p:nvPr>
        </p:nvSpPr>
        <p:spPr>
          <a:xfrm>
            <a:off x="222069" y="404814"/>
            <a:ext cx="10855234" cy="5691187"/>
          </a:xfrm>
        </p:spPr>
        <p:txBody>
          <a:bodyPr>
            <a:normAutofit/>
          </a:bodyPr>
          <a:lstStyle/>
          <a:p>
            <a:pPr eaLnBrk="1" hangingPunct="1">
              <a:lnSpc>
                <a:spcPct val="70000"/>
              </a:lnSpc>
            </a:pPr>
            <a:r>
              <a:rPr lang="fr-BE" altLang="x-none" sz="2400" b="1" dirty="0">
                <a:solidFill>
                  <a:srgbClr val="3399FF"/>
                </a:solidFill>
                <a:latin typeface="+mj-lt"/>
                <a:ea typeface="ＭＳ Ｐゴシック" charset="-128"/>
              </a:rPr>
              <a:t>1980</a:t>
            </a:r>
            <a:r>
              <a:rPr lang="fr-BE" altLang="x-none" sz="2400" dirty="0">
                <a:solidFill>
                  <a:schemeClr val="tx2"/>
                </a:solidFill>
                <a:latin typeface="+mj-lt"/>
                <a:ea typeface="ＭＳ Ｐゴシック" charset="-128"/>
              </a:rPr>
              <a:t> : </a:t>
            </a:r>
            <a:r>
              <a:rPr lang="fr-BE" altLang="x-none" sz="2400" b="1" dirty="0">
                <a:solidFill>
                  <a:schemeClr val="tx2"/>
                </a:solidFill>
                <a:latin typeface="+mj-lt"/>
                <a:ea typeface="ＭＳ Ｐゴシック" charset="-128"/>
              </a:rPr>
              <a:t>introduction du PTSD dans le DSM-III</a:t>
            </a:r>
          </a:p>
          <a:p>
            <a:pPr eaLnBrk="1" hangingPunct="1">
              <a:lnSpc>
                <a:spcPct val="70000"/>
              </a:lnSpc>
            </a:pPr>
            <a:r>
              <a:rPr lang="fr-BE" altLang="x-none" sz="2400" dirty="0">
                <a:solidFill>
                  <a:schemeClr val="tx2"/>
                </a:solidFill>
                <a:latin typeface="+mj-lt"/>
                <a:ea typeface="ＭＳ Ｐゴシック" charset="-128"/>
              </a:rPr>
              <a:t>Une réelle victoire : </a:t>
            </a:r>
          </a:p>
          <a:p>
            <a:pPr lvl="1" eaLnBrk="1" hangingPunct="1">
              <a:lnSpc>
                <a:spcPct val="70000"/>
              </a:lnSpc>
            </a:pPr>
            <a:r>
              <a:rPr lang="fr-BE" altLang="x-none" sz="2400" dirty="0">
                <a:solidFill>
                  <a:schemeClr val="tx2"/>
                </a:solidFill>
                <a:latin typeface="+mj-lt"/>
                <a:ea typeface="ＭＳ Ｐゴシック" charset="-128"/>
              </a:rPr>
              <a:t>Reconnaissance malgré des enjeux financiers importants.</a:t>
            </a:r>
          </a:p>
          <a:p>
            <a:pPr lvl="1" eaLnBrk="1" hangingPunct="1">
              <a:lnSpc>
                <a:spcPct val="70000"/>
              </a:lnSpc>
            </a:pPr>
            <a:r>
              <a:rPr lang="fr-FR" altLang="x-none" sz="2400" dirty="0">
                <a:solidFill>
                  <a:schemeClr val="tx2"/>
                </a:solidFill>
                <a:latin typeface="+mj-lt"/>
                <a:ea typeface="ＭＳ Ｐゴシック" charset="-128"/>
              </a:rPr>
              <a:t>Hypothèse </a:t>
            </a:r>
            <a:r>
              <a:rPr lang="fr-FR" altLang="x-none" sz="2400" dirty="0" err="1">
                <a:solidFill>
                  <a:schemeClr val="tx2"/>
                </a:solidFill>
                <a:latin typeface="+mj-lt"/>
                <a:ea typeface="ＭＳ Ｐゴシック" charset="-128"/>
              </a:rPr>
              <a:t>étiopathogénique</a:t>
            </a:r>
            <a:r>
              <a:rPr lang="fr-FR" altLang="x-none" sz="2400" dirty="0">
                <a:solidFill>
                  <a:schemeClr val="tx2"/>
                </a:solidFill>
                <a:latin typeface="+mj-lt"/>
                <a:ea typeface="ＭＳ Ｐゴシック" charset="-128"/>
              </a:rPr>
              <a:t> dans une nosographie qui se veut descriptive et sans référence à un modèle théorique.</a:t>
            </a:r>
          </a:p>
          <a:p>
            <a:pPr lvl="1" eaLnBrk="1" hangingPunct="1">
              <a:lnSpc>
                <a:spcPct val="70000"/>
              </a:lnSpc>
            </a:pPr>
            <a:r>
              <a:rPr lang="fr-BE" altLang="x-none" sz="2400" dirty="0">
                <a:solidFill>
                  <a:schemeClr val="tx2"/>
                </a:solidFill>
                <a:latin typeface="+mj-lt"/>
                <a:ea typeface="ＭＳ Ｐゴシック" charset="-128"/>
              </a:rPr>
              <a:t>Les troubles résultent d</a:t>
            </a:r>
            <a:r>
              <a:rPr lang="fr-BE" altLang="fr-FR" sz="2400" dirty="0">
                <a:solidFill>
                  <a:schemeClr val="tx2"/>
                </a:solidFill>
                <a:latin typeface="+mj-lt"/>
                <a:ea typeface="ＭＳ Ｐゴシック" charset="-128"/>
              </a:rPr>
              <a:t>’</a:t>
            </a:r>
            <a:r>
              <a:rPr lang="fr-BE" altLang="x-none" sz="2400" dirty="0">
                <a:solidFill>
                  <a:schemeClr val="tx2"/>
                </a:solidFill>
                <a:latin typeface="+mj-lt"/>
                <a:ea typeface="ＭＳ Ｐゴシック" charset="-128"/>
              </a:rPr>
              <a:t>un agent extérieur et non d</a:t>
            </a:r>
            <a:r>
              <a:rPr lang="fr-BE" altLang="fr-FR" sz="2400" dirty="0">
                <a:solidFill>
                  <a:schemeClr val="tx2"/>
                </a:solidFill>
                <a:latin typeface="+mj-lt"/>
                <a:ea typeface="ＭＳ Ｐゴシック" charset="-128"/>
              </a:rPr>
              <a:t>’</a:t>
            </a:r>
            <a:r>
              <a:rPr lang="fr-BE" altLang="x-none" sz="2400" dirty="0">
                <a:solidFill>
                  <a:schemeClr val="tx2"/>
                </a:solidFill>
                <a:latin typeface="+mj-lt"/>
                <a:ea typeface="ＭＳ Ｐゴシック" charset="-128"/>
              </a:rPr>
              <a:t>une vulnérabilité personnelle.</a:t>
            </a:r>
          </a:p>
          <a:p>
            <a:pPr lvl="1" eaLnBrk="1" hangingPunct="1">
              <a:lnSpc>
                <a:spcPct val="70000"/>
              </a:lnSpc>
            </a:pPr>
            <a:r>
              <a:rPr lang="fr-BE" altLang="x-none" sz="2400" dirty="0">
                <a:solidFill>
                  <a:schemeClr val="tx2"/>
                </a:solidFill>
                <a:latin typeface="+mj-lt"/>
                <a:ea typeface="ＭＳ Ｐゴシック" charset="-128"/>
              </a:rPr>
              <a:t>Les auteurs d</a:t>
            </a:r>
            <a:r>
              <a:rPr lang="fr-BE" altLang="fr-FR" sz="2400" dirty="0">
                <a:solidFill>
                  <a:schemeClr val="tx2"/>
                </a:solidFill>
                <a:latin typeface="+mj-lt"/>
                <a:ea typeface="ＭＳ Ｐゴシック" charset="-128"/>
              </a:rPr>
              <a:t>’</a:t>
            </a:r>
            <a:r>
              <a:rPr lang="fr-BE" altLang="x-none" sz="2400" dirty="0">
                <a:solidFill>
                  <a:schemeClr val="tx2"/>
                </a:solidFill>
                <a:latin typeface="+mj-lt"/>
                <a:ea typeface="ＭＳ Ｐゴシック" charset="-128"/>
              </a:rPr>
              <a:t>exaction peuvent être victimes.</a:t>
            </a:r>
          </a:p>
          <a:p>
            <a:pPr lvl="1" eaLnBrk="1" hangingPunct="1">
              <a:lnSpc>
                <a:spcPct val="70000"/>
              </a:lnSpc>
            </a:pPr>
            <a:r>
              <a:rPr lang="fr-BE" altLang="x-none" sz="2400" dirty="0">
                <a:solidFill>
                  <a:schemeClr val="tx2"/>
                </a:solidFill>
                <a:latin typeface="+mj-lt"/>
                <a:ea typeface="ＭＳ Ｐゴシック" charset="-128"/>
              </a:rPr>
              <a:t>Les troubles ne sont pas uniquement l</a:t>
            </a:r>
            <a:r>
              <a:rPr lang="fr-BE" altLang="fr-FR" sz="2400" dirty="0">
                <a:solidFill>
                  <a:schemeClr val="tx2"/>
                </a:solidFill>
                <a:latin typeface="+mj-lt"/>
                <a:ea typeface="ＭＳ Ｐゴシック" charset="-128"/>
              </a:rPr>
              <a:t>’</a:t>
            </a:r>
            <a:r>
              <a:rPr lang="fr-BE" altLang="x-none" sz="2400" dirty="0">
                <a:solidFill>
                  <a:schemeClr val="tx2"/>
                </a:solidFill>
                <a:latin typeface="+mj-lt"/>
                <a:ea typeface="ＭＳ Ｐゴシック" charset="-128"/>
              </a:rPr>
              <a:t>apanage des événements liés à la guerre.</a:t>
            </a:r>
          </a:p>
          <a:p>
            <a:pPr eaLnBrk="1" hangingPunct="1">
              <a:lnSpc>
                <a:spcPct val="70000"/>
              </a:lnSpc>
              <a:buFont typeface="Wingdings" charset="2"/>
              <a:buNone/>
            </a:pPr>
            <a:r>
              <a:rPr lang="fr-FR" altLang="x-none" sz="2400" b="1" i="1" dirty="0">
                <a:solidFill>
                  <a:schemeClr val="tx2"/>
                </a:solidFill>
                <a:latin typeface="+mj-lt"/>
                <a:ea typeface="ＭＳ Ｐゴシック" charset="-128"/>
              </a:rPr>
              <a:t>La pression exercée par les vétérans et les pacifistes (impopularité de la guerre du Vietnam) ainsi que par les féministes ont joué un rôle essentiel!</a:t>
            </a:r>
          </a:p>
          <a:p>
            <a:pPr eaLnBrk="1" hangingPunct="1">
              <a:lnSpc>
                <a:spcPct val="70000"/>
              </a:lnSpc>
              <a:buFont typeface="Wingdings" charset="2"/>
              <a:buNone/>
            </a:pPr>
            <a:r>
              <a:rPr lang="fr-BE" altLang="x-none" sz="2400" b="1" i="1" dirty="0">
                <a:solidFill>
                  <a:schemeClr val="tx2"/>
                </a:solidFill>
                <a:latin typeface="+mj-lt"/>
                <a:ea typeface="ＭＳ Ｐゴシック" charset="-128"/>
              </a:rPr>
              <a:t>Le traumatisme psychique est enfin reconnu… grâce au contexte!</a:t>
            </a:r>
            <a:endParaRPr lang="fr-FR" altLang="x-none" sz="2400" dirty="0">
              <a:solidFill>
                <a:schemeClr val="tx2"/>
              </a:solidFill>
              <a:latin typeface="+mj-lt"/>
              <a:ea typeface="ＭＳ Ｐゴシック" charset="-128"/>
            </a:endParaRPr>
          </a:p>
        </p:txBody>
      </p:sp>
      <p:sp>
        <p:nvSpPr>
          <p:cNvPr id="183298" name="Espace réservé du pied de page 4"/>
          <p:cNvSpPr txBox="1">
            <a:spLocks noGrp="1"/>
          </p:cNvSpPr>
          <p:nvPr/>
        </p:nvSpPr>
        <p:spPr bwMode="auto">
          <a:xfrm>
            <a:off x="4656138" y="6237288"/>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400">
                <a:solidFill>
                  <a:schemeClr val="tx1"/>
                </a:solidFill>
                <a:latin typeface="Times New Roman" charset="0"/>
              </a:rPr>
              <a:t>Evelyne Josse                 www.resilience-psy.com</a:t>
            </a:r>
          </a:p>
        </p:txBody>
      </p:sp>
    </p:spTree>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Rot="1" noChangeArrowheads="1"/>
          </p:cNvSpPr>
          <p:nvPr>
            <p:ph type="body" idx="1"/>
          </p:nvPr>
        </p:nvSpPr>
        <p:spPr>
          <a:xfrm>
            <a:off x="1825625" y="2941956"/>
            <a:ext cx="8540750" cy="4498975"/>
          </a:xfrm>
        </p:spPr>
        <p:txBody>
          <a:bodyPr>
            <a:normAutofit/>
          </a:bodyPr>
          <a:lstStyle/>
          <a:p>
            <a:pPr algn="ctr" eaLnBrk="1" hangingPunct="1">
              <a:buFont typeface="Arial" charset="0"/>
              <a:buNone/>
              <a:defRPr/>
            </a:pPr>
            <a:r>
              <a:rPr lang="fr-FR" altLang="x-none" sz="6000" dirty="0">
                <a:solidFill>
                  <a:schemeClr val="accent1">
                    <a:lumMod val="60000"/>
                    <a:lumOff val="40000"/>
                  </a:schemeClr>
                </a:solidFill>
                <a:effectLst>
                  <a:outerShdw blurRad="38100" dist="38100" dir="2700000" algn="tl">
                    <a:srgbClr val="C0C0C0"/>
                  </a:outerShdw>
                </a:effectLst>
                <a:latin typeface="Tahoma" charset="0"/>
                <a:ea typeface="ＭＳ Ｐゴシック" charset="-128"/>
              </a:rPr>
              <a:t>3. La clinique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486402">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486402">
                                            <p:txEl>
                                              <p:pRg st="0" end="0"/>
                                            </p:txEl>
                                          </p:spTgt>
                                        </p:tgtEl>
                                        <p:attrNameLst>
                                          <p:attrName>ppt_w</p:attrName>
                                        </p:attrNameLst>
                                      </p:cBhvr>
                                    </p:anim>
                                    <p:anim by="(#ppt_w*0.50)" calcmode="lin" valueType="num">
                                      <p:cBhvr>
                                        <p:cTn id="8" dur="500" decel="50000" autoRev="1" fill="hold">
                                          <p:stCondLst>
                                            <p:cond delay="0"/>
                                          </p:stCondLst>
                                        </p:cTn>
                                        <p:tgtEl>
                                          <p:spTgt spid="486402">
                                            <p:txEl>
                                              <p:pRg st="0" end="0"/>
                                            </p:txEl>
                                          </p:spTgt>
                                        </p:tgtEl>
                                        <p:attrNameLst>
                                          <p:attrName>ppt_x</p:attrName>
                                        </p:attrNameLst>
                                      </p:cBhvr>
                                    </p:anim>
                                    <p:anim from="(-#ppt_h/2)" to="(#ppt_y)" calcmode="lin" valueType="num">
                                      <p:cBhvr>
                                        <p:cTn id="9" dur="1000" fill="hold">
                                          <p:stCondLst>
                                            <p:cond delay="0"/>
                                          </p:stCondLst>
                                        </p:cTn>
                                        <p:tgtEl>
                                          <p:spTgt spid="486402">
                                            <p:txEl>
                                              <p:pRg st="0" end="0"/>
                                            </p:txEl>
                                          </p:spTgt>
                                        </p:tgtEl>
                                        <p:attrNameLst>
                                          <p:attrName>ppt_y</p:attrName>
                                        </p:attrNameLst>
                                      </p:cBhvr>
                                    </p:anim>
                                    <p:animRot by="21600000">
                                      <p:cBhvr>
                                        <p:cTn id="10" dur="1000" fill="hold">
                                          <p:stCondLst>
                                            <p:cond delay="0"/>
                                          </p:stCondLst>
                                        </p:cTn>
                                        <p:tgtEl>
                                          <p:spTgt spid="48640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2"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Rot="1" noChangeArrowheads="1"/>
          </p:cNvSpPr>
          <p:nvPr>
            <p:ph type="body" idx="1"/>
          </p:nvPr>
        </p:nvSpPr>
        <p:spPr>
          <a:xfrm>
            <a:off x="1521279" y="2771413"/>
            <a:ext cx="8540750" cy="4997450"/>
          </a:xfrm>
        </p:spPr>
        <p:txBody>
          <a:bodyPr>
            <a:normAutofit/>
          </a:bodyPr>
          <a:lstStyle/>
          <a:p>
            <a:pPr algn="just" eaLnBrk="1" hangingPunct="1">
              <a:buFont typeface="Wingdings" charset="2"/>
              <a:buChar char="ü"/>
            </a:pPr>
            <a:r>
              <a:rPr lang="fr-FR" altLang="x-none" sz="2400" b="1" dirty="0">
                <a:latin typeface="+mj-lt"/>
                <a:ea typeface="ＭＳ Ｐゴシック" charset="-128"/>
              </a:rPr>
              <a:t>Réaction de stress normale, adaptative</a:t>
            </a:r>
          </a:p>
          <a:p>
            <a:pPr algn="just" eaLnBrk="1" hangingPunct="1">
              <a:buFont typeface="Wingdings" charset="2"/>
              <a:buChar char="ü"/>
            </a:pPr>
            <a:r>
              <a:rPr lang="fr-FR" altLang="x-none" sz="2400" b="1" dirty="0">
                <a:latin typeface="+mj-lt"/>
                <a:ea typeface="ＭＳ Ｐゴシック" charset="-128"/>
              </a:rPr>
              <a:t>Réactions de stress dépassé, inadaptées</a:t>
            </a:r>
          </a:p>
          <a:p>
            <a:pPr algn="just" eaLnBrk="1" hangingPunct="1">
              <a:buFont typeface="Wingdings" charset="2"/>
              <a:buChar char="ü"/>
            </a:pPr>
            <a:r>
              <a:rPr lang="fr-FR" altLang="x-none" sz="2400" b="1" dirty="0">
                <a:latin typeface="+mj-lt"/>
                <a:ea typeface="ＭＳ Ｐゴシック" charset="-128"/>
              </a:rPr>
              <a:t>Réactions </a:t>
            </a:r>
            <a:r>
              <a:rPr lang="fr-FR" altLang="x-none" sz="2400" b="1" dirty="0" err="1">
                <a:latin typeface="+mj-lt"/>
                <a:ea typeface="ＭＳ Ｐゴシック" charset="-128"/>
              </a:rPr>
              <a:t>névropathiques</a:t>
            </a:r>
            <a:endParaRPr lang="fr-FR" altLang="x-none" sz="2400" b="1" dirty="0">
              <a:latin typeface="+mj-lt"/>
              <a:ea typeface="ＭＳ Ｐゴシック" charset="-128"/>
            </a:endParaRPr>
          </a:p>
          <a:p>
            <a:pPr algn="just" eaLnBrk="1" hangingPunct="1">
              <a:buFont typeface="Wingdings" charset="2"/>
              <a:buChar char="ü"/>
            </a:pPr>
            <a:endParaRPr lang="fr-FR" altLang="x-none" sz="2400" dirty="0">
              <a:latin typeface="+mj-lt"/>
              <a:ea typeface="ＭＳ Ｐゴシック" charset="-128"/>
            </a:endParaRPr>
          </a:p>
          <a:p>
            <a:pPr algn="just" eaLnBrk="1" hangingPunct="1">
              <a:buFont typeface="Wingdings" charset="2"/>
              <a:buChar char="ü"/>
            </a:pPr>
            <a:endParaRPr lang="fr-FR" altLang="x-none" sz="2400" dirty="0">
              <a:latin typeface="+mj-lt"/>
              <a:ea typeface="ＭＳ Ｐゴシック" charset="-128"/>
            </a:endParaRPr>
          </a:p>
        </p:txBody>
      </p:sp>
      <p:sp>
        <p:nvSpPr>
          <p:cNvPr id="186370" name="Rectangle 3"/>
          <p:cNvSpPr>
            <a:spLocks noGrp="1" noRot="1" noChangeArrowheads="1"/>
          </p:cNvSpPr>
          <p:nvPr>
            <p:ph type="title"/>
          </p:nvPr>
        </p:nvSpPr>
        <p:spPr/>
        <p:txBody>
          <a:bodyPr/>
          <a:lstStyle/>
          <a:p>
            <a:pPr eaLnBrk="1" hangingPunct="1"/>
            <a:r>
              <a:rPr lang="fr-FR" altLang="x-none" sz="4000" dirty="0">
                <a:ea typeface="ＭＳ Ｐゴシック" charset="-128"/>
              </a:rPr>
              <a:t>3. La clinique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Rot="1" noChangeArrowheads="1"/>
          </p:cNvSpPr>
          <p:nvPr>
            <p:ph type="body" idx="1"/>
          </p:nvPr>
        </p:nvSpPr>
        <p:spPr>
          <a:xfrm>
            <a:off x="1825625" y="2771412"/>
            <a:ext cx="8540750" cy="4997450"/>
          </a:xfrm>
        </p:spPr>
        <p:txBody>
          <a:bodyPr>
            <a:normAutofit/>
          </a:bodyPr>
          <a:lstStyle/>
          <a:p>
            <a:pPr algn="just" eaLnBrk="1" hangingPunct="1">
              <a:buFont typeface="Wingdings" charset="2"/>
              <a:buChar char="ü"/>
            </a:pPr>
            <a:r>
              <a:rPr lang="fr-FR" altLang="x-none" sz="2400" b="1" dirty="0">
                <a:solidFill>
                  <a:srgbClr val="FF0000"/>
                </a:solidFill>
                <a:latin typeface="+mj-lt"/>
                <a:ea typeface="ＭＳ Ｐゴシック" charset="-128"/>
              </a:rPr>
              <a:t>Réaction de stress normale, adaptative</a:t>
            </a:r>
          </a:p>
          <a:p>
            <a:pPr algn="just" eaLnBrk="1" hangingPunct="1">
              <a:buFont typeface="Wingdings" charset="2"/>
              <a:buChar char="ü"/>
            </a:pPr>
            <a:r>
              <a:rPr lang="fr-FR" altLang="x-none" sz="2400" b="1" dirty="0">
                <a:latin typeface="+mj-lt"/>
                <a:ea typeface="ＭＳ Ｐゴシック" charset="-128"/>
              </a:rPr>
              <a:t>Réactions de stress dépassé, inadaptées</a:t>
            </a:r>
          </a:p>
          <a:p>
            <a:pPr algn="just" eaLnBrk="1" hangingPunct="1">
              <a:buFont typeface="Wingdings" charset="2"/>
              <a:buChar char="ü"/>
            </a:pPr>
            <a:r>
              <a:rPr lang="fr-FR" altLang="x-none" sz="2400" b="1" dirty="0">
                <a:latin typeface="+mj-lt"/>
                <a:ea typeface="ＭＳ Ｐゴシック" charset="-128"/>
              </a:rPr>
              <a:t>Réactions </a:t>
            </a:r>
            <a:r>
              <a:rPr lang="fr-FR" altLang="x-none" sz="2400" b="1" dirty="0" err="1">
                <a:latin typeface="+mj-lt"/>
                <a:ea typeface="ＭＳ Ｐゴシック" charset="-128"/>
              </a:rPr>
              <a:t>névropathiques</a:t>
            </a:r>
            <a:endParaRPr lang="fr-FR" altLang="x-none" sz="2400" b="1" dirty="0">
              <a:latin typeface="+mj-lt"/>
              <a:ea typeface="ＭＳ Ｐゴシック" charset="-128"/>
            </a:endParaRPr>
          </a:p>
          <a:p>
            <a:pPr algn="just" eaLnBrk="1" hangingPunct="1">
              <a:buFont typeface="Wingdings" charset="2"/>
              <a:buChar char="ü"/>
            </a:pPr>
            <a:endParaRPr lang="fr-FR" altLang="x-none" sz="2400" dirty="0">
              <a:latin typeface="+mj-lt"/>
              <a:ea typeface="ＭＳ Ｐゴシック" charset="-128"/>
            </a:endParaRPr>
          </a:p>
          <a:p>
            <a:pPr algn="just" eaLnBrk="1" hangingPunct="1">
              <a:buFont typeface="Wingdings" charset="2"/>
              <a:buChar char="ü"/>
            </a:pPr>
            <a:endParaRPr lang="fr-FR" altLang="x-none" sz="2400" dirty="0">
              <a:latin typeface="+mj-lt"/>
              <a:ea typeface="ＭＳ Ｐゴシック" charset="-128"/>
            </a:endParaRPr>
          </a:p>
        </p:txBody>
      </p:sp>
      <p:sp>
        <p:nvSpPr>
          <p:cNvPr id="188418" name="Rectangle 3"/>
          <p:cNvSpPr>
            <a:spLocks noGrp="1" noRot="1" noChangeArrowheads="1"/>
          </p:cNvSpPr>
          <p:nvPr>
            <p:ph type="title"/>
          </p:nvPr>
        </p:nvSpPr>
        <p:spPr/>
        <p:txBody>
          <a:bodyPr/>
          <a:lstStyle/>
          <a:p>
            <a:pPr eaLnBrk="1" hangingPunct="1"/>
            <a:r>
              <a:rPr lang="fr-FR" altLang="x-none" sz="4000" dirty="0">
                <a:ea typeface="ＭＳ Ｐゴシック" charset="-128"/>
              </a:rPr>
              <a:t>3. La clinique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465" name="Group 2"/>
          <p:cNvGrpSpPr>
            <a:grpSpLocks/>
          </p:cNvGrpSpPr>
          <p:nvPr/>
        </p:nvGrpSpPr>
        <p:grpSpPr bwMode="auto">
          <a:xfrm>
            <a:off x="1276202" y="287390"/>
            <a:ext cx="9818756" cy="1269559"/>
            <a:chOff x="456" y="197"/>
            <a:chExt cx="4848" cy="542"/>
          </a:xfrm>
        </p:grpSpPr>
        <p:sp>
          <p:nvSpPr>
            <p:cNvPr id="190565" name="AutoShape 3"/>
            <p:cNvSpPr>
              <a:spLocks noChangeArrowheads="1"/>
            </p:cNvSpPr>
            <p:nvPr/>
          </p:nvSpPr>
          <p:spPr bwMode="auto">
            <a:xfrm>
              <a:off x="456" y="197"/>
              <a:ext cx="4848" cy="480"/>
            </a:xfrm>
            <a:prstGeom prst="roundRect">
              <a:avLst>
                <a:gd name="adj" fmla="val 16667"/>
              </a:avLst>
            </a:prstGeom>
            <a:gradFill rotWithShape="0">
              <a:gsLst>
                <a:gs pos="0">
                  <a:srgbClr val="006600"/>
                </a:gs>
                <a:gs pos="50000">
                  <a:srgbClr val="FFFFCC"/>
                </a:gs>
                <a:gs pos="100000">
                  <a:srgbClr val="006600"/>
                </a:gs>
              </a:gsLst>
              <a:lin ang="5400000" scaled="1"/>
            </a:gradFill>
            <a:ln w="9525">
              <a:solidFill>
                <a:schemeClr val="tx1"/>
              </a:solidFill>
              <a:round/>
              <a:headEnd/>
              <a:tailEnd/>
            </a:ln>
          </p:spPr>
          <p:txBody>
            <a:bodyPr wrap="none"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endParaRPr lang="x-none" altLang="x-none">
                <a:solidFill>
                  <a:schemeClr val="tx1"/>
                </a:solidFill>
                <a:latin typeface="+mj-lt"/>
              </a:endParaRPr>
            </a:p>
          </p:txBody>
        </p:sp>
        <p:sp>
          <p:nvSpPr>
            <p:cNvPr id="147460" name="Text Box 4"/>
            <p:cNvSpPr txBox="1">
              <a:spLocks noChangeArrowheads="1"/>
            </p:cNvSpPr>
            <p:nvPr/>
          </p:nvSpPr>
          <p:spPr bwMode="auto">
            <a:xfrm>
              <a:off x="492" y="216"/>
              <a:ext cx="4776" cy="523"/>
            </a:xfrm>
            <a:prstGeom prst="rect">
              <a:avLst/>
            </a:prstGeom>
            <a:noFill/>
            <a:ln w="9525">
              <a:noFill/>
              <a:miter lim="800000"/>
              <a:headEnd/>
              <a:tailEnd/>
            </a:ln>
            <a:effectLst/>
          </p:spPr>
          <p:txBody>
            <a:bodyPr>
              <a:spAutoFit/>
            </a:bodyPr>
            <a:lstStyle>
              <a:lvl1pPr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lgn="ctr" eaLnBrk="1" hangingPunct="1">
                <a:defRPr/>
              </a:pPr>
              <a:r>
                <a:rPr lang="fr-CH" altLang="x-none" dirty="0">
                  <a:solidFill>
                    <a:srgbClr val="CC3300"/>
                  </a:solidFill>
                  <a:effectLst>
                    <a:outerShdw blurRad="38100" dist="38100" dir="2700000" algn="tl">
                      <a:srgbClr val="C0C0C0"/>
                    </a:outerShdw>
                  </a:effectLst>
                  <a:latin typeface="+mj-lt"/>
                </a:rPr>
                <a:t>RÉACTIONS PHYSIOLOGIQUES DE L</a:t>
              </a:r>
              <a:r>
                <a:rPr lang="fr-CH" altLang="fr-FR" dirty="0">
                  <a:solidFill>
                    <a:srgbClr val="CC3300"/>
                  </a:solidFill>
                  <a:effectLst>
                    <a:outerShdw blurRad="38100" dist="38100" dir="2700000" algn="tl">
                      <a:srgbClr val="C0C0C0"/>
                    </a:outerShdw>
                  </a:effectLst>
                  <a:latin typeface="+mj-lt"/>
                </a:rPr>
                <a:t>’</a:t>
              </a:r>
              <a:r>
                <a:rPr lang="fr-CH" altLang="x-none" dirty="0">
                  <a:solidFill>
                    <a:srgbClr val="CC3300"/>
                  </a:solidFill>
                  <a:effectLst>
                    <a:outerShdw blurRad="38100" dist="38100" dir="2700000" algn="tl">
                      <a:srgbClr val="C0C0C0"/>
                    </a:outerShdw>
                  </a:effectLst>
                  <a:latin typeface="+mj-lt"/>
                </a:rPr>
                <a:t>ORGANISME DEVANT UNE SITUATION DE STRESS</a:t>
              </a:r>
              <a:endParaRPr lang="fr-FR" altLang="x-none" dirty="0">
                <a:solidFill>
                  <a:srgbClr val="CC3300"/>
                </a:solidFill>
                <a:effectLst>
                  <a:outerShdw blurRad="38100" dist="38100" dir="2700000" algn="tl">
                    <a:srgbClr val="C0C0C0"/>
                  </a:outerShdw>
                </a:effectLst>
                <a:latin typeface="+mj-lt"/>
              </a:endParaRPr>
            </a:p>
          </p:txBody>
        </p:sp>
      </p:grpSp>
      <p:grpSp>
        <p:nvGrpSpPr>
          <p:cNvPr id="3" name="Group 5"/>
          <p:cNvGrpSpPr>
            <a:grpSpLocks/>
          </p:cNvGrpSpPr>
          <p:nvPr/>
        </p:nvGrpSpPr>
        <p:grpSpPr bwMode="auto">
          <a:xfrm>
            <a:off x="5027614" y="4529138"/>
            <a:ext cx="2136775" cy="1947862"/>
            <a:chOff x="822" y="1684"/>
            <a:chExt cx="489" cy="413"/>
          </a:xfrm>
        </p:grpSpPr>
        <p:sp>
          <p:nvSpPr>
            <p:cNvPr id="190511" name="Freeform 6"/>
            <p:cNvSpPr>
              <a:spLocks/>
            </p:cNvSpPr>
            <p:nvPr/>
          </p:nvSpPr>
          <p:spPr bwMode="auto">
            <a:xfrm>
              <a:off x="822" y="1684"/>
              <a:ext cx="489" cy="413"/>
            </a:xfrm>
            <a:custGeom>
              <a:avLst/>
              <a:gdLst>
                <a:gd name="T0" fmla="*/ 0 w 1959"/>
                <a:gd name="T1" fmla="*/ 0 h 1650"/>
                <a:gd name="T2" fmla="*/ 0 w 1959"/>
                <a:gd name="T3" fmla="*/ 0 h 1650"/>
                <a:gd name="T4" fmla="*/ 0 w 1959"/>
                <a:gd name="T5" fmla="*/ 0 h 1650"/>
                <a:gd name="T6" fmla="*/ 0 w 1959"/>
                <a:gd name="T7" fmla="*/ 0 h 1650"/>
                <a:gd name="T8" fmla="*/ 0 w 1959"/>
                <a:gd name="T9" fmla="*/ 0 h 1650"/>
                <a:gd name="T10" fmla="*/ 0 w 1959"/>
                <a:gd name="T11" fmla="*/ 0 h 1650"/>
                <a:gd name="T12" fmla="*/ 0 w 1959"/>
                <a:gd name="T13" fmla="*/ 0 h 1650"/>
                <a:gd name="T14" fmla="*/ 0 w 1959"/>
                <a:gd name="T15" fmla="*/ 0 h 1650"/>
                <a:gd name="T16" fmla="*/ 0 w 1959"/>
                <a:gd name="T17" fmla="*/ 0 h 1650"/>
                <a:gd name="T18" fmla="*/ 0 w 1959"/>
                <a:gd name="T19" fmla="*/ 0 h 1650"/>
                <a:gd name="T20" fmla="*/ 0 w 1959"/>
                <a:gd name="T21" fmla="*/ 0 h 1650"/>
                <a:gd name="T22" fmla="*/ 0 w 1959"/>
                <a:gd name="T23" fmla="*/ 0 h 1650"/>
                <a:gd name="T24" fmla="*/ 0 w 1959"/>
                <a:gd name="T25" fmla="*/ 0 h 1650"/>
                <a:gd name="T26" fmla="*/ 0 w 1959"/>
                <a:gd name="T27" fmla="*/ 0 h 1650"/>
                <a:gd name="T28" fmla="*/ 0 w 1959"/>
                <a:gd name="T29" fmla="*/ 0 h 1650"/>
                <a:gd name="T30" fmla="*/ 0 w 1959"/>
                <a:gd name="T31" fmla="*/ 0 h 1650"/>
                <a:gd name="T32" fmla="*/ 0 w 1959"/>
                <a:gd name="T33" fmla="*/ 0 h 1650"/>
                <a:gd name="T34" fmla="*/ 0 w 1959"/>
                <a:gd name="T35" fmla="*/ 0 h 1650"/>
                <a:gd name="T36" fmla="*/ 0 w 1959"/>
                <a:gd name="T37" fmla="*/ 0 h 1650"/>
                <a:gd name="T38" fmla="*/ 0 w 1959"/>
                <a:gd name="T39" fmla="*/ 0 h 1650"/>
                <a:gd name="T40" fmla="*/ 0 w 1959"/>
                <a:gd name="T41" fmla="*/ 0 h 1650"/>
                <a:gd name="T42" fmla="*/ 0 w 1959"/>
                <a:gd name="T43" fmla="*/ 0 h 1650"/>
                <a:gd name="T44" fmla="*/ 0 w 1959"/>
                <a:gd name="T45" fmla="*/ 0 h 1650"/>
                <a:gd name="T46" fmla="*/ 0 w 1959"/>
                <a:gd name="T47" fmla="*/ 0 h 1650"/>
                <a:gd name="T48" fmla="*/ 0 w 1959"/>
                <a:gd name="T49" fmla="*/ 0 h 1650"/>
                <a:gd name="T50" fmla="*/ 0 w 1959"/>
                <a:gd name="T51" fmla="*/ 0 h 1650"/>
                <a:gd name="T52" fmla="*/ 0 w 1959"/>
                <a:gd name="T53" fmla="*/ 0 h 1650"/>
                <a:gd name="T54" fmla="*/ 0 w 1959"/>
                <a:gd name="T55" fmla="*/ 0 h 1650"/>
                <a:gd name="T56" fmla="*/ 0 w 1959"/>
                <a:gd name="T57" fmla="*/ 0 h 1650"/>
                <a:gd name="T58" fmla="*/ 0 w 1959"/>
                <a:gd name="T59" fmla="*/ 0 h 1650"/>
                <a:gd name="T60" fmla="*/ 0 w 1959"/>
                <a:gd name="T61" fmla="*/ 0 h 1650"/>
                <a:gd name="T62" fmla="*/ 0 w 1959"/>
                <a:gd name="T63" fmla="*/ 0 h 1650"/>
                <a:gd name="T64" fmla="*/ 0 w 1959"/>
                <a:gd name="T65" fmla="*/ 0 h 1650"/>
                <a:gd name="T66" fmla="*/ 0 w 1959"/>
                <a:gd name="T67" fmla="*/ 0 h 1650"/>
                <a:gd name="T68" fmla="*/ 0 w 1959"/>
                <a:gd name="T69" fmla="*/ 0 h 1650"/>
                <a:gd name="T70" fmla="*/ 0 w 1959"/>
                <a:gd name="T71" fmla="*/ 0 h 1650"/>
                <a:gd name="T72" fmla="*/ 0 w 1959"/>
                <a:gd name="T73" fmla="*/ 0 h 1650"/>
                <a:gd name="T74" fmla="*/ 0 w 1959"/>
                <a:gd name="T75" fmla="*/ 0 h 1650"/>
                <a:gd name="T76" fmla="*/ 0 w 1959"/>
                <a:gd name="T77" fmla="*/ 0 h 1650"/>
                <a:gd name="T78" fmla="*/ 0 w 1959"/>
                <a:gd name="T79" fmla="*/ 0 h 1650"/>
                <a:gd name="T80" fmla="*/ 0 w 1959"/>
                <a:gd name="T81" fmla="*/ 0 h 1650"/>
                <a:gd name="T82" fmla="*/ 0 w 1959"/>
                <a:gd name="T83" fmla="*/ 0 h 1650"/>
                <a:gd name="T84" fmla="*/ 0 w 1959"/>
                <a:gd name="T85" fmla="*/ 0 h 1650"/>
                <a:gd name="T86" fmla="*/ 0 w 1959"/>
                <a:gd name="T87" fmla="*/ 0 h 1650"/>
                <a:gd name="T88" fmla="*/ 0 w 1959"/>
                <a:gd name="T89" fmla="*/ 0 h 1650"/>
                <a:gd name="T90" fmla="*/ 0 w 1959"/>
                <a:gd name="T91" fmla="*/ 0 h 1650"/>
                <a:gd name="T92" fmla="*/ 0 w 1959"/>
                <a:gd name="T93" fmla="*/ 0 h 1650"/>
                <a:gd name="T94" fmla="*/ 0 w 1959"/>
                <a:gd name="T95" fmla="*/ 0 h 1650"/>
                <a:gd name="T96" fmla="*/ 0 w 1959"/>
                <a:gd name="T97" fmla="*/ 0 h 1650"/>
                <a:gd name="T98" fmla="*/ 0 w 1959"/>
                <a:gd name="T99" fmla="*/ 0 h 1650"/>
                <a:gd name="T100" fmla="*/ 0 w 1959"/>
                <a:gd name="T101" fmla="*/ 0 h 1650"/>
                <a:gd name="T102" fmla="*/ 0 w 1959"/>
                <a:gd name="T103" fmla="*/ 0 h 1650"/>
                <a:gd name="T104" fmla="*/ 0 w 1959"/>
                <a:gd name="T105" fmla="*/ 0 h 1650"/>
                <a:gd name="T106" fmla="*/ 0 w 1959"/>
                <a:gd name="T107" fmla="*/ 0 h 1650"/>
                <a:gd name="T108" fmla="*/ 0 w 1959"/>
                <a:gd name="T109" fmla="*/ 0 h 1650"/>
                <a:gd name="T110" fmla="*/ 0 w 1959"/>
                <a:gd name="T111" fmla="*/ 0 h 1650"/>
                <a:gd name="T112" fmla="*/ 0 w 1959"/>
                <a:gd name="T113" fmla="*/ 0 h 1650"/>
                <a:gd name="T114" fmla="*/ 0 w 1959"/>
                <a:gd name="T115" fmla="*/ 0 h 165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59"/>
                <a:gd name="T175" fmla="*/ 0 h 1650"/>
                <a:gd name="T176" fmla="*/ 1959 w 1959"/>
                <a:gd name="T177" fmla="*/ 1650 h 165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59" h="1650">
                  <a:moveTo>
                    <a:pt x="99" y="382"/>
                  </a:moveTo>
                  <a:lnTo>
                    <a:pt x="96" y="378"/>
                  </a:lnTo>
                  <a:lnTo>
                    <a:pt x="89" y="367"/>
                  </a:lnTo>
                  <a:lnTo>
                    <a:pt x="77" y="350"/>
                  </a:lnTo>
                  <a:lnTo>
                    <a:pt x="63" y="329"/>
                  </a:lnTo>
                  <a:lnTo>
                    <a:pt x="49" y="305"/>
                  </a:lnTo>
                  <a:lnTo>
                    <a:pt x="35" y="282"/>
                  </a:lnTo>
                  <a:lnTo>
                    <a:pt x="24" y="259"/>
                  </a:lnTo>
                  <a:lnTo>
                    <a:pt x="15" y="239"/>
                  </a:lnTo>
                  <a:lnTo>
                    <a:pt x="8" y="215"/>
                  </a:lnTo>
                  <a:lnTo>
                    <a:pt x="3" y="187"/>
                  </a:lnTo>
                  <a:lnTo>
                    <a:pt x="0" y="157"/>
                  </a:lnTo>
                  <a:lnTo>
                    <a:pt x="1" y="126"/>
                  </a:lnTo>
                  <a:lnTo>
                    <a:pt x="6" y="95"/>
                  </a:lnTo>
                  <a:lnTo>
                    <a:pt x="19" y="67"/>
                  </a:lnTo>
                  <a:lnTo>
                    <a:pt x="39" y="43"/>
                  </a:lnTo>
                  <a:lnTo>
                    <a:pt x="67" y="24"/>
                  </a:lnTo>
                  <a:lnTo>
                    <a:pt x="84" y="17"/>
                  </a:lnTo>
                  <a:lnTo>
                    <a:pt x="103" y="10"/>
                  </a:lnTo>
                  <a:lnTo>
                    <a:pt x="123" y="5"/>
                  </a:lnTo>
                  <a:lnTo>
                    <a:pt x="144" y="2"/>
                  </a:lnTo>
                  <a:lnTo>
                    <a:pt x="165" y="0"/>
                  </a:lnTo>
                  <a:lnTo>
                    <a:pt x="187" y="0"/>
                  </a:lnTo>
                  <a:lnTo>
                    <a:pt x="209" y="2"/>
                  </a:lnTo>
                  <a:lnTo>
                    <a:pt x="233" y="5"/>
                  </a:lnTo>
                  <a:lnTo>
                    <a:pt x="254" y="11"/>
                  </a:lnTo>
                  <a:lnTo>
                    <a:pt x="276" y="19"/>
                  </a:lnTo>
                  <a:lnTo>
                    <a:pt x="297" y="30"/>
                  </a:lnTo>
                  <a:lnTo>
                    <a:pt x="317" y="44"/>
                  </a:lnTo>
                  <a:lnTo>
                    <a:pt x="335" y="60"/>
                  </a:lnTo>
                  <a:lnTo>
                    <a:pt x="353" y="79"/>
                  </a:lnTo>
                  <a:lnTo>
                    <a:pt x="369" y="101"/>
                  </a:lnTo>
                  <a:lnTo>
                    <a:pt x="383" y="127"/>
                  </a:lnTo>
                  <a:lnTo>
                    <a:pt x="405" y="175"/>
                  </a:lnTo>
                  <a:lnTo>
                    <a:pt x="420" y="211"/>
                  </a:lnTo>
                  <a:lnTo>
                    <a:pt x="430" y="238"/>
                  </a:lnTo>
                  <a:lnTo>
                    <a:pt x="436" y="255"/>
                  </a:lnTo>
                  <a:lnTo>
                    <a:pt x="437" y="267"/>
                  </a:lnTo>
                  <a:lnTo>
                    <a:pt x="437" y="273"/>
                  </a:lnTo>
                  <a:lnTo>
                    <a:pt x="436" y="276"/>
                  </a:lnTo>
                  <a:lnTo>
                    <a:pt x="434" y="276"/>
                  </a:lnTo>
                  <a:lnTo>
                    <a:pt x="438" y="275"/>
                  </a:lnTo>
                  <a:lnTo>
                    <a:pt x="450" y="273"/>
                  </a:lnTo>
                  <a:lnTo>
                    <a:pt x="465" y="269"/>
                  </a:lnTo>
                  <a:lnTo>
                    <a:pt x="486" y="266"/>
                  </a:lnTo>
                  <a:lnTo>
                    <a:pt x="508" y="263"/>
                  </a:lnTo>
                  <a:lnTo>
                    <a:pt x="531" y="262"/>
                  </a:lnTo>
                  <a:lnTo>
                    <a:pt x="554" y="262"/>
                  </a:lnTo>
                  <a:lnTo>
                    <a:pt x="575" y="266"/>
                  </a:lnTo>
                  <a:lnTo>
                    <a:pt x="576" y="264"/>
                  </a:lnTo>
                  <a:lnTo>
                    <a:pt x="578" y="260"/>
                  </a:lnTo>
                  <a:lnTo>
                    <a:pt x="584" y="253"/>
                  </a:lnTo>
                  <a:lnTo>
                    <a:pt x="590" y="243"/>
                  </a:lnTo>
                  <a:lnTo>
                    <a:pt x="599" y="233"/>
                  </a:lnTo>
                  <a:lnTo>
                    <a:pt x="608" y="221"/>
                  </a:lnTo>
                  <a:lnTo>
                    <a:pt x="621" y="208"/>
                  </a:lnTo>
                  <a:lnTo>
                    <a:pt x="635" y="194"/>
                  </a:lnTo>
                  <a:lnTo>
                    <a:pt x="650" y="182"/>
                  </a:lnTo>
                  <a:lnTo>
                    <a:pt x="667" y="169"/>
                  </a:lnTo>
                  <a:lnTo>
                    <a:pt x="686" y="156"/>
                  </a:lnTo>
                  <a:lnTo>
                    <a:pt x="705" y="144"/>
                  </a:lnTo>
                  <a:lnTo>
                    <a:pt x="728" y="135"/>
                  </a:lnTo>
                  <a:lnTo>
                    <a:pt x="750" y="127"/>
                  </a:lnTo>
                  <a:lnTo>
                    <a:pt x="774" y="121"/>
                  </a:lnTo>
                  <a:lnTo>
                    <a:pt x="800" y="117"/>
                  </a:lnTo>
                  <a:lnTo>
                    <a:pt x="802" y="113"/>
                  </a:lnTo>
                  <a:lnTo>
                    <a:pt x="808" y="99"/>
                  </a:lnTo>
                  <a:lnTo>
                    <a:pt x="819" y="80"/>
                  </a:lnTo>
                  <a:lnTo>
                    <a:pt x="833" y="59"/>
                  </a:lnTo>
                  <a:lnTo>
                    <a:pt x="850" y="40"/>
                  </a:lnTo>
                  <a:lnTo>
                    <a:pt x="871" y="25"/>
                  </a:lnTo>
                  <a:lnTo>
                    <a:pt x="894" y="17"/>
                  </a:lnTo>
                  <a:lnTo>
                    <a:pt x="921" y="19"/>
                  </a:lnTo>
                  <a:lnTo>
                    <a:pt x="926" y="19"/>
                  </a:lnTo>
                  <a:lnTo>
                    <a:pt x="940" y="21"/>
                  </a:lnTo>
                  <a:lnTo>
                    <a:pt x="960" y="24"/>
                  </a:lnTo>
                  <a:lnTo>
                    <a:pt x="984" y="29"/>
                  </a:lnTo>
                  <a:lnTo>
                    <a:pt x="1011" y="39"/>
                  </a:lnTo>
                  <a:lnTo>
                    <a:pt x="1039" y="53"/>
                  </a:lnTo>
                  <a:lnTo>
                    <a:pt x="1066" y="73"/>
                  </a:lnTo>
                  <a:lnTo>
                    <a:pt x="1089" y="99"/>
                  </a:lnTo>
                  <a:lnTo>
                    <a:pt x="1102" y="121"/>
                  </a:lnTo>
                  <a:lnTo>
                    <a:pt x="1109" y="140"/>
                  </a:lnTo>
                  <a:lnTo>
                    <a:pt x="1112" y="154"/>
                  </a:lnTo>
                  <a:lnTo>
                    <a:pt x="1113" y="158"/>
                  </a:lnTo>
                  <a:lnTo>
                    <a:pt x="1115" y="159"/>
                  </a:lnTo>
                  <a:lnTo>
                    <a:pt x="1120" y="162"/>
                  </a:lnTo>
                  <a:lnTo>
                    <a:pt x="1128" y="165"/>
                  </a:lnTo>
                  <a:lnTo>
                    <a:pt x="1137" y="170"/>
                  </a:lnTo>
                  <a:lnTo>
                    <a:pt x="1150" y="175"/>
                  </a:lnTo>
                  <a:lnTo>
                    <a:pt x="1164" y="182"/>
                  </a:lnTo>
                  <a:lnTo>
                    <a:pt x="1181" y="189"/>
                  </a:lnTo>
                  <a:lnTo>
                    <a:pt x="1197" y="197"/>
                  </a:lnTo>
                  <a:lnTo>
                    <a:pt x="1213" y="206"/>
                  </a:lnTo>
                  <a:lnTo>
                    <a:pt x="1231" y="214"/>
                  </a:lnTo>
                  <a:lnTo>
                    <a:pt x="1248" y="224"/>
                  </a:lnTo>
                  <a:lnTo>
                    <a:pt x="1265" y="234"/>
                  </a:lnTo>
                  <a:lnTo>
                    <a:pt x="1280" y="243"/>
                  </a:lnTo>
                  <a:lnTo>
                    <a:pt x="1294" y="253"/>
                  </a:lnTo>
                  <a:lnTo>
                    <a:pt x="1307" y="261"/>
                  </a:lnTo>
                  <a:lnTo>
                    <a:pt x="1317" y="270"/>
                  </a:lnTo>
                  <a:lnTo>
                    <a:pt x="1330" y="282"/>
                  </a:lnTo>
                  <a:lnTo>
                    <a:pt x="1345" y="295"/>
                  </a:lnTo>
                  <a:lnTo>
                    <a:pt x="1359" y="306"/>
                  </a:lnTo>
                  <a:lnTo>
                    <a:pt x="1374" y="318"/>
                  </a:lnTo>
                  <a:lnTo>
                    <a:pt x="1391" y="331"/>
                  </a:lnTo>
                  <a:lnTo>
                    <a:pt x="1406" y="341"/>
                  </a:lnTo>
                  <a:lnTo>
                    <a:pt x="1422" y="353"/>
                  </a:lnTo>
                  <a:lnTo>
                    <a:pt x="1437" y="364"/>
                  </a:lnTo>
                  <a:lnTo>
                    <a:pt x="1453" y="374"/>
                  </a:lnTo>
                  <a:lnTo>
                    <a:pt x="1467" y="383"/>
                  </a:lnTo>
                  <a:lnTo>
                    <a:pt x="1481" y="393"/>
                  </a:lnTo>
                  <a:lnTo>
                    <a:pt x="1495" y="401"/>
                  </a:lnTo>
                  <a:lnTo>
                    <a:pt x="1506" y="409"/>
                  </a:lnTo>
                  <a:lnTo>
                    <a:pt x="1518" y="417"/>
                  </a:lnTo>
                  <a:lnTo>
                    <a:pt x="1527" y="423"/>
                  </a:lnTo>
                  <a:lnTo>
                    <a:pt x="1535" y="429"/>
                  </a:lnTo>
                  <a:lnTo>
                    <a:pt x="1546" y="437"/>
                  </a:lnTo>
                  <a:lnTo>
                    <a:pt x="1560" y="448"/>
                  </a:lnTo>
                  <a:lnTo>
                    <a:pt x="1574" y="460"/>
                  </a:lnTo>
                  <a:lnTo>
                    <a:pt x="1590" y="476"/>
                  </a:lnTo>
                  <a:lnTo>
                    <a:pt x="1608" y="494"/>
                  </a:lnTo>
                  <a:lnTo>
                    <a:pt x="1624" y="515"/>
                  </a:lnTo>
                  <a:lnTo>
                    <a:pt x="1641" y="540"/>
                  </a:lnTo>
                  <a:lnTo>
                    <a:pt x="1657" y="568"/>
                  </a:lnTo>
                  <a:lnTo>
                    <a:pt x="1671" y="598"/>
                  </a:lnTo>
                  <a:lnTo>
                    <a:pt x="1684" y="633"/>
                  </a:lnTo>
                  <a:lnTo>
                    <a:pt x="1694" y="670"/>
                  </a:lnTo>
                  <a:lnTo>
                    <a:pt x="1702" y="712"/>
                  </a:lnTo>
                  <a:lnTo>
                    <a:pt x="1707" y="758"/>
                  </a:lnTo>
                  <a:lnTo>
                    <a:pt x="1707" y="808"/>
                  </a:lnTo>
                  <a:lnTo>
                    <a:pt x="1704" y="862"/>
                  </a:lnTo>
                  <a:lnTo>
                    <a:pt x="1694" y="920"/>
                  </a:lnTo>
                  <a:lnTo>
                    <a:pt x="1698" y="924"/>
                  </a:lnTo>
                  <a:lnTo>
                    <a:pt x="1709" y="932"/>
                  </a:lnTo>
                  <a:lnTo>
                    <a:pt x="1726" y="943"/>
                  </a:lnTo>
                  <a:lnTo>
                    <a:pt x="1748" y="960"/>
                  </a:lnTo>
                  <a:lnTo>
                    <a:pt x="1774" y="978"/>
                  </a:lnTo>
                  <a:lnTo>
                    <a:pt x="1803" y="998"/>
                  </a:lnTo>
                  <a:lnTo>
                    <a:pt x="1834" y="1019"/>
                  </a:lnTo>
                  <a:lnTo>
                    <a:pt x="1866" y="1040"/>
                  </a:lnTo>
                  <a:lnTo>
                    <a:pt x="1886" y="1055"/>
                  </a:lnTo>
                  <a:lnTo>
                    <a:pt x="1904" y="1074"/>
                  </a:lnTo>
                  <a:lnTo>
                    <a:pt x="1922" y="1097"/>
                  </a:lnTo>
                  <a:lnTo>
                    <a:pt x="1937" y="1124"/>
                  </a:lnTo>
                  <a:lnTo>
                    <a:pt x="1949" y="1155"/>
                  </a:lnTo>
                  <a:lnTo>
                    <a:pt x="1957" y="1187"/>
                  </a:lnTo>
                  <a:lnTo>
                    <a:pt x="1959" y="1223"/>
                  </a:lnTo>
                  <a:lnTo>
                    <a:pt x="1956" y="1260"/>
                  </a:lnTo>
                  <a:lnTo>
                    <a:pt x="1946" y="1299"/>
                  </a:lnTo>
                  <a:lnTo>
                    <a:pt x="1928" y="1338"/>
                  </a:lnTo>
                  <a:lnTo>
                    <a:pt x="1902" y="1379"/>
                  </a:lnTo>
                  <a:lnTo>
                    <a:pt x="1866" y="1418"/>
                  </a:lnTo>
                  <a:lnTo>
                    <a:pt x="1819" y="1458"/>
                  </a:lnTo>
                  <a:lnTo>
                    <a:pt x="1761" y="1498"/>
                  </a:lnTo>
                  <a:lnTo>
                    <a:pt x="1691" y="1535"/>
                  </a:lnTo>
                  <a:lnTo>
                    <a:pt x="1607" y="1571"/>
                  </a:lnTo>
                  <a:lnTo>
                    <a:pt x="1604" y="1571"/>
                  </a:lnTo>
                  <a:lnTo>
                    <a:pt x="1598" y="1572"/>
                  </a:lnTo>
                  <a:lnTo>
                    <a:pt x="1589" y="1575"/>
                  </a:lnTo>
                  <a:lnTo>
                    <a:pt x="1577" y="1577"/>
                  </a:lnTo>
                  <a:lnTo>
                    <a:pt x="1565" y="1579"/>
                  </a:lnTo>
                  <a:lnTo>
                    <a:pt x="1549" y="1583"/>
                  </a:lnTo>
                  <a:lnTo>
                    <a:pt x="1533" y="1585"/>
                  </a:lnTo>
                  <a:lnTo>
                    <a:pt x="1518" y="1589"/>
                  </a:lnTo>
                  <a:lnTo>
                    <a:pt x="1503" y="1591"/>
                  </a:lnTo>
                  <a:lnTo>
                    <a:pt x="1489" y="1592"/>
                  </a:lnTo>
                  <a:lnTo>
                    <a:pt x="1477" y="1593"/>
                  </a:lnTo>
                  <a:lnTo>
                    <a:pt x="1468" y="1594"/>
                  </a:lnTo>
                  <a:lnTo>
                    <a:pt x="1461" y="1593"/>
                  </a:lnTo>
                  <a:lnTo>
                    <a:pt x="1458" y="1592"/>
                  </a:lnTo>
                  <a:lnTo>
                    <a:pt x="1460" y="1590"/>
                  </a:lnTo>
                  <a:lnTo>
                    <a:pt x="1467" y="1585"/>
                  </a:lnTo>
                  <a:lnTo>
                    <a:pt x="1497" y="1569"/>
                  </a:lnTo>
                  <a:lnTo>
                    <a:pt x="1527" y="1551"/>
                  </a:lnTo>
                  <a:lnTo>
                    <a:pt x="1556" y="1535"/>
                  </a:lnTo>
                  <a:lnTo>
                    <a:pt x="1586" y="1517"/>
                  </a:lnTo>
                  <a:lnTo>
                    <a:pt x="1615" y="1501"/>
                  </a:lnTo>
                  <a:lnTo>
                    <a:pt x="1642" y="1485"/>
                  </a:lnTo>
                  <a:lnTo>
                    <a:pt x="1667" y="1468"/>
                  </a:lnTo>
                  <a:lnTo>
                    <a:pt x="1692" y="1453"/>
                  </a:lnTo>
                  <a:lnTo>
                    <a:pt x="1715" y="1438"/>
                  </a:lnTo>
                  <a:lnTo>
                    <a:pt x="1736" y="1424"/>
                  </a:lnTo>
                  <a:lnTo>
                    <a:pt x="1755" y="1410"/>
                  </a:lnTo>
                  <a:lnTo>
                    <a:pt x="1771" y="1398"/>
                  </a:lnTo>
                  <a:lnTo>
                    <a:pt x="1785" y="1386"/>
                  </a:lnTo>
                  <a:lnTo>
                    <a:pt x="1797" y="1375"/>
                  </a:lnTo>
                  <a:lnTo>
                    <a:pt x="1805" y="1366"/>
                  </a:lnTo>
                  <a:lnTo>
                    <a:pt x="1811" y="1358"/>
                  </a:lnTo>
                  <a:lnTo>
                    <a:pt x="1816" y="1348"/>
                  </a:lnTo>
                  <a:lnTo>
                    <a:pt x="1823" y="1338"/>
                  </a:lnTo>
                  <a:lnTo>
                    <a:pt x="1830" y="1324"/>
                  </a:lnTo>
                  <a:lnTo>
                    <a:pt x="1838" y="1309"/>
                  </a:lnTo>
                  <a:lnTo>
                    <a:pt x="1845" y="1292"/>
                  </a:lnTo>
                  <a:lnTo>
                    <a:pt x="1851" y="1275"/>
                  </a:lnTo>
                  <a:lnTo>
                    <a:pt x="1853" y="1256"/>
                  </a:lnTo>
                  <a:lnTo>
                    <a:pt x="1853" y="1235"/>
                  </a:lnTo>
                  <a:lnTo>
                    <a:pt x="1848" y="1215"/>
                  </a:lnTo>
                  <a:lnTo>
                    <a:pt x="1839" y="1194"/>
                  </a:lnTo>
                  <a:lnTo>
                    <a:pt x="1824" y="1172"/>
                  </a:lnTo>
                  <a:lnTo>
                    <a:pt x="1802" y="1151"/>
                  </a:lnTo>
                  <a:lnTo>
                    <a:pt x="1771" y="1129"/>
                  </a:lnTo>
                  <a:lnTo>
                    <a:pt x="1732" y="1108"/>
                  </a:lnTo>
                  <a:lnTo>
                    <a:pt x="1684" y="1088"/>
                  </a:lnTo>
                  <a:lnTo>
                    <a:pt x="1624" y="1068"/>
                  </a:lnTo>
                  <a:lnTo>
                    <a:pt x="1622" y="1071"/>
                  </a:lnTo>
                  <a:lnTo>
                    <a:pt x="1615" y="1075"/>
                  </a:lnTo>
                  <a:lnTo>
                    <a:pt x="1605" y="1083"/>
                  </a:lnTo>
                  <a:lnTo>
                    <a:pt x="1593" y="1093"/>
                  </a:lnTo>
                  <a:lnTo>
                    <a:pt x="1580" y="1103"/>
                  </a:lnTo>
                  <a:lnTo>
                    <a:pt x="1566" y="1114"/>
                  </a:lnTo>
                  <a:lnTo>
                    <a:pt x="1552" y="1122"/>
                  </a:lnTo>
                  <a:lnTo>
                    <a:pt x="1540" y="1129"/>
                  </a:lnTo>
                  <a:lnTo>
                    <a:pt x="1530" y="1137"/>
                  </a:lnTo>
                  <a:lnTo>
                    <a:pt x="1520" y="1149"/>
                  </a:lnTo>
                  <a:lnTo>
                    <a:pt x="1512" y="1164"/>
                  </a:lnTo>
                  <a:lnTo>
                    <a:pt x="1505" y="1179"/>
                  </a:lnTo>
                  <a:lnTo>
                    <a:pt x="1498" y="1194"/>
                  </a:lnTo>
                  <a:lnTo>
                    <a:pt x="1493" y="1207"/>
                  </a:lnTo>
                  <a:lnTo>
                    <a:pt x="1491" y="1216"/>
                  </a:lnTo>
                  <a:lnTo>
                    <a:pt x="1490" y="1220"/>
                  </a:lnTo>
                  <a:lnTo>
                    <a:pt x="1492" y="1221"/>
                  </a:lnTo>
                  <a:lnTo>
                    <a:pt x="1499" y="1223"/>
                  </a:lnTo>
                  <a:lnTo>
                    <a:pt x="1509" y="1228"/>
                  </a:lnTo>
                  <a:lnTo>
                    <a:pt x="1520" y="1234"/>
                  </a:lnTo>
                  <a:lnTo>
                    <a:pt x="1531" y="1241"/>
                  </a:lnTo>
                  <a:lnTo>
                    <a:pt x="1541" y="1250"/>
                  </a:lnTo>
                  <a:lnTo>
                    <a:pt x="1549" y="1260"/>
                  </a:lnTo>
                  <a:lnTo>
                    <a:pt x="1553" y="1270"/>
                  </a:lnTo>
                  <a:lnTo>
                    <a:pt x="1553" y="1281"/>
                  </a:lnTo>
                  <a:lnTo>
                    <a:pt x="1551" y="1289"/>
                  </a:lnTo>
                  <a:lnTo>
                    <a:pt x="1545" y="1297"/>
                  </a:lnTo>
                  <a:lnTo>
                    <a:pt x="1539" y="1302"/>
                  </a:lnTo>
                  <a:lnTo>
                    <a:pt x="1531" y="1306"/>
                  </a:lnTo>
                  <a:lnTo>
                    <a:pt x="1523" y="1307"/>
                  </a:lnTo>
                  <a:lnTo>
                    <a:pt x="1514" y="1306"/>
                  </a:lnTo>
                  <a:lnTo>
                    <a:pt x="1506" y="1303"/>
                  </a:lnTo>
                  <a:lnTo>
                    <a:pt x="1499" y="1298"/>
                  </a:lnTo>
                  <a:lnTo>
                    <a:pt x="1492" y="1292"/>
                  </a:lnTo>
                  <a:lnTo>
                    <a:pt x="1484" y="1286"/>
                  </a:lnTo>
                  <a:lnTo>
                    <a:pt x="1477" y="1281"/>
                  </a:lnTo>
                  <a:lnTo>
                    <a:pt x="1470" y="1276"/>
                  </a:lnTo>
                  <a:lnTo>
                    <a:pt x="1462" y="1272"/>
                  </a:lnTo>
                  <a:lnTo>
                    <a:pt x="1454" y="1270"/>
                  </a:lnTo>
                  <a:lnTo>
                    <a:pt x="1444" y="1270"/>
                  </a:lnTo>
                  <a:lnTo>
                    <a:pt x="1437" y="1276"/>
                  </a:lnTo>
                  <a:lnTo>
                    <a:pt x="1436" y="1288"/>
                  </a:lnTo>
                  <a:lnTo>
                    <a:pt x="1439" y="1304"/>
                  </a:lnTo>
                  <a:lnTo>
                    <a:pt x="1443" y="1324"/>
                  </a:lnTo>
                  <a:lnTo>
                    <a:pt x="1449" y="1345"/>
                  </a:lnTo>
                  <a:lnTo>
                    <a:pt x="1455" y="1363"/>
                  </a:lnTo>
                  <a:lnTo>
                    <a:pt x="1458" y="1380"/>
                  </a:lnTo>
                  <a:lnTo>
                    <a:pt x="1461" y="1391"/>
                  </a:lnTo>
                  <a:lnTo>
                    <a:pt x="1458" y="1402"/>
                  </a:lnTo>
                  <a:lnTo>
                    <a:pt x="1454" y="1411"/>
                  </a:lnTo>
                  <a:lnTo>
                    <a:pt x="1447" y="1417"/>
                  </a:lnTo>
                  <a:lnTo>
                    <a:pt x="1439" y="1421"/>
                  </a:lnTo>
                  <a:lnTo>
                    <a:pt x="1429" y="1422"/>
                  </a:lnTo>
                  <a:lnTo>
                    <a:pt x="1422" y="1421"/>
                  </a:lnTo>
                  <a:lnTo>
                    <a:pt x="1415" y="1416"/>
                  </a:lnTo>
                  <a:lnTo>
                    <a:pt x="1411" y="1408"/>
                  </a:lnTo>
                  <a:lnTo>
                    <a:pt x="1404" y="1381"/>
                  </a:lnTo>
                  <a:lnTo>
                    <a:pt x="1394" y="1345"/>
                  </a:lnTo>
                  <a:lnTo>
                    <a:pt x="1386" y="1313"/>
                  </a:lnTo>
                  <a:lnTo>
                    <a:pt x="1377" y="1299"/>
                  </a:lnTo>
                  <a:lnTo>
                    <a:pt x="1372" y="1299"/>
                  </a:lnTo>
                  <a:lnTo>
                    <a:pt x="1366" y="1300"/>
                  </a:lnTo>
                  <a:lnTo>
                    <a:pt x="1361" y="1303"/>
                  </a:lnTo>
                  <a:lnTo>
                    <a:pt x="1356" y="1307"/>
                  </a:lnTo>
                  <a:lnTo>
                    <a:pt x="1349" y="1312"/>
                  </a:lnTo>
                  <a:lnTo>
                    <a:pt x="1342" y="1319"/>
                  </a:lnTo>
                  <a:lnTo>
                    <a:pt x="1333" y="1328"/>
                  </a:lnTo>
                  <a:lnTo>
                    <a:pt x="1325" y="1340"/>
                  </a:lnTo>
                  <a:lnTo>
                    <a:pt x="1315" y="1352"/>
                  </a:lnTo>
                  <a:lnTo>
                    <a:pt x="1302" y="1362"/>
                  </a:lnTo>
                  <a:lnTo>
                    <a:pt x="1288" y="1372"/>
                  </a:lnTo>
                  <a:lnTo>
                    <a:pt x="1274" y="1379"/>
                  </a:lnTo>
                  <a:lnTo>
                    <a:pt x="1260" y="1383"/>
                  </a:lnTo>
                  <a:lnTo>
                    <a:pt x="1248" y="1384"/>
                  </a:lnTo>
                  <a:lnTo>
                    <a:pt x="1240" y="1382"/>
                  </a:lnTo>
                  <a:lnTo>
                    <a:pt x="1235" y="1376"/>
                  </a:lnTo>
                  <a:lnTo>
                    <a:pt x="1234" y="1368"/>
                  </a:lnTo>
                  <a:lnTo>
                    <a:pt x="1237" y="1360"/>
                  </a:lnTo>
                  <a:lnTo>
                    <a:pt x="1242" y="1349"/>
                  </a:lnTo>
                  <a:lnTo>
                    <a:pt x="1251" y="1338"/>
                  </a:lnTo>
                  <a:lnTo>
                    <a:pt x="1263" y="1324"/>
                  </a:lnTo>
                  <a:lnTo>
                    <a:pt x="1280" y="1309"/>
                  </a:lnTo>
                  <a:lnTo>
                    <a:pt x="1301" y="1291"/>
                  </a:lnTo>
                  <a:lnTo>
                    <a:pt x="1326" y="1270"/>
                  </a:lnTo>
                  <a:lnTo>
                    <a:pt x="1323" y="1271"/>
                  </a:lnTo>
                  <a:lnTo>
                    <a:pt x="1312" y="1275"/>
                  </a:lnTo>
                  <a:lnTo>
                    <a:pt x="1297" y="1281"/>
                  </a:lnTo>
                  <a:lnTo>
                    <a:pt x="1279" y="1286"/>
                  </a:lnTo>
                  <a:lnTo>
                    <a:pt x="1260" y="1295"/>
                  </a:lnTo>
                  <a:lnTo>
                    <a:pt x="1240" y="1302"/>
                  </a:lnTo>
                  <a:lnTo>
                    <a:pt x="1223" y="1309"/>
                  </a:lnTo>
                  <a:lnTo>
                    <a:pt x="1210" y="1316"/>
                  </a:lnTo>
                  <a:lnTo>
                    <a:pt x="1197" y="1321"/>
                  </a:lnTo>
                  <a:lnTo>
                    <a:pt x="1183" y="1325"/>
                  </a:lnTo>
                  <a:lnTo>
                    <a:pt x="1169" y="1326"/>
                  </a:lnTo>
                  <a:lnTo>
                    <a:pt x="1157" y="1325"/>
                  </a:lnTo>
                  <a:lnTo>
                    <a:pt x="1150" y="1321"/>
                  </a:lnTo>
                  <a:lnTo>
                    <a:pt x="1148" y="1314"/>
                  </a:lnTo>
                  <a:lnTo>
                    <a:pt x="1153" y="1304"/>
                  </a:lnTo>
                  <a:lnTo>
                    <a:pt x="1168" y="1290"/>
                  </a:lnTo>
                  <a:lnTo>
                    <a:pt x="1186" y="1276"/>
                  </a:lnTo>
                  <a:lnTo>
                    <a:pt x="1203" y="1265"/>
                  </a:lnTo>
                  <a:lnTo>
                    <a:pt x="1217" y="1257"/>
                  </a:lnTo>
                  <a:lnTo>
                    <a:pt x="1228" y="1251"/>
                  </a:lnTo>
                  <a:lnTo>
                    <a:pt x="1238" y="1248"/>
                  </a:lnTo>
                  <a:lnTo>
                    <a:pt x="1245" y="1246"/>
                  </a:lnTo>
                  <a:lnTo>
                    <a:pt x="1248" y="1244"/>
                  </a:lnTo>
                  <a:lnTo>
                    <a:pt x="1249" y="1244"/>
                  </a:lnTo>
                  <a:lnTo>
                    <a:pt x="1245" y="1243"/>
                  </a:lnTo>
                  <a:lnTo>
                    <a:pt x="1237" y="1239"/>
                  </a:lnTo>
                  <a:lnTo>
                    <a:pt x="1231" y="1232"/>
                  </a:lnTo>
                  <a:lnTo>
                    <a:pt x="1233" y="1222"/>
                  </a:lnTo>
                  <a:lnTo>
                    <a:pt x="1244" y="1219"/>
                  </a:lnTo>
                  <a:lnTo>
                    <a:pt x="1265" y="1215"/>
                  </a:lnTo>
                  <a:lnTo>
                    <a:pt x="1293" y="1213"/>
                  </a:lnTo>
                  <a:lnTo>
                    <a:pt x="1324" y="1209"/>
                  </a:lnTo>
                  <a:lnTo>
                    <a:pt x="1354" y="1207"/>
                  </a:lnTo>
                  <a:lnTo>
                    <a:pt x="1382" y="1204"/>
                  </a:lnTo>
                  <a:lnTo>
                    <a:pt x="1404" y="1200"/>
                  </a:lnTo>
                  <a:lnTo>
                    <a:pt x="1415" y="1194"/>
                  </a:lnTo>
                  <a:lnTo>
                    <a:pt x="1423" y="1173"/>
                  </a:lnTo>
                  <a:lnTo>
                    <a:pt x="1427" y="1142"/>
                  </a:lnTo>
                  <a:lnTo>
                    <a:pt x="1427" y="1111"/>
                  </a:lnTo>
                  <a:lnTo>
                    <a:pt x="1420" y="1092"/>
                  </a:lnTo>
                  <a:lnTo>
                    <a:pt x="1419" y="1089"/>
                  </a:lnTo>
                  <a:lnTo>
                    <a:pt x="1416" y="1085"/>
                  </a:lnTo>
                  <a:lnTo>
                    <a:pt x="1411" y="1080"/>
                  </a:lnTo>
                  <a:lnTo>
                    <a:pt x="1402" y="1074"/>
                  </a:lnTo>
                  <a:lnTo>
                    <a:pt x="1392" y="1071"/>
                  </a:lnTo>
                  <a:lnTo>
                    <a:pt x="1378" y="1071"/>
                  </a:lnTo>
                  <a:lnTo>
                    <a:pt x="1361" y="1075"/>
                  </a:lnTo>
                  <a:lnTo>
                    <a:pt x="1340" y="1087"/>
                  </a:lnTo>
                  <a:lnTo>
                    <a:pt x="1337" y="1090"/>
                  </a:lnTo>
                  <a:lnTo>
                    <a:pt x="1330" y="1099"/>
                  </a:lnTo>
                  <a:lnTo>
                    <a:pt x="1319" y="1109"/>
                  </a:lnTo>
                  <a:lnTo>
                    <a:pt x="1307" y="1124"/>
                  </a:lnTo>
                  <a:lnTo>
                    <a:pt x="1291" y="1141"/>
                  </a:lnTo>
                  <a:lnTo>
                    <a:pt x="1274" y="1159"/>
                  </a:lnTo>
                  <a:lnTo>
                    <a:pt x="1254" y="1180"/>
                  </a:lnTo>
                  <a:lnTo>
                    <a:pt x="1231" y="1202"/>
                  </a:lnTo>
                  <a:lnTo>
                    <a:pt x="1206" y="1226"/>
                  </a:lnTo>
                  <a:lnTo>
                    <a:pt x="1179" y="1250"/>
                  </a:lnTo>
                  <a:lnTo>
                    <a:pt x="1150" y="1275"/>
                  </a:lnTo>
                  <a:lnTo>
                    <a:pt x="1120" y="1298"/>
                  </a:lnTo>
                  <a:lnTo>
                    <a:pt x="1087" y="1321"/>
                  </a:lnTo>
                  <a:lnTo>
                    <a:pt x="1053" y="1345"/>
                  </a:lnTo>
                  <a:lnTo>
                    <a:pt x="1018" y="1366"/>
                  </a:lnTo>
                  <a:lnTo>
                    <a:pt x="981" y="1384"/>
                  </a:lnTo>
                  <a:lnTo>
                    <a:pt x="980" y="1386"/>
                  </a:lnTo>
                  <a:lnTo>
                    <a:pt x="976" y="1389"/>
                  </a:lnTo>
                  <a:lnTo>
                    <a:pt x="972" y="1396"/>
                  </a:lnTo>
                  <a:lnTo>
                    <a:pt x="965" y="1405"/>
                  </a:lnTo>
                  <a:lnTo>
                    <a:pt x="956" y="1417"/>
                  </a:lnTo>
                  <a:lnTo>
                    <a:pt x="948" y="1432"/>
                  </a:lnTo>
                  <a:lnTo>
                    <a:pt x="939" y="1451"/>
                  </a:lnTo>
                  <a:lnTo>
                    <a:pt x="930" y="1473"/>
                  </a:lnTo>
                  <a:lnTo>
                    <a:pt x="925" y="1492"/>
                  </a:lnTo>
                  <a:lnTo>
                    <a:pt x="920" y="1520"/>
                  </a:lnTo>
                  <a:lnTo>
                    <a:pt x="915" y="1550"/>
                  </a:lnTo>
                  <a:lnTo>
                    <a:pt x="911" y="1582"/>
                  </a:lnTo>
                  <a:lnTo>
                    <a:pt x="906" y="1608"/>
                  </a:lnTo>
                  <a:lnTo>
                    <a:pt x="901" y="1628"/>
                  </a:lnTo>
                  <a:lnTo>
                    <a:pt x="896" y="1635"/>
                  </a:lnTo>
                  <a:lnTo>
                    <a:pt x="889" y="1627"/>
                  </a:lnTo>
                  <a:lnTo>
                    <a:pt x="878" y="1591"/>
                  </a:lnTo>
                  <a:lnTo>
                    <a:pt x="872" y="1558"/>
                  </a:lnTo>
                  <a:lnTo>
                    <a:pt x="870" y="1534"/>
                  </a:lnTo>
                  <a:lnTo>
                    <a:pt x="870" y="1524"/>
                  </a:lnTo>
                  <a:lnTo>
                    <a:pt x="868" y="1528"/>
                  </a:lnTo>
                  <a:lnTo>
                    <a:pt x="859" y="1537"/>
                  </a:lnTo>
                  <a:lnTo>
                    <a:pt x="849" y="1551"/>
                  </a:lnTo>
                  <a:lnTo>
                    <a:pt x="836" y="1569"/>
                  </a:lnTo>
                  <a:lnTo>
                    <a:pt x="822" y="1587"/>
                  </a:lnTo>
                  <a:lnTo>
                    <a:pt x="808" y="1606"/>
                  </a:lnTo>
                  <a:lnTo>
                    <a:pt x="795" y="1625"/>
                  </a:lnTo>
                  <a:lnTo>
                    <a:pt x="786" y="1641"/>
                  </a:lnTo>
                  <a:lnTo>
                    <a:pt x="773" y="1650"/>
                  </a:lnTo>
                  <a:lnTo>
                    <a:pt x="767" y="1626"/>
                  </a:lnTo>
                  <a:lnTo>
                    <a:pt x="773" y="1584"/>
                  </a:lnTo>
                  <a:lnTo>
                    <a:pt x="791" y="1538"/>
                  </a:lnTo>
                  <a:lnTo>
                    <a:pt x="798" y="1522"/>
                  </a:lnTo>
                  <a:lnTo>
                    <a:pt x="798" y="1514"/>
                  </a:lnTo>
                  <a:lnTo>
                    <a:pt x="789" y="1514"/>
                  </a:lnTo>
                  <a:lnTo>
                    <a:pt x="777" y="1519"/>
                  </a:lnTo>
                  <a:lnTo>
                    <a:pt x="759" y="1528"/>
                  </a:lnTo>
                  <a:lnTo>
                    <a:pt x="740" y="1540"/>
                  </a:lnTo>
                  <a:lnTo>
                    <a:pt x="721" y="1554"/>
                  </a:lnTo>
                  <a:lnTo>
                    <a:pt x="702" y="1568"/>
                  </a:lnTo>
                  <a:lnTo>
                    <a:pt x="689" y="1576"/>
                  </a:lnTo>
                  <a:lnTo>
                    <a:pt x="683" y="1572"/>
                  </a:lnTo>
                  <a:lnTo>
                    <a:pt x="686" y="1563"/>
                  </a:lnTo>
                  <a:lnTo>
                    <a:pt x="694" y="1547"/>
                  </a:lnTo>
                  <a:lnTo>
                    <a:pt x="705" y="1528"/>
                  </a:lnTo>
                  <a:lnTo>
                    <a:pt x="722" y="1509"/>
                  </a:lnTo>
                  <a:lnTo>
                    <a:pt x="739" y="1492"/>
                  </a:lnTo>
                  <a:lnTo>
                    <a:pt x="758" y="1479"/>
                  </a:lnTo>
                  <a:lnTo>
                    <a:pt x="772" y="1470"/>
                  </a:lnTo>
                  <a:lnTo>
                    <a:pt x="777" y="1463"/>
                  </a:lnTo>
                  <a:lnTo>
                    <a:pt x="773" y="1458"/>
                  </a:lnTo>
                  <a:lnTo>
                    <a:pt x="764" y="1456"/>
                  </a:lnTo>
                  <a:lnTo>
                    <a:pt x="750" y="1454"/>
                  </a:lnTo>
                  <a:lnTo>
                    <a:pt x="732" y="1457"/>
                  </a:lnTo>
                  <a:lnTo>
                    <a:pt x="715" y="1460"/>
                  </a:lnTo>
                  <a:lnTo>
                    <a:pt x="697" y="1465"/>
                  </a:lnTo>
                  <a:lnTo>
                    <a:pt x="684" y="1467"/>
                  </a:lnTo>
                  <a:lnTo>
                    <a:pt x="680" y="1463"/>
                  </a:lnTo>
                  <a:lnTo>
                    <a:pt x="682" y="1456"/>
                  </a:lnTo>
                  <a:lnTo>
                    <a:pt x="689" y="1445"/>
                  </a:lnTo>
                  <a:lnTo>
                    <a:pt x="702" y="1435"/>
                  </a:lnTo>
                  <a:lnTo>
                    <a:pt x="718" y="1424"/>
                  </a:lnTo>
                  <a:lnTo>
                    <a:pt x="737" y="1417"/>
                  </a:lnTo>
                  <a:lnTo>
                    <a:pt x="758" y="1414"/>
                  </a:lnTo>
                  <a:lnTo>
                    <a:pt x="792" y="1409"/>
                  </a:lnTo>
                  <a:lnTo>
                    <a:pt x="821" y="1400"/>
                  </a:lnTo>
                  <a:lnTo>
                    <a:pt x="845" y="1388"/>
                  </a:lnTo>
                  <a:lnTo>
                    <a:pt x="865" y="1376"/>
                  </a:lnTo>
                  <a:lnTo>
                    <a:pt x="879" y="1363"/>
                  </a:lnTo>
                  <a:lnTo>
                    <a:pt x="890" y="1354"/>
                  </a:lnTo>
                  <a:lnTo>
                    <a:pt x="896" y="1346"/>
                  </a:lnTo>
                  <a:lnTo>
                    <a:pt x="898" y="1344"/>
                  </a:lnTo>
                  <a:lnTo>
                    <a:pt x="900" y="1340"/>
                  </a:lnTo>
                  <a:lnTo>
                    <a:pt x="905" y="1330"/>
                  </a:lnTo>
                  <a:lnTo>
                    <a:pt x="911" y="1313"/>
                  </a:lnTo>
                  <a:lnTo>
                    <a:pt x="917" y="1293"/>
                  </a:lnTo>
                  <a:lnTo>
                    <a:pt x="920" y="1271"/>
                  </a:lnTo>
                  <a:lnTo>
                    <a:pt x="920" y="1247"/>
                  </a:lnTo>
                  <a:lnTo>
                    <a:pt x="914" y="1222"/>
                  </a:lnTo>
                  <a:lnTo>
                    <a:pt x="903" y="1199"/>
                  </a:lnTo>
                  <a:lnTo>
                    <a:pt x="901" y="1197"/>
                  </a:lnTo>
                  <a:lnTo>
                    <a:pt x="896" y="1190"/>
                  </a:lnTo>
                  <a:lnTo>
                    <a:pt x="887" y="1181"/>
                  </a:lnTo>
                  <a:lnTo>
                    <a:pt x="875" y="1171"/>
                  </a:lnTo>
                  <a:lnTo>
                    <a:pt x="857" y="1164"/>
                  </a:lnTo>
                  <a:lnTo>
                    <a:pt x="841" y="1165"/>
                  </a:lnTo>
                  <a:lnTo>
                    <a:pt x="826" y="1173"/>
                  </a:lnTo>
                  <a:lnTo>
                    <a:pt x="812" y="1186"/>
                  </a:lnTo>
                  <a:lnTo>
                    <a:pt x="796" y="1202"/>
                  </a:lnTo>
                  <a:lnTo>
                    <a:pt x="784" y="1218"/>
                  </a:lnTo>
                  <a:lnTo>
                    <a:pt x="771" y="1232"/>
                  </a:lnTo>
                  <a:lnTo>
                    <a:pt x="758" y="1241"/>
                  </a:lnTo>
                  <a:lnTo>
                    <a:pt x="740" y="1249"/>
                  </a:lnTo>
                  <a:lnTo>
                    <a:pt x="724" y="1255"/>
                  </a:lnTo>
                  <a:lnTo>
                    <a:pt x="708" y="1260"/>
                  </a:lnTo>
                  <a:lnTo>
                    <a:pt x="693" y="1261"/>
                  </a:lnTo>
                  <a:lnTo>
                    <a:pt x="677" y="1262"/>
                  </a:lnTo>
                  <a:lnTo>
                    <a:pt x="662" y="1261"/>
                  </a:lnTo>
                  <a:lnTo>
                    <a:pt x="648" y="1258"/>
                  </a:lnTo>
                  <a:lnTo>
                    <a:pt x="635" y="1254"/>
                  </a:lnTo>
                  <a:lnTo>
                    <a:pt x="632" y="1264"/>
                  </a:lnTo>
                  <a:lnTo>
                    <a:pt x="626" y="1290"/>
                  </a:lnTo>
                  <a:lnTo>
                    <a:pt x="620" y="1325"/>
                  </a:lnTo>
                  <a:lnTo>
                    <a:pt x="621" y="1361"/>
                  </a:lnTo>
                  <a:lnTo>
                    <a:pt x="621" y="1366"/>
                  </a:lnTo>
                  <a:lnTo>
                    <a:pt x="622" y="1377"/>
                  </a:lnTo>
                  <a:lnTo>
                    <a:pt x="626" y="1395"/>
                  </a:lnTo>
                  <a:lnTo>
                    <a:pt x="633" y="1418"/>
                  </a:lnTo>
                  <a:lnTo>
                    <a:pt x="633" y="1419"/>
                  </a:lnTo>
                  <a:lnTo>
                    <a:pt x="635" y="1422"/>
                  </a:lnTo>
                  <a:lnTo>
                    <a:pt x="638" y="1425"/>
                  </a:lnTo>
                  <a:lnTo>
                    <a:pt x="641" y="1431"/>
                  </a:lnTo>
                  <a:lnTo>
                    <a:pt x="647" y="1439"/>
                  </a:lnTo>
                  <a:lnTo>
                    <a:pt x="653" y="1449"/>
                  </a:lnTo>
                  <a:lnTo>
                    <a:pt x="661" y="1460"/>
                  </a:lnTo>
                  <a:lnTo>
                    <a:pt x="670" y="1473"/>
                  </a:lnTo>
                  <a:lnTo>
                    <a:pt x="671" y="1478"/>
                  </a:lnTo>
                  <a:lnTo>
                    <a:pt x="669" y="1484"/>
                  </a:lnTo>
                  <a:lnTo>
                    <a:pt x="664" y="1488"/>
                  </a:lnTo>
                  <a:lnTo>
                    <a:pt x="659" y="1493"/>
                  </a:lnTo>
                  <a:lnTo>
                    <a:pt x="650" y="1495"/>
                  </a:lnTo>
                  <a:lnTo>
                    <a:pt x="641" y="1495"/>
                  </a:lnTo>
                  <a:lnTo>
                    <a:pt x="631" y="1491"/>
                  </a:lnTo>
                  <a:lnTo>
                    <a:pt x="619" y="1482"/>
                  </a:lnTo>
                  <a:lnTo>
                    <a:pt x="605" y="1470"/>
                  </a:lnTo>
                  <a:lnTo>
                    <a:pt x="594" y="1461"/>
                  </a:lnTo>
                  <a:lnTo>
                    <a:pt x="587" y="1458"/>
                  </a:lnTo>
                  <a:lnTo>
                    <a:pt x="584" y="1458"/>
                  </a:lnTo>
                  <a:lnTo>
                    <a:pt x="582" y="1463"/>
                  </a:lnTo>
                  <a:lnTo>
                    <a:pt x="582" y="1468"/>
                  </a:lnTo>
                  <a:lnTo>
                    <a:pt x="583" y="1478"/>
                  </a:lnTo>
                  <a:lnTo>
                    <a:pt x="584" y="1487"/>
                  </a:lnTo>
                  <a:lnTo>
                    <a:pt x="583" y="1499"/>
                  </a:lnTo>
                  <a:lnTo>
                    <a:pt x="580" y="1516"/>
                  </a:lnTo>
                  <a:lnTo>
                    <a:pt x="575" y="1533"/>
                  </a:lnTo>
                  <a:lnTo>
                    <a:pt x="568" y="1547"/>
                  </a:lnTo>
                  <a:lnTo>
                    <a:pt x="558" y="1555"/>
                  </a:lnTo>
                  <a:lnTo>
                    <a:pt x="548" y="1552"/>
                  </a:lnTo>
                  <a:lnTo>
                    <a:pt x="537" y="1536"/>
                  </a:lnTo>
                  <a:lnTo>
                    <a:pt x="527" y="1502"/>
                  </a:lnTo>
                  <a:lnTo>
                    <a:pt x="523" y="1456"/>
                  </a:lnTo>
                  <a:lnTo>
                    <a:pt x="519" y="1464"/>
                  </a:lnTo>
                  <a:lnTo>
                    <a:pt x="508" y="1481"/>
                  </a:lnTo>
                  <a:lnTo>
                    <a:pt x="498" y="1505"/>
                  </a:lnTo>
                  <a:lnTo>
                    <a:pt x="489" y="1524"/>
                  </a:lnTo>
                  <a:lnTo>
                    <a:pt x="486" y="1533"/>
                  </a:lnTo>
                  <a:lnTo>
                    <a:pt x="480" y="1538"/>
                  </a:lnTo>
                  <a:lnTo>
                    <a:pt x="471" y="1541"/>
                  </a:lnTo>
                  <a:lnTo>
                    <a:pt x="463" y="1541"/>
                  </a:lnTo>
                  <a:lnTo>
                    <a:pt x="454" y="1538"/>
                  </a:lnTo>
                  <a:lnTo>
                    <a:pt x="449" y="1530"/>
                  </a:lnTo>
                  <a:lnTo>
                    <a:pt x="446" y="1519"/>
                  </a:lnTo>
                  <a:lnTo>
                    <a:pt x="449" y="1502"/>
                  </a:lnTo>
                  <a:lnTo>
                    <a:pt x="454" y="1485"/>
                  </a:lnTo>
                  <a:lnTo>
                    <a:pt x="460" y="1471"/>
                  </a:lnTo>
                  <a:lnTo>
                    <a:pt x="466" y="1460"/>
                  </a:lnTo>
                  <a:lnTo>
                    <a:pt x="473" y="1452"/>
                  </a:lnTo>
                  <a:lnTo>
                    <a:pt x="478" y="1447"/>
                  </a:lnTo>
                  <a:lnTo>
                    <a:pt x="482" y="1444"/>
                  </a:lnTo>
                  <a:lnTo>
                    <a:pt x="485" y="1442"/>
                  </a:lnTo>
                  <a:lnTo>
                    <a:pt x="486" y="1442"/>
                  </a:lnTo>
                  <a:lnTo>
                    <a:pt x="485" y="1442"/>
                  </a:lnTo>
                  <a:lnTo>
                    <a:pt x="480" y="1443"/>
                  </a:lnTo>
                  <a:lnTo>
                    <a:pt x="473" y="1444"/>
                  </a:lnTo>
                  <a:lnTo>
                    <a:pt x="466" y="1445"/>
                  </a:lnTo>
                  <a:lnTo>
                    <a:pt x="457" y="1446"/>
                  </a:lnTo>
                  <a:lnTo>
                    <a:pt x="447" y="1447"/>
                  </a:lnTo>
                  <a:lnTo>
                    <a:pt x="439" y="1450"/>
                  </a:lnTo>
                  <a:lnTo>
                    <a:pt x="431" y="1451"/>
                  </a:lnTo>
                  <a:lnTo>
                    <a:pt x="423" y="1452"/>
                  </a:lnTo>
                  <a:lnTo>
                    <a:pt x="415" y="1450"/>
                  </a:lnTo>
                  <a:lnTo>
                    <a:pt x="408" y="1445"/>
                  </a:lnTo>
                  <a:lnTo>
                    <a:pt x="403" y="1440"/>
                  </a:lnTo>
                  <a:lnTo>
                    <a:pt x="401" y="1435"/>
                  </a:lnTo>
                  <a:lnTo>
                    <a:pt x="402" y="1428"/>
                  </a:lnTo>
                  <a:lnTo>
                    <a:pt x="409" y="1423"/>
                  </a:lnTo>
                  <a:lnTo>
                    <a:pt x="420" y="1418"/>
                  </a:lnTo>
                  <a:lnTo>
                    <a:pt x="438" y="1414"/>
                  </a:lnTo>
                  <a:lnTo>
                    <a:pt x="458" y="1408"/>
                  </a:lnTo>
                  <a:lnTo>
                    <a:pt x="479" y="1402"/>
                  </a:lnTo>
                  <a:lnTo>
                    <a:pt x="500" y="1394"/>
                  </a:lnTo>
                  <a:lnTo>
                    <a:pt x="517" y="1386"/>
                  </a:lnTo>
                  <a:lnTo>
                    <a:pt x="533" y="1377"/>
                  </a:lnTo>
                  <a:lnTo>
                    <a:pt x="543" y="1367"/>
                  </a:lnTo>
                  <a:lnTo>
                    <a:pt x="547" y="1358"/>
                  </a:lnTo>
                  <a:lnTo>
                    <a:pt x="543" y="1326"/>
                  </a:lnTo>
                  <a:lnTo>
                    <a:pt x="534" y="1284"/>
                  </a:lnTo>
                  <a:lnTo>
                    <a:pt x="523" y="1246"/>
                  </a:lnTo>
                  <a:lnTo>
                    <a:pt x="514" y="1222"/>
                  </a:lnTo>
                  <a:lnTo>
                    <a:pt x="506" y="1211"/>
                  </a:lnTo>
                  <a:lnTo>
                    <a:pt x="495" y="1197"/>
                  </a:lnTo>
                  <a:lnTo>
                    <a:pt x="484" y="1180"/>
                  </a:lnTo>
                  <a:lnTo>
                    <a:pt x="471" y="1164"/>
                  </a:lnTo>
                  <a:lnTo>
                    <a:pt x="458" y="1148"/>
                  </a:lnTo>
                  <a:lnTo>
                    <a:pt x="445" y="1132"/>
                  </a:lnTo>
                  <a:lnTo>
                    <a:pt x="432" y="1117"/>
                  </a:lnTo>
                  <a:lnTo>
                    <a:pt x="420" y="1106"/>
                  </a:lnTo>
                  <a:lnTo>
                    <a:pt x="401" y="1085"/>
                  </a:lnTo>
                  <a:lnTo>
                    <a:pt x="382" y="1066"/>
                  </a:lnTo>
                  <a:lnTo>
                    <a:pt x="366" y="1048"/>
                  </a:lnTo>
                  <a:lnTo>
                    <a:pt x="350" y="1032"/>
                  </a:lnTo>
                  <a:lnTo>
                    <a:pt x="338" y="1017"/>
                  </a:lnTo>
                  <a:lnTo>
                    <a:pt x="326" y="1002"/>
                  </a:lnTo>
                  <a:lnTo>
                    <a:pt x="314" y="987"/>
                  </a:lnTo>
                  <a:lnTo>
                    <a:pt x="304" y="971"/>
                  </a:lnTo>
                  <a:lnTo>
                    <a:pt x="294" y="955"/>
                  </a:lnTo>
                  <a:lnTo>
                    <a:pt x="284" y="939"/>
                  </a:lnTo>
                  <a:lnTo>
                    <a:pt x="275" y="920"/>
                  </a:lnTo>
                  <a:lnTo>
                    <a:pt x="265" y="900"/>
                  </a:lnTo>
                  <a:lnTo>
                    <a:pt x="255" y="879"/>
                  </a:lnTo>
                  <a:lnTo>
                    <a:pt x="244" y="855"/>
                  </a:lnTo>
                  <a:lnTo>
                    <a:pt x="233" y="828"/>
                  </a:lnTo>
                  <a:lnTo>
                    <a:pt x="220" y="799"/>
                  </a:lnTo>
                  <a:lnTo>
                    <a:pt x="196" y="732"/>
                  </a:lnTo>
                  <a:lnTo>
                    <a:pt x="185" y="674"/>
                  </a:lnTo>
                  <a:lnTo>
                    <a:pt x="181" y="624"/>
                  </a:lnTo>
                  <a:lnTo>
                    <a:pt x="183" y="583"/>
                  </a:lnTo>
                  <a:lnTo>
                    <a:pt x="190" y="550"/>
                  </a:lnTo>
                  <a:lnTo>
                    <a:pt x="197" y="527"/>
                  </a:lnTo>
                  <a:lnTo>
                    <a:pt x="204" y="513"/>
                  </a:lnTo>
                  <a:lnTo>
                    <a:pt x="207" y="508"/>
                  </a:lnTo>
                  <a:lnTo>
                    <a:pt x="203" y="505"/>
                  </a:lnTo>
                  <a:lnTo>
                    <a:pt x="192" y="493"/>
                  </a:lnTo>
                  <a:lnTo>
                    <a:pt x="176" y="477"/>
                  </a:lnTo>
                  <a:lnTo>
                    <a:pt x="159" y="457"/>
                  </a:lnTo>
                  <a:lnTo>
                    <a:pt x="139" y="436"/>
                  </a:lnTo>
                  <a:lnTo>
                    <a:pt x="122" y="416"/>
                  </a:lnTo>
                  <a:lnTo>
                    <a:pt x="108" y="397"/>
                  </a:lnTo>
                  <a:lnTo>
                    <a:pt x="99" y="3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12" name="Freeform 7"/>
            <p:cNvSpPr>
              <a:spLocks/>
            </p:cNvSpPr>
            <p:nvPr/>
          </p:nvSpPr>
          <p:spPr bwMode="auto">
            <a:xfrm>
              <a:off x="1121" y="1938"/>
              <a:ext cx="80" cy="90"/>
            </a:xfrm>
            <a:custGeom>
              <a:avLst/>
              <a:gdLst>
                <a:gd name="T0" fmla="*/ 0 w 320"/>
                <a:gd name="T1" fmla="*/ 0 h 360"/>
                <a:gd name="T2" fmla="*/ 0 w 320"/>
                <a:gd name="T3" fmla="*/ 0 h 360"/>
                <a:gd name="T4" fmla="*/ 0 w 320"/>
                <a:gd name="T5" fmla="*/ 0 h 360"/>
                <a:gd name="T6" fmla="*/ 0 w 320"/>
                <a:gd name="T7" fmla="*/ 0 h 360"/>
                <a:gd name="T8" fmla="*/ 0 w 320"/>
                <a:gd name="T9" fmla="*/ 0 h 360"/>
                <a:gd name="T10" fmla="*/ 0 w 320"/>
                <a:gd name="T11" fmla="*/ 0 h 360"/>
                <a:gd name="T12" fmla="*/ 0 w 320"/>
                <a:gd name="T13" fmla="*/ 0 h 360"/>
                <a:gd name="T14" fmla="*/ 0 w 320"/>
                <a:gd name="T15" fmla="*/ 0 h 360"/>
                <a:gd name="T16" fmla="*/ 0 w 320"/>
                <a:gd name="T17" fmla="*/ 0 h 360"/>
                <a:gd name="T18" fmla="*/ 0 w 320"/>
                <a:gd name="T19" fmla="*/ 0 h 360"/>
                <a:gd name="T20" fmla="*/ 0 w 320"/>
                <a:gd name="T21" fmla="*/ 0 h 360"/>
                <a:gd name="T22" fmla="*/ 0 w 320"/>
                <a:gd name="T23" fmla="*/ 0 h 360"/>
                <a:gd name="T24" fmla="*/ 0 w 320"/>
                <a:gd name="T25" fmla="*/ 0 h 360"/>
                <a:gd name="T26" fmla="*/ 0 w 320"/>
                <a:gd name="T27" fmla="*/ 0 h 360"/>
                <a:gd name="T28" fmla="*/ 0 w 320"/>
                <a:gd name="T29" fmla="*/ 0 h 360"/>
                <a:gd name="T30" fmla="*/ 0 w 320"/>
                <a:gd name="T31" fmla="*/ 0 h 360"/>
                <a:gd name="T32" fmla="*/ 0 w 320"/>
                <a:gd name="T33" fmla="*/ 0 h 360"/>
                <a:gd name="T34" fmla="*/ 0 w 320"/>
                <a:gd name="T35" fmla="*/ 0 h 360"/>
                <a:gd name="T36" fmla="*/ 0 w 320"/>
                <a:gd name="T37" fmla="*/ 0 h 360"/>
                <a:gd name="T38" fmla="*/ 0 w 320"/>
                <a:gd name="T39" fmla="*/ 0 h 360"/>
                <a:gd name="T40" fmla="*/ 0 w 320"/>
                <a:gd name="T41" fmla="*/ 0 h 360"/>
                <a:gd name="T42" fmla="*/ 0 w 320"/>
                <a:gd name="T43" fmla="*/ 0 h 360"/>
                <a:gd name="T44" fmla="*/ 0 w 320"/>
                <a:gd name="T45" fmla="*/ 0 h 360"/>
                <a:gd name="T46" fmla="*/ 0 w 320"/>
                <a:gd name="T47" fmla="*/ 0 h 360"/>
                <a:gd name="T48" fmla="*/ 0 w 320"/>
                <a:gd name="T49" fmla="*/ 0 h 360"/>
                <a:gd name="T50" fmla="*/ 0 w 320"/>
                <a:gd name="T51" fmla="*/ 0 h 360"/>
                <a:gd name="T52" fmla="*/ 0 w 320"/>
                <a:gd name="T53" fmla="*/ 0 h 360"/>
                <a:gd name="T54" fmla="*/ 0 w 320"/>
                <a:gd name="T55" fmla="*/ 0 h 360"/>
                <a:gd name="T56" fmla="*/ 0 w 320"/>
                <a:gd name="T57" fmla="*/ 0 h 360"/>
                <a:gd name="T58" fmla="*/ 0 w 320"/>
                <a:gd name="T59" fmla="*/ 0 h 360"/>
                <a:gd name="T60" fmla="*/ 0 w 320"/>
                <a:gd name="T61" fmla="*/ 0 h 360"/>
                <a:gd name="T62" fmla="*/ 0 w 320"/>
                <a:gd name="T63" fmla="*/ 0 h 360"/>
                <a:gd name="T64" fmla="*/ 0 w 320"/>
                <a:gd name="T65" fmla="*/ 0 h 360"/>
                <a:gd name="T66" fmla="*/ 0 w 320"/>
                <a:gd name="T67" fmla="*/ 0 h 360"/>
                <a:gd name="T68" fmla="*/ 0 w 320"/>
                <a:gd name="T69" fmla="*/ 0 h 360"/>
                <a:gd name="T70" fmla="*/ 0 w 320"/>
                <a:gd name="T71" fmla="*/ 0 h 360"/>
                <a:gd name="T72" fmla="*/ 0 w 320"/>
                <a:gd name="T73" fmla="*/ 0 h 360"/>
                <a:gd name="T74" fmla="*/ 0 w 320"/>
                <a:gd name="T75" fmla="*/ 0 h 360"/>
                <a:gd name="T76" fmla="*/ 0 w 320"/>
                <a:gd name="T77" fmla="*/ 0 h 360"/>
                <a:gd name="T78" fmla="*/ 0 w 320"/>
                <a:gd name="T79" fmla="*/ 0 h 360"/>
                <a:gd name="T80" fmla="*/ 0 w 320"/>
                <a:gd name="T81" fmla="*/ 0 h 360"/>
                <a:gd name="T82" fmla="*/ 0 w 320"/>
                <a:gd name="T83" fmla="*/ 0 h 360"/>
                <a:gd name="T84" fmla="*/ 0 w 320"/>
                <a:gd name="T85" fmla="*/ 0 h 360"/>
                <a:gd name="T86" fmla="*/ 0 w 320"/>
                <a:gd name="T87" fmla="*/ 0 h 360"/>
                <a:gd name="T88" fmla="*/ 0 w 320"/>
                <a:gd name="T89" fmla="*/ 0 h 360"/>
                <a:gd name="T90" fmla="*/ 0 w 320"/>
                <a:gd name="T91" fmla="*/ 0 h 360"/>
                <a:gd name="T92" fmla="*/ 0 w 320"/>
                <a:gd name="T93" fmla="*/ 0 h 360"/>
                <a:gd name="T94" fmla="*/ 0 w 320"/>
                <a:gd name="T95" fmla="*/ 0 h 360"/>
                <a:gd name="T96" fmla="*/ 0 w 320"/>
                <a:gd name="T97" fmla="*/ 0 h 3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0"/>
                <a:gd name="T148" fmla="*/ 0 h 360"/>
                <a:gd name="T149" fmla="*/ 320 w 320"/>
                <a:gd name="T150" fmla="*/ 360 h 36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0" h="360">
                  <a:moveTo>
                    <a:pt x="266" y="0"/>
                  </a:moveTo>
                  <a:lnTo>
                    <a:pt x="267" y="8"/>
                  </a:lnTo>
                  <a:lnTo>
                    <a:pt x="269" y="31"/>
                  </a:lnTo>
                  <a:lnTo>
                    <a:pt x="270" y="63"/>
                  </a:lnTo>
                  <a:lnTo>
                    <a:pt x="267" y="100"/>
                  </a:lnTo>
                  <a:lnTo>
                    <a:pt x="262" y="137"/>
                  </a:lnTo>
                  <a:lnTo>
                    <a:pt x="249" y="171"/>
                  </a:lnTo>
                  <a:lnTo>
                    <a:pt x="230" y="197"/>
                  </a:lnTo>
                  <a:lnTo>
                    <a:pt x="201" y="208"/>
                  </a:lnTo>
                  <a:lnTo>
                    <a:pt x="188" y="210"/>
                  </a:lnTo>
                  <a:lnTo>
                    <a:pt x="168" y="210"/>
                  </a:lnTo>
                  <a:lnTo>
                    <a:pt x="146" y="211"/>
                  </a:lnTo>
                  <a:lnTo>
                    <a:pt x="124" y="212"/>
                  </a:lnTo>
                  <a:lnTo>
                    <a:pt x="105" y="213"/>
                  </a:lnTo>
                  <a:lnTo>
                    <a:pt x="92" y="217"/>
                  </a:lnTo>
                  <a:lnTo>
                    <a:pt x="90" y="220"/>
                  </a:lnTo>
                  <a:lnTo>
                    <a:pt x="99" y="225"/>
                  </a:lnTo>
                  <a:lnTo>
                    <a:pt x="102" y="228"/>
                  </a:lnTo>
                  <a:lnTo>
                    <a:pt x="92" y="234"/>
                  </a:lnTo>
                  <a:lnTo>
                    <a:pt x="77" y="242"/>
                  </a:lnTo>
                  <a:lnTo>
                    <a:pt x="57" y="250"/>
                  </a:lnTo>
                  <a:lnTo>
                    <a:pt x="36" y="259"/>
                  </a:lnTo>
                  <a:lnTo>
                    <a:pt x="18" y="267"/>
                  </a:lnTo>
                  <a:lnTo>
                    <a:pt x="5" y="275"/>
                  </a:lnTo>
                  <a:lnTo>
                    <a:pt x="0" y="281"/>
                  </a:lnTo>
                  <a:lnTo>
                    <a:pt x="7" y="282"/>
                  </a:lnTo>
                  <a:lnTo>
                    <a:pt x="22" y="277"/>
                  </a:lnTo>
                  <a:lnTo>
                    <a:pt x="43" y="270"/>
                  </a:lnTo>
                  <a:lnTo>
                    <a:pt x="67" y="260"/>
                  </a:lnTo>
                  <a:lnTo>
                    <a:pt x="91" y="250"/>
                  </a:lnTo>
                  <a:lnTo>
                    <a:pt x="113" y="242"/>
                  </a:lnTo>
                  <a:lnTo>
                    <a:pt x="130" y="239"/>
                  </a:lnTo>
                  <a:lnTo>
                    <a:pt x="139" y="240"/>
                  </a:lnTo>
                  <a:lnTo>
                    <a:pt x="140" y="240"/>
                  </a:lnTo>
                  <a:lnTo>
                    <a:pt x="142" y="242"/>
                  </a:lnTo>
                  <a:lnTo>
                    <a:pt x="145" y="245"/>
                  </a:lnTo>
                  <a:lnTo>
                    <a:pt x="146" y="248"/>
                  </a:lnTo>
                  <a:lnTo>
                    <a:pt x="146" y="254"/>
                  </a:lnTo>
                  <a:lnTo>
                    <a:pt x="142" y="261"/>
                  </a:lnTo>
                  <a:lnTo>
                    <a:pt x="135" y="270"/>
                  </a:lnTo>
                  <a:lnTo>
                    <a:pt x="124" y="281"/>
                  </a:lnTo>
                  <a:lnTo>
                    <a:pt x="121" y="283"/>
                  </a:lnTo>
                  <a:lnTo>
                    <a:pt x="114" y="288"/>
                  </a:lnTo>
                  <a:lnTo>
                    <a:pt x="106" y="295"/>
                  </a:lnTo>
                  <a:lnTo>
                    <a:pt x="97" y="304"/>
                  </a:lnTo>
                  <a:lnTo>
                    <a:pt x="88" y="312"/>
                  </a:lnTo>
                  <a:lnTo>
                    <a:pt x="79" y="322"/>
                  </a:lnTo>
                  <a:lnTo>
                    <a:pt x="76" y="327"/>
                  </a:lnTo>
                  <a:lnTo>
                    <a:pt x="77" y="332"/>
                  </a:lnTo>
                  <a:lnTo>
                    <a:pt x="84" y="331"/>
                  </a:lnTo>
                  <a:lnTo>
                    <a:pt x="97" y="323"/>
                  </a:lnTo>
                  <a:lnTo>
                    <a:pt x="112" y="310"/>
                  </a:lnTo>
                  <a:lnTo>
                    <a:pt x="130" y="295"/>
                  </a:lnTo>
                  <a:lnTo>
                    <a:pt x="146" y="280"/>
                  </a:lnTo>
                  <a:lnTo>
                    <a:pt x="162" y="266"/>
                  </a:lnTo>
                  <a:lnTo>
                    <a:pt x="175" y="256"/>
                  </a:lnTo>
                  <a:lnTo>
                    <a:pt x="184" y="254"/>
                  </a:lnTo>
                  <a:lnTo>
                    <a:pt x="189" y="259"/>
                  </a:lnTo>
                  <a:lnTo>
                    <a:pt x="196" y="270"/>
                  </a:lnTo>
                  <a:lnTo>
                    <a:pt x="202" y="287"/>
                  </a:lnTo>
                  <a:lnTo>
                    <a:pt x="209" y="304"/>
                  </a:lnTo>
                  <a:lnTo>
                    <a:pt x="215" y="322"/>
                  </a:lnTo>
                  <a:lnTo>
                    <a:pt x="220" y="336"/>
                  </a:lnTo>
                  <a:lnTo>
                    <a:pt x="223" y="347"/>
                  </a:lnTo>
                  <a:lnTo>
                    <a:pt x="224" y="351"/>
                  </a:lnTo>
                  <a:lnTo>
                    <a:pt x="227" y="354"/>
                  </a:lnTo>
                  <a:lnTo>
                    <a:pt x="230" y="360"/>
                  </a:lnTo>
                  <a:lnTo>
                    <a:pt x="234" y="360"/>
                  </a:lnTo>
                  <a:lnTo>
                    <a:pt x="232" y="343"/>
                  </a:lnTo>
                  <a:lnTo>
                    <a:pt x="227" y="313"/>
                  </a:lnTo>
                  <a:lnTo>
                    <a:pt x="220" y="284"/>
                  </a:lnTo>
                  <a:lnTo>
                    <a:pt x="217" y="260"/>
                  </a:lnTo>
                  <a:lnTo>
                    <a:pt x="224" y="243"/>
                  </a:lnTo>
                  <a:lnTo>
                    <a:pt x="231" y="239"/>
                  </a:lnTo>
                  <a:lnTo>
                    <a:pt x="238" y="234"/>
                  </a:lnTo>
                  <a:lnTo>
                    <a:pt x="245" y="231"/>
                  </a:lnTo>
                  <a:lnTo>
                    <a:pt x="252" y="229"/>
                  </a:lnTo>
                  <a:lnTo>
                    <a:pt x="262" y="229"/>
                  </a:lnTo>
                  <a:lnTo>
                    <a:pt x="273" y="234"/>
                  </a:lnTo>
                  <a:lnTo>
                    <a:pt x="286" y="241"/>
                  </a:lnTo>
                  <a:lnTo>
                    <a:pt x="304" y="252"/>
                  </a:lnTo>
                  <a:lnTo>
                    <a:pt x="308" y="253"/>
                  </a:lnTo>
                  <a:lnTo>
                    <a:pt x="316" y="254"/>
                  </a:lnTo>
                  <a:lnTo>
                    <a:pt x="320" y="252"/>
                  </a:lnTo>
                  <a:lnTo>
                    <a:pt x="311" y="240"/>
                  </a:lnTo>
                  <a:lnTo>
                    <a:pt x="308" y="239"/>
                  </a:lnTo>
                  <a:lnTo>
                    <a:pt x="302" y="236"/>
                  </a:lnTo>
                  <a:lnTo>
                    <a:pt x="295" y="233"/>
                  </a:lnTo>
                  <a:lnTo>
                    <a:pt x="286" y="227"/>
                  </a:lnTo>
                  <a:lnTo>
                    <a:pt x="278" y="220"/>
                  </a:lnTo>
                  <a:lnTo>
                    <a:pt x="271" y="212"/>
                  </a:lnTo>
                  <a:lnTo>
                    <a:pt x="267" y="204"/>
                  </a:lnTo>
                  <a:lnTo>
                    <a:pt x="269" y="193"/>
                  </a:lnTo>
                  <a:lnTo>
                    <a:pt x="276" y="173"/>
                  </a:lnTo>
                  <a:lnTo>
                    <a:pt x="285" y="145"/>
                  </a:lnTo>
                  <a:lnTo>
                    <a:pt x="294" y="122"/>
                  </a:lnTo>
                  <a:lnTo>
                    <a:pt x="298" y="112"/>
                  </a:lnTo>
                  <a:lnTo>
                    <a:pt x="266" y="0"/>
                  </a:lnTo>
                  <a:close/>
                </a:path>
              </a:pathLst>
            </a:custGeom>
            <a:solidFill>
              <a:srgbClr val="9E44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13" name="Freeform 8"/>
            <p:cNvSpPr>
              <a:spLocks/>
            </p:cNvSpPr>
            <p:nvPr/>
          </p:nvSpPr>
          <p:spPr bwMode="auto">
            <a:xfrm>
              <a:off x="990" y="1940"/>
              <a:ext cx="50" cy="47"/>
            </a:xfrm>
            <a:custGeom>
              <a:avLst/>
              <a:gdLst>
                <a:gd name="T0" fmla="*/ 0 w 202"/>
                <a:gd name="T1" fmla="*/ 0 h 186"/>
                <a:gd name="T2" fmla="*/ 0 w 202"/>
                <a:gd name="T3" fmla="*/ 0 h 186"/>
                <a:gd name="T4" fmla="*/ 0 w 202"/>
                <a:gd name="T5" fmla="*/ 0 h 186"/>
                <a:gd name="T6" fmla="*/ 0 w 202"/>
                <a:gd name="T7" fmla="*/ 0 h 186"/>
                <a:gd name="T8" fmla="*/ 0 w 202"/>
                <a:gd name="T9" fmla="*/ 0 h 186"/>
                <a:gd name="T10" fmla="*/ 0 w 202"/>
                <a:gd name="T11" fmla="*/ 0 h 186"/>
                <a:gd name="T12" fmla="*/ 0 w 202"/>
                <a:gd name="T13" fmla="*/ 0 h 186"/>
                <a:gd name="T14" fmla="*/ 0 w 202"/>
                <a:gd name="T15" fmla="*/ 0 h 186"/>
                <a:gd name="T16" fmla="*/ 0 w 202"/>
                <a:gd name="T17" fmla="*/ 0 h 186"/>
                <a:gd name="T18" fmla="*/ 0 w 202"/>
                <a:gd name="T19" fmla="*/ 0 h 186"/>
                <a:gd name="T20" fmla="*/ 0 w 202"/>
                <a:gd name="T21" fmla="*/ 0 h 186"/>
                <a:gd name="T22" fmla="*/ 0 w 202"/>
                <a:gd name="T23" fmla="*/ 0 h 186"/>
                <a:gd name="T24" fmla="*/ 0 w 202"/>
                <a:gd name="T25" fmla="*/ 0 h 186"/>
                <a:gd name="T26" fmla="*/ 0 w 202"/>
                <a:gd name="T27" fmla="*/ 0 h 186"/>
                <a:gd name="T28" fmla="*/ 0 w 202"/>
                <a:gd name="T29" fmla="*/ 0 h 186"/>
                <a:gd name="T30" fmla="*/ 0 w 202"/>
                <a:gd name="T31" fmla="*/ 0 h 186"/>
                <a:gd name="T32" fmla="*/ 0 w 202"/>
                <a:gd name="T33" fmla="*/ 0 h 186"/>
                <a:gd name="T34" fmla="*/ 0 w 202"/>
                <a:gd name="T35" fmla="*/ 0 h 186"/>
                <a:gd name="T36" fmla="*/ 0 w 202"/>
                <a:gd name="T37" fmla="*/ 0 h 186"/>
                <a:gd name="T38" fmla="*/ 0 w 202"/>
                <a:gd name="T39" fmla="*/ 0 h 186"/>
                <a:gd name="T40" fmla="*/ 0 w 202"/>
                <a:gd name="T41" fmla="*/ 0 h 186"/>
                <a:gd name="T42" fmla="*/ 0 w 202"/>
                <a:gd name="T43" fmla="*/ 0 h 186"/>
                <a:gd name="T44" fmla="*/ 0 w 202"/>
                <a:gd name="T45" fmla="*/ 0 h 186"/>
                <a:gd name="T46" fmla="*/ 0 w 202"/>
                <a:gd name="T47" fmla="*/ 0 h 186"/>
                <a:gd name="T48" fmla="*/ 0 w 202"/>
                <a:gd name="T49" fmla="*/ 0 h 186"/>
                <a:gd name="T50" fmla="*/ 0 w 202"/>
                <a:gd name="T51" fmla="*/ 0 h 186"/>
                <a:gd name="T52" fmla="*/ 0 w 202"/>
                <a:gd name="T53" fmla="*/ 0 h 186"/>
                <a:gd name="T54" fmla="*/ 0 w 202"/>
                <a:gd name="T55" fmla="*/ 0 h 186"/>
                <a:gd name="T56" fmla="*/ 0 w 202"/>
                <a:gd name="T57" fmla="*/ 0 h 186"/>
                <a:gd name="T58" fmla="*/ 0 w 202"/>
                <a:gd name="T59" fmla="*/ 0 h 186"/>
                <a:gd name="T60" fmla="*/ 0 w 202"/>
                <a:gd name="T61" fmla="*/ 0 h 186"/>
                <a:gd name="T62" fmla="*/ 0 w 202"/>
                <a:gd name="T63" fmla="*/ 0 h 186"/>
                <a:gd name="T64" fmla="*/ 0 w 202"/>
                <a:gd name="T65" fmla="*/ 0 h 186"/>
                <a:gd name="T66" fmla="*/ 0 w 202"/>
                <a:gd name="T67" fmla="*/ 0 h 186"/>
                <a:gd name="T68" fmla="*/ 0 w 202"/>
                <a:gd name="T69" fmla="*/ 0 h 186"/>
                <a:gd name="T70" fmla="*/ 0 w 202"/>
                <a:gd name="T71" fmla="*/ 0 h 186"/>
                <a:gd name="T72" fmla="*/ 0 w 202"/>
                <a:gd name="T73" fmla="*/ 0 h 186"/>
                <a:gd name="T74" fmla="*/ 0 w 202"/>
                <a:gd name="T75" fmla="*/ 0 h 186"/>
                <a:gd name="T76" fmla="*/ 0 w 202"/>
                <a:gd name="T77" fmla="*/ 0 h 186"/>
                <a:gd name="T78" fmla="*/ 0 w 202"/>
                <a:gd name="T79" fmla="*/ 0 h 186"/>
                <a:gd name="T80" fmla="*/ 0 w 202"/>
                <a:gd name="T81" fmla="*/ 0 h 186"/>
                <a:gd name="T82" fmla="*/ 0 w 202"/>
                <a:gd name="T83" fmla="*/ 0 h 18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2"/>
                <a:gd name="T127" fmla="*/ 0 h 186"/>
                <a:gd name="T128" fmla="*/ 202 w 202"/>
                <a:gd name="T129" fmla="*/ 186 h 18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2" h="186">
                  <a:moveTo>
                    <a:pt x="88" y="0"/>
                  </a:moveTo>
                  <a:lnTo>
                    <a:pt x="62" y="39"/>
                  </a:lnTo>
                  <a:lnTo>
                    <a:pt x="59" y="43"/>
                  </a:lnTo>
                  <a:lnTo>
                    <a:pt x="52" y="51"/>
                  </a:lnTo>
                  <a:lnTo>
                    <a:pt x="42" y="64"/>
                  </a:lnTo>
                  <a:lnTo>
                    <a:pt x="31" y="79"/>
                  </a:lnTo>
                  <a:lnTo>
                    <a:pt x="20" y="94"/>
                  </a:lnTo>
                  <a:lnTo>
                    <a:pt x="9" y="109"/>
                  </a:lnTo>
                  <a:lnTo>
                    <a:pt x="2" y="123"/>
                  </a:lnTo>
                  <a:lnTo>
                    <a:pt x="0" y="133"/>
                  </a:lnTo>
                  <a:lnTo>
                    <a:pt x="1" y="142"/>
                  </a:lnTo>
                  <a:lnTo>
                    <a:pt x="3" y="156"/>
                  </a:lnTo>
                  <a:lnTo>
                    <a:pt x="5" y="170"/>
                  </a:lnTo>
                  <a:lnTo>
                    <a:pt x="5" y="186"/>
                  </a:lnTo>
                  <a:lnTo>
                    <a:pt x="8" y="186"/>
                  </a:lnTo>
                  <a:lnTo>
                    <a:pt x="10" y="186"/>
                  </a:lnTo>
                  <a:lnTo>
                    <a:pt x="13" y="186"/>
                  </a:lnTo>
                  <a:lnTo>
                    <a:pt x="15" y="186"/>
                  </a:lnTo>
                  <a:lnTo>
                    <a:pt x="42" y="179"/>
                  </a:lnTo>
                  <a:lnTo>
                    <a:pt x="63" y="168"/>
                  </a:lnTo>
                  <a:lnTo>
                    <a:pt x="78" y="152"/>
                  </a:lnTo>
                  <a:lnTo>
                    <a:pt x="90" y="136"/>
                  </a:lnTo>
                  <a:lnTo>
                    <a:pt x="97" y="120"/>
                  </a:lnTo>
                  <a:lnTo>
                    <a:pt x="101" y="106"/>
                  </a:lnTo>
                  <a:lnTo>
                    <a:pt x="104" y="96"/>
                  </a:lnTo>
                  <a:lnTo>
                    <a:pt x="104" y="93"/>
                  </a:lnTo>
                  <a:lnTo>
                    <a:pt x="119" y="86"/>
                  </a:lnTo>
                  <a:lnTo>
                    <a:pt x="135" y="75"/>
                  </a:lnTo>
                  <a:lnTo>
                    <a:pt x="151" y="60"/>
                  </a:lnTo>
                  <a:lnTo>
                    <a:pt x="167" y="45"/>
                  </a:lnTo>
                  <a:lnTo>
                    <a:pt x="181" y="30"/>
                  </a:lnTo>
                  <a:lnTo>
                    <a:pt x="191" y="17"/>
                  </a:lnTo>
                  <a:lnTo>
                    <a:pt x="199" y="8"/>
                  </a:lnTo>
                  <a:lnTo>
                    <a:pt x="202" y="4"/>
                  </a:lnTo>
                  <a:lnTo>
                    <a:pt x="199" y="4"/>
                  </a:lnTo>
                  <a:lnTo>
                    <a:pt x="193" y="4"/>
                  </a:lnTo>
                  <a:lnTo>
                    <a:pt x="183" y="3"/>
                  </a:lnTo>
                  <a:lnTo>
                    <a:pt x="170" y="3"/>
                  </a:lnTo>
                  <a:lnTo>
                    <a:pt x="153" y="2"/>
                  </a:lnTo>
                  <a:lnTo>
                    <a:pt x="134" y="1"/>
                  </a:lnTo>
                  <a:lnTo>
                    <a:pt x="112" y="1"/>
                  </a:lnTo>
                  <a:lnTo>
                    <a:pt x="88" y="0"/>
                  </a:lnTo>
                  <a:close/>
                </a:path>
              </a:pathLst>
            </a:custGeom>
            <a:solidFill>
              <a:srgbClr val="EDDD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14" name="Freeform 9"/>
            <p:cNvSpPr>
              <a:spLocks/>
            </p:cNvSpPr>
            <p:nvPr/>
          </p:nvSpPr>
          <p:spPr bwMode="auto">
            <a:xfrm>
              <a:off x="927" y="1934"/>
              <a:ext cx="85" cy="53"/>
            </a:xfrm>
            <a:custGeom>
              <a:avLst/>
              <a:gdLst>
                <a:gd name="T0" fmla="*/ 0 w 339"/>
                <a:gd name="T1" fmla="*/ 0 h 212"/>
                <a:gd name="T2" fmla="*/ 0 w 339"/>
                <a:gd name="T3" fmla="*/ 0 h 212"/>
                <a:gd name="T4" fmla="*/ 0 w 339"/>
                <a:gd name="T5" fmla="*/ 0 h 212"/>
                <a:gd name="T6" fmla="*/ 0 w 339"/>
                <a:gd name="T7" fmla="*/ 0 h 212"/>
                <a:gd name="T8" fmla="*/ 0 w 339"/>
                <a:gd name="T9" fmla="*/ 0 h 212"/>
                <a:gd name="T10" fmla="*/ 0 w 339"/>
                <a:gd name="T11" fmla="*/ 0 h 212"/>
                <a:gd name="T12" fmla="*/ 0 w 339"/>
                <a:gd name="T13" fmla="*/ 0 h 212"/>
                <a:gd name="T14" fmla="*/ 0 w 339"/>
                <a:gd name="T15" fmla="*/ 0 h 212"/>
                <a:gd name="T16" fmla="*/ 0 w 339"/>
                <a:gd name="T17" fmla="*/ 0 h 212"/>
                <a:gd name="T18" fmla="*/ 0 w 339"/>
                <a:gd name="T19" fmla="*/ 0 h 212"/>
                <a:gd name="T20" fmla="*/ 0 w 339"/>
                <a:gd name="T21" fmla="*/ 0 h 212"/>
                <a:gd name="T22" fmla="*/ 0 w 339"/>
                <a:gd name="T23" fmla="*/ 0 h 212"/>
                <a:gd name="T24" fmla="*/ 0 w 339"/>
                <a:gd name="T25" fmla="*/ 0 h 212"/>
                <a:gd name="T26" fmla="*/ 0 w 339"/>
                <a:gd name="T27" fmla="*/ 0 h 212"/>
                <a:gd name="T28" fmla="*/ 0 w 339"/>
                <a:gd name="T29" fmla="*/ 0 h 212"/>
                <a:gd name="T30" fmla="*/ 0 w 339"/>
                <a:gd name="T31" fmla="*/ 0 h 212"/>
                <a:gd name="T32" fmla="*/ 0 w 339"/>
                <a:gd name="T33" fmla="*/ 0 h 212"/>
                <a:gd name="T34" fmla="*/ 0 w 339"/>
                <a:gd name="T35" fmla="*/ 0 h 212"/>
                <a:gd name="T36" fmla="*/ 0 w 339"/>
                <a:gd name="T37" fmla="*/ 0 h 212"/>
                <a:gd name="T38" fmla="*/ 0 w 339"/>
                <a:gd name="T39" fmla="*/ 0 h 212"/>
                <a:gd name="T40" fmla="*/ 0 w 339"/>
                <a:gd name="T41" fmla="*/ 0 h 212"/>
                <a:gd name="T42" fmla="*/ 0 w 339"/>
                <a:gd name="T43" fmla="*/ 0 h 212"/>
                <a:gd name="T44" fmla="*/ 0 w 339"/>
                <a:gd name="T45" fmla="*/ 0 h 212"/>
                <a:gd name="T46" fmla="*/ 0 w 339"/>
                <a:gd name="T47" fmla="*/ 0 h 212"/>
                <a:gd name="T48" fmla="*/ 0 w 339"/>
                <a:gd name="T49" fmla="*/ 0 h 212"/>
                <a:gd name="T50" fmla="*/ 0 w 339"/>
                <a:gd name="T51" fmla="*/ 0 h 212"/>
                <a:gd name="T52" fmla="*/ 0 w 339"/>
                <a:gd name="T53" fmla="*/ 0 h 212"/>
                <a:gd name="T54" fmla="*/ 0 w 339"/>
                <a:gd name="T55" fmla="*/ 0 h 212"/>
                <a:gd name="T56" fmla="*/ 0 w 339"/>
                <a:gd name="T57" fmla="*/ 0 h 212"/>
                <a:gd name="T58" fmla="*/ 0 w 339"/>
                <a:gd name="T59" fmla="*/ 0 h 212"/>
                <a:gd name="T60" fmla="*/ 0 w 339"/>
                <a:gd name="T61" fmla="*/ 0 h 212"/>
                <a:gd name="T62" fmla="*/ 0 w 339"/>
                <a:gd name="T63" fmla="*/ 0 h 212"/>
                <a:gd name="T64" fmla="*/ 0 w 339"/>
                <a:gd name="T65" fmla="*/ 0 h 212"/>
                <a:gd name="T66" fmla="*/ 0 w 339"/>
                <a:gd name="T67" fmla="*/ 0 h 212"/>
                <a:gd name="T68" fmla="*/ 0 w 339"/>
                <a:gd name="T69" fmla="*/ 0 h 212"/>
                <a:gd name="T70" fmla="*/ 0 w 339"/>
                <a:gd name="T71" fmla="*/ 0 h 212"/>
                <a:gd name="T72" fmla="*/ 0 w 339"/>
                <a:gd name="T73" fmla="*/ 0 h 212"/>
                <a:gd name="T74" fmla="*/ 0 w 339"/>
                <a:gd name="T75" fmla="*/ 0 h 212"/>
                <a:gd name="T76" fmla="*/ 0 w 339"/>
                <a:gd name="T77" fmla="*/ 0 h 212"/>
                <a:gd name="T78" fmla="*/ 0 w 339"/>
                <a:gd name="T79" fmla="*/ 0 h 212"/>
                <a:gd name="T80" fmla="*/ 0 w 339"/>
                <a:gd name="T81" fmla="*/ 0 h 212"/>
                <a:gd name="T82" fmla="*/ 0 w 339"/>
                <a:gd name="T83" fmla="*/ 0 h 212"/>
                <a:gd name="T84" fmla="*/ 0 w 339"/>
                <a:gd name="T85" fmla="*/ 0 h 212"/>
                <a:gd name="T86" fmla="*/ 0 w 339"/>
                <a:gd name="T87" fmla="*/ 0 h 212"/>
                <a:gd name="T88" fmla="*/ 0 w 339"/>
                <a:gd name="T89" fmla="*/ 0 h 212"/>
                <a:gd name="T90" fmla="*/ 0 w 339"/>
                <a:gd name="T91" fmla="*/ 0 h 212"/>
                <a:gd name="T92" fmla="*/ 0 w 339"/>
                <a:gd name="T93" fmla="*/ 0 h 212"/>
                <a:gd name="T94" fmla="*/ 0 w 339"/>
                <a:gd name="T95" fmla="*/ 0 h 212"/>
                <a:gd name="T96" fmla="*/ 0 w 339"/>
                <a:gd name="T97" fmla="*/ 0 h 212"/>
                <a:gd name="T98" fmla="*/ 0 w 339"/>
                <a:gd name="T99" fmla="*/ 0 h 212"/>
                <a:gd name="T100" fmla="*/ 0 w 339"/>
                <a:gd name="T101" fmla="*/ 0 h 212"/>
                <a:gd name="T102" fmla="*/ 0 w 339"/>
                <a:gd name="T103" fmla="*/ 0 h 212"/>
                <a:gd name="T104" fmla="*/ 0 w 339"/>
                <a:gd name="T105" fmla="*/ 0 h 212"/>
                <a:gd name="T106" fmla="*/ 0 w 339"/>
                <a:gd name="T107" fmla="*/ 0 h 2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9"/>
                <a:gd name="T163" fmla="*/ 0 h 212"/>
                <a:gd name="T164" fmla="*/ 339 w 339"/>
                <a:gd name="T165" fmla="*/ 212 h 2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9" h="212">
                  <a:moveTo>
                    <a:pt x="251" y="158"/>
                  </a:moveTo>
                  <a:lnTo>
                    <a:pt x="253" y="148"/>
                  </a:lnTo>
                  <a:lnTo>
                    <a:pt x="260" y="134"/>
                  </a:lnTo>
                  <a:lnTo>
                    <a:pt x="271" y="119"/>
                  </a:lnTo>
                  <a:lnTo>
                    <a:pt x="282" y="104"/>
                  </a:lnTo>
                  <a:lnTo>
                    <a:pt x="293" y="89"/>
                  </a:lnTo>
                  <a:lnTo>
                    <a:pt x="303" y="76"/>
                  </a:lnTo>
                  <a:lnTo>
                    <a:pt x="310" y="68"/>
                  </a:lnTo>
                  <a:lnTo>
                    <a:pt x="313" y="64"/>
                  </a:lnTo>
                  <a:lnTo>
                    <a:pt x="339" y="25"/>
                  </a:lnTo>
                  <a:lnTo>
                    <a:pt x="316" y="23"/>
                  </a:lnTo>
                  <a:lnTo>
                    <a:pt x="293" y="22"/>
                  </a:lnTo>
                  <a:lnTo>
                    <a:pt x="267" y="21"/>
                  </a:lnTo>
                  <a:lnTo>
                    <a:pt x="242" y="20"/>
                  </a:lnTo>
                  <a:lnTo>
                    <a:pt x="217" y="18"/>
                  </a:lnTo>
                  <a:lnTo>
                    <a:pt x="192" y="16"/>
                  </a:lnTo>
                  <a:lnTo>
                    <a:pt x="168" y="15"/>
                  </a:lnTo>
                  <a:lnTo>
                    <a:pt x="144" y="13"/>
                  </a:lnTo>
                  <a:lnTo>
                    <a:pt x="122" y="12"/>
                  </a:lnTo>
                  <a:lnTo>
                    <a:pt x="102" y="11"/>
                  </a:lnTo>
                  <a:lnTo>
                    <a:pt x="84" y="9"/>
                  </a:lnTo>
                  <a:lnTo>
                    <a:pt x="66" y="7"/>
                  </a:lnTo>
                  <a:lnTo>
                    <a:pt x="52" y="6"/>
                  </a:lnTo>
                  <a:lnTo>
                    <a:pt x="41" y="5"/>
                  </a:lnTo>
                  <a:lnTo>
                    <a:pt x="32" y="4"/>
                  </a:lnTo>
                  <a:lnTo>
                    <a:pt x="27" y="2"/>
                  </a:lnTo>
                  <a:lnTo>
                    <a:pt x="17" y="0"/>
                  </a:lnTo>
                  <a:lnTo>
                    <a:pt x="9" y="2"/>
                  </a:lnTo>
                  <a:lnTo>
                    <a:pt x="3" y="6"/>
                  </a:lnTo>
                  <a:lnTo>
                    <a:pt x="0" y="13"/>
                  </a:lnTo>
                  <a:lnTo>
                    <a:pt x="0" y="21"/>
                  </a:lnTo>
                  <a:lnTo>
                    <a:pt x="3" y="30"/>
                  </a:lnTo>
                  <a:lnTo>
                    <a:pt x="10" y="40"/>
                  </a:lnTo>
                  <a:lnTo>
                    <a:pt x="22" y="49"/>
                  </a:lnTo>
                  <a:lnTo>
                    <a:pt x="35" y="58"/>
                  </a:lnTo>
                  <a:lnTo>
                    <a:pt x="46" y="69"/>
                  </a:lnTo>
                  <a:lnTo>
                    <a:pt x="57" y="82"/>
                  </a:lnTo>
                  <a:lnTo>
                    <a:pt x="66" y="95"/>
                  </a:lnTo>
                  <a:lnTo>
                    <a:pt x="73" y="109"/>
                  </a:lnTo>
                  <a:lnTo>
                    <a:pt x="80" y="123"/>
                  </a:lnTo>
                  <a:lnTo>
                    <a:pt x="86" y="138"/>
                  </a:lnTo>
                  <a:lnTo>
                    <a:pt x="92" y="152"/>
                  </a:lnTo>
                  <a:lnTo>
                    <a:pt x="100" y="165"/>
                  </a:lnTo>
                  <a:lnTo>
                    <a:pt x="113" y="176"/>
                  </a:lnTo>
                  <a:lnTo>
                    <a:pt x="130" y="188"/>
                  </a:lnTo>
                  <a:lnTo>
                    <a:pt x="151" y="197"/>
                  </a:lnTo>
                  <a:lnTo>
                    <a:pt x="176" y="204"/>
                  </a:lnTo>
                  <a:lnTo>
                    <a:pt x="202" y="210"/>
                  </a:lnTo>
                  <a:lnTo>
                    <a:pt x="228" y="212"/>
                  </a:lnTo>
                  <a:lnTo>
                    <a:pt x="256" y="211"/>
                  </a:lnTo>
                  <a:lnTo>
                    <a:pt x="256" y="195"/>
                  </a:lnTo>
                  <a:lnTo>
                    <a:pt x="254" y="181"/>
                  </a:lnTo>
                  <a:lnTo>
                    <a:pt x="252" y="167"/>
                  </a:lnTo>
                  <a:lnTo>
                    <a:pt x="251" y="158"/>
                  </a:lnTo>
                  <a:close/>
                </a:path>
              </a:pathLst>
            </a:custGeom>
            <a:solidFill>
              <a:srgbClr val="FFEF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15" name="Freeform 10"/>
            <p:cNvSpPr>
              <a:spLocks/>
            </p:cNvSpPr>
            <p:nvPr/>
          </p:nvSpPr>
          <p:spPr bwMode="auto">
            <a:xfrm>
              <a:off x="1090" y="1735"/>
              <a:ext cx="85" cy="100"/>
            </a:xfrm>
            <a:custGeom>
              <a:avLst/>
              <a:gdLst>
                <a:gd name="T0" fmla="*/ 0 w 339"/>
                <a:gd name="T1" fmla="*/ 0 h 400"/>
                <a:gd name="T2" fmla="*/ 0 w 339"/>
                <a:gd name="T3" fmla="*/ 0 h 400"/>
                <a:gd name="T4" fmla="*/ 0 w 339"/>
                <a:gd name="T5" fmla="*/ 0 h 400"/>
                <a:gd name="T6" fmla="*/ 0 w 339"/>
                <a:gd name="T7" fmla="*/ 0 h 400"/>
                <a:gd name="T8" fmla="*/ 0 w 339"/>
                <a:gd name="T9" fmla="*/ 0 h 400"/>
                <a:gd name="T10" fmla="*/ 0 w 339"/>
                <a:gd name="T11" fmla="*/ 0 h 400"/>
                <a:gd name="T12" fmla="*/ 0 w 339"/>
                <a:gd name="T13" fmla="*/ 0 h 400"/>
                <a:gd name="T14" fmla="*/ 0 w 339"/>
                <a:gd name="T15" fmla="*/ 0 h 400"/>
                <a:gd name="T16" fmla="*/ 0 w 339"/>
                <a:gd name="T17" fmla="*/ 0 h 400"/>
                <a:gd name="T18" fmla="*/ 0 w 339"/>
                <a:gd name="T19" fmla="*/ 0 h 400"/>
                <a:gd name="T20" fmla="*/ 0 w 339"/>
                <a:gd name="T21" fmla="*/ 0 h 400"/>
                <a:gd name="T22" fmla="*/ 0 w 339"/>
                <a:gd name="T23" fmla="*/ 0 h 400"/>
                <a:gd name="T24" fmla="*/ 0 w 339"/>
                <a:gd name="T25" fmla="*/ 0 h 400"/>
                <a:gd name="T26" fmla="*/ 0 w 339"/>
                <a:gd name="T27" fmla="*/ 0 h 400"/>
                <a:gd name="T28" fmla="*/ 0 w 339"/>
                <a:gd name="T29" fmla="*/ 0 h 400"/>
                <a:gd name="T30" fmla="*/ 0 w 339"/>
                <a:gd name="T31" fmla="*/ 0 h 400"/>
                <a:gd name="T32" fmla="*/ 0 w 339"/>
                <a:gd name="T33" fmla="*/ 0 h 400"/>
                <a:gd name="T34" fmla="*/ 0 w 339"/>
                <a:gd name="T35" fmla="*/ 0 h 400"/>
                <a:gd name="T36" fmla="*/ 0 w 339"/>
                <a:gd name="T37" fmla="*/ 0 h 400"/>
                <a:gd name="T38" fmla="*/ 0 w 339"/>
                <a:gd name="T39" fmla="*/ 0 h 400"/>
                <a:gd name="T40" fmla="*/ 0 w 339"/>
                <a:gd name="T41" fmla="*/ 0 h 400"/>
                <a:gd name="T42" fmla="*/ 0 w 339"/>
                <a:gd name="T43" fmla="*/ 0 h 400"/>
                <a:gd name="T44" fmla="*/ 0 w 339"/>
                <a:gd name="T45" fmla="*/ 0 h 400"/>
                <a:gd name="T46" fmla="*/ 0 w 339"/>
                <a:gd name="T47" fmla="*/ 0 h 400"/>
                <a:gd name="T48" fmla="*/ 0 w 339"/>
                <a:gd name="T49" fmla="*/ 0 h 400"/>
                <a:gd name="T50" fmla="*/ 0 w 339"/>
                <a:gd name="T51" fmla="*/ 0 h 400"/>
                <a:gd name="T52" fmla="*/ 0 w 339"/>
                <a:gd name="T53" fmla="*/ 0 h 400"/>
                <a:gd name="T54" fmla="*/ 0 w 339"/>
                <a:gd name="T55" fmla="*/ 0 h 400"/>
                <a:gd name="T56" fmla="*/ 0 w 339"/>
                <a:gd name="T57" fmla="*/ 0 h 400"/>
                <a:gd name="T58" fmla="*/ 0 w 339"/>
                <a:gd name="T59" fmla="*/ 0 h 400"/>
                <a:gd name="T60" fmla="*/ 0 w 339"/>
                <a:gd name="T61" fmla="*/ 0 h 400"/>
                <a:gd name="T62" fmla="*/ 0 w 339"/>
                <a:gd name="T63" fmla="*/ 0 h 400"/>
                <a:gd name="T64" fmla="*/ 0 w 339"/>
                <a:gd name="T65" fmla="*/ 0 h 400"/>
                <a:gd name="T66" fmla="*/ 0 w 339"/>
                <a:gd name="T67" fmla="*/ 0 h 400"/>
                <a:gd name="T68" fmla="*/ 0 w 339"/>
                <a:gd name="T69" fmla="*/ 0 h 400"/>
                <a:gd name="T70" fmla="*/ 0 w 339"/>
                <a:gd name="T71" fmla="*/ 0 h 400"/>
                <a:gd name="T72" fmla="*/ 0 w 339"/>
                <a:gd name="T73" fmla="*/ 0 h 400"/>
                <a:gd name="T74" fmla="*/ 0 w 339"/>
                <a:gd name="T75" fmla="*/ 0 h 400"/>
                <a:gd name="T76" fmla="*/ 0 w 339"/>
                <a:gd name="T77" fmla="*/ 0 h 400"/>
                <a:gd name="T78" fmla="*/ 0 w 339"/>
                <a:gd name="T79" fmla="*/ 0 h 400"/>
                <a:gd name="T80" fmla="*/ 0 w 339"/>
                <a:gd name="T81" fmla="*/ 0 h 400"/>
                <a:gd name="T82" fmla="*/ 0 w 339"/>
                <a:gd name="T83" fmla="*/ 0 h 400"/>
                <a:gd name="T84" fmla="*/ 0 w 339"/>
                <a:gd name="T85" fmla="*/ 0 h 400"/>
                <a:gd name="T86" fmla="*/ 0 w 339"/>
                <a:gd name="T87" fmla="*/ 0 h 400"/>
                <a:gd name="T88" fmla="*/ 0 w 339"/>
                <a:gd name="T89" fmla="*/ 0 h 400"/>
                <a:gd name="T90" fmla="*/ 0 w 339"/>
                <a:gd name="T91" fmla="*/ 0 h 400"/>
                <a:gd name="T92" fmla="*/ 0 w 339"/>
                <a:gd name="T93" fmla="*/ 0 h 400"/>
                <a:gd name="T94" fmla="*/ 0 w 339"/>
                <a:gd name="T95" fmla="*/ 0 h 400"/>
                <a:gd name="T96" fmla="*/ 0 w 339"/>
                <a:gd name="T97" fmla="*/ 0 h 4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9"/>
                <a:gd name="T148" fmla="*/ 0 h 400"/>
                <a:gd name="T149" fmla="*/ 339 w 339"/>
                <a:gd name="T150" fmla="*/ 400 h 40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9" h="400">
                  <a:moveTo>
                    <a:pt x="0" y="164"/>
                  </a:moveTo>
                  <a:lnTo>
                    <a:pt x="3" y="159"/>
                  </a:lnTo>
                  <a:lnTo>
                    <a:pt x="11" y="147"/>
                  </a:lnTo>
                  <a:lnTo>
                    <a:pt x="20" y="130"/>
                  </a:lnTo>
                  <a:lnTo>
                    <a:pt x="32" y="106"/>
                  </a:lnTo>
                  <a:lnTo>
                    <a:pt x="41" y="81"/>
                  </a:lnTo>
                  <a:lnTo>
                    <a:pt x="48" y="54"/>
                  </a:lnTo>
                  <a:lnTo>
                    <a:pt x="51" y="27"/>
                  </a:lnTo>
                  <a:lnTo>
                    <a:pt x="46" y="1"/>
                  </a:lnTo>
                  <a:lnTo>
                    <a:pt x="47" y="0"/>
                  </a:lnTo>
                  <a:lnTo>
                    <a:pt x="54" y="1"/>
                  </a:lnTo>
                  <a:lnTo>
                    <a:pt x="65" y="5"/>
                  </a:lnTo>
                  <a:lnTo>
                    <a:pt x="78" y="11"/>
                  </a:lnTo>
                  <a:lnTo>
                    <a:pt x="95" y="18"/>
                  </a:lnTo>
                  <a:lnTo>
                    <a:pt x="114" y="27"/>
                  </a:lnTo>
                  <a:lnTo>
                    <a:pt x="135" y="39"/>
                  </a:lnTo>
                  <a:lnTo>
                    <a:pt x="158" y="52"/>
                  </a:lnTo>
                  <a:lnTo>
                    <a:pt x="181" y="67"/>
                  </a:lnTo>
                  <a:lnTo>
                    <a:pt x="205" y="83"/>
                  </a:lnTo>
                  <a:lnTo>
                    <a:pt x="229" y="101"/>
                  </a:lnTo>
                  <a:lnTo>
                    <a:pt x="251" y="118"/>
                  </a:lnTo>
                  <a:lnTo>
                    <a:pt x="274" y="138"/>
                  </a:lnTo>
                  <a:lnTo>
                    <a:pt x="293" y="158"/>
                  </a:lnTo>
                  <a:lnTo>
                    <a:pt x="311" y="179"/>
                  </a:lnTo>
                  <a:lnTo>
                    <a:pt x="325" y="201"/>
                  </a:lnTo>
                  <a:lnTo>
                    <a:pt x="327" y="210"/>
                  </a:lnTo>
                  <a:lnTo>
                    <a:pt x="331" y="236"/>
                  </a:lnTo>
                  <a:lnTo>
                    <a:pt x="336" y="270"/>
                  </a:lnTo>
                  <a:lnTo>
                    <a:pt x="339" y="309"/>
                  </a:lnTo>
                  <a:lnTo>
                    <a:pt x="339" y="348"/>
                  </a:lnTo>
                  <a:lnTo>
                    <a:pt x="333" y="379"/>
                  </a:lnTo>
                  <a:lnTo>
                    <a:pt x="320" y="398"/>
                  </a:lnTo>
                  <a:lnTo>
                    <a:pt x="298" y="400"/>
                  </a:lnTo>
                  <a:lnTo>
                    <a:pt x="283" y="395"/>
                  </a:lnTo>
                  <a:lnTo>
                    <a:pt x="264" y="384"/>
                  </a:lnTo>
                  <a:lnTo>
                    <a:pt x="243" y="371"/>
                  </a:lnTo>
                  <a:lnTo>
                    <a:pt x="221" y="356"/>
                  </a:lnTo>
                  <a:lnTo>
                    <a:pt x="197" y="337"/>
                  </a:lnTo>
                  <a:lnTo>
                    <a:pt x="172" y="319"/>
                  </a:lnTo>
                  <a:lnTo>
                    <a:pt x="148" y="299"/>
                  </a:lnTo>
                  <a:lnTo>
                    <a:pt x="123" y="278"/>
                  </a:lnTo>
                  <a:lnTo>
                    <a:pt x="99" y="258"/>
                  </a:lnTo>
                  <a:lnTo>
                    <a:pt x="76" y="238"/>
                  </a:lnTo>
                  <a:lnTo>
                    <a:pt x="56" y="220"/>
                  </a:lnTo>
                  <a:lnTo>
                    <a:pt x="38" y="203"/>
                  </a:lnTo>
                  <a:lnTo>
                    <a:pt x="23" y="188"/>
                  </a:lnTo>
                  <a:lnTo>
                    <a:pt x="11" y="176"/>
                  </a:lnTo>
                  <a:lnTo>
                    <a:pt x="4" y="168"/>
                  </a:lnTo>
                  <a:lnTo>
                    <a:pt x="0" y="164"/>
                  </a:lnTo>
                  <a:close/>
                </a:path>
              </a:pathLst>
            </a:custGeom>
            <a:solidFill>
              <a:srgbClr val="AF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16" name="Freeform 11"/>
            <p:cNvSpPr>
              <a:spLocks/>
            </p:cNvSpPr>
            <p:nvPr/>
          </p:nvSpPr>
          <p:spPr bwMode="auto">
            <a:xfrm>
              <a:off x="1088" y="1776"/>
              <a:ext cx="72" cy="59"/>
            </a:xfrm>
            <a:custGeom>
              <a:avLst/>
              <a:gdLst>
                <a:gd name="T0" fmla="*/ 0 w 286"/>
                <a:gd name="T1" fmla="*/ 0 h 235"/>
                <a:gd name="T2" fmla="*/ 0 w 286"/>
                <a:gd name="T3" fmla="*/ 0 h 235"/>
                <a:gd name="T4" fmla="*/ 0 w 286"/>
                <a:gd name="T5" fmla="*/ 0 h 235"/>
                <a:gd name="T6" fmla="*/ 0 w 286"/>
                <a:gd name="T7" fmla="*/ 0 h 235"/>
                <a:gd name="T8" fmla="*/ 0 w 286"/>
                <a:gd name="T9" fmla="*/ 0 h 235"/>
                <a:gd name="T10" fmla="*/ 0 w 286"/>
                <a:gd name="T11" fmla="*/ 0 h 235"/>
                <a:gd name="T12" fmla="*/ 0 w 286"/>
                <a:gd name="T13" fmla="*/ 0 h 235"/>
                <a:gd name="T14" fmla="*/ 0 w 286"/>
                <a:gd name="T15" fmla="*/ 0 h 235"/>
                <a:gd name="T16" fmla="*/ 0 w 286"/>
                <a:gd name="T17" fmla="*/ 0 h 235"/>
                <a:gd name="T18" fmla="*/ 0 w 286"/>
                <a:gd name="T19" fmla="*/ 0 h 235"/>
                <a:gd name="T20" fmla="*/ 0 w 286"/>
                <a:gd name="T21" fmla="*/ 0 h 235"/>
                <a:gd name="T22" fmla="*/ 0 w 286"/>
                <a:gd name="T23" fmla="*/ 0 h 235"/>
                <a:gd name="T24" fmla="*/ 0 w 286"/>
                <a:gd name="T25" fmla="*/ 0 h 235"/>
                <a:gd name="T26" fmla="*/ 0 w 286"/>
                <a:gd name="T27" fmla="*/ 0 h 235"/>
                <a:gd name="T28" fmla="*/ 0 w 286"/>
                <a:gd name="T29" fmla="*/ 0 h 235"/>
                <a:gd name="T30" fmla="*/ 0 w 286"/>
                <a:gd name="T31" fmla="*/ 0 h 235"/>
                <a:gd name="T32" fmla="*/ 0 w 286"/>
                <a:gd name="T33" fmla="*/ 0 h 235"/>
                <a:gd name="T34" fmla="*/ 0 w 286"/>
                <a:gd name="T35" fmla="*/ 0 h 235"/>
                <a:gd name="T36" fmla="*/ 0 w 286"/>
                <a:gd name="T37" fmla="*/ 0 h 235"/>
                <a:gd name="T38" fmla="*/ 0 w 286"/>
                <a:gd name="T39" fmla="*/ 0 h 235"/>
                <a:gd name="T40" fmla="*/ 0 w 286"/>
                <a:gd name="T41" fmla="*/ 0 h 235"/>
                <a:gd name="T42" fmla="*/ 0 w 286"/>
                <a:gd name="T43" fmla="*/ 0 h 235"/>
                <a:gd name="T44" fmla="*/ 0 w 286"/>
                <a:gd name="T45" fmla="*/ 0 h 235"/>
                <a:gd name="T46" fmla="*/ 0 w 286"/>
                <a:gd name="T47" fmla="*/ 0 h 235"/>
                <a:gd name="T48" fmla="*/ 0 w 286"/>
                <a:gd name="T49" fmla="*/ 0 h 235"/>
                <a:gd name="T50" fmla="*/ 0 w 286"/>
                <a:gd name="T51" fmla="*/ 0 h 235"/>
                <a:gd name="T52" fmla="*/ 0 w 286"/>
                <a:gd name="T53" fmla="*/ 0 h 235"/>
                <a:gd name="T54" fmla="*/ 0 w 286"/>
                <a:gd name="T55" fmla="*/ 0 h 235"/>
                <a:gd name="T56" fmla="*/ 0 w 286"/>
                <a:gd name="T57" fmla="*/ 0 h 235"/>
                <a:gd name="T58" fmla="*/ 0 w 286"/>
                <a:gd name="T59" fmla="*/ 0 h 235"/>
                <a:gd name="T60" fmla="*/ 0 w 286"/>
                <a:gd name="T61" fmla="*/ 0 h 235"/>
                <a:gd name="T62" fmla="*/ 0 w 286"/>
                <a:gd name="T63" fmla="*/ 0 h 235"/>
                <a:gd name="T64" fmla="*/ 0 w 286"/>
                <a:gd name="T65" fmla="*/ 0 h 235"/>
                <a:gd name="T66" fmla="*/ 0 w 286"/>
                <a:gd name="T67" fmla="*/ 0 h 235"/>
                <a:gd name="T68" fmla="*/ 0 w 286"/>
                <a:gd name="T69" fmla="*/ 0 h 235"/>
                <a:gd name="T70" fmla="*/ 0 w 286"/>
                <a:gd name="T71" fmla="*/ 0 h 235"/>
                <a:gd name="T72" fmla="*/ 0 w 286"/>
                <a:gd name="T73" fmla="*/ 0 h 235"/>
                <a:gd name="T74" fmla="*/ 0 w 286"/>
                <a:gd name="T75" fmla="*/ 0 h 235"/>
                <a:gd name="T76" fmla="*/ 0 w 286"/>
                <a:gd name="T77" fmla="*/ 0 h 235"/>
                <a:gd name="T78" fmla="*/ 0 w 286"/>
                <a:gd name="T79" fmla="*/ 0 h 235"/>
                <a:gd name="T80" fmla="*/ 0 w 286"/>
                <a:gd name="T81" fmla="*/ 0 h 235"/>
                <a:gd name="T82" fmla="*/ 0 w 286"/>
                <a:gd name="T83" fmla="*/ 0 h 235"/>
                <a:gd name="T84" fmla="*/ 0 w 286"/>
                <a:gd name="T85" fmla="*/ 0 h 235"/>
                <a:gd name="T86" fmla="*/ 0 w 286"/>
                <a:gd name="T87" fmla="*/ 0 h 235"/>
                <a:gd name="T88" fmla="*/ 0 w 286"/>
                <a:gd name="T89" fmla="*/ 0 h 235"/>
                <a:gd name="T90" fmla="*/ 0 w 286"/>
                <a:gd name="T91" fmla="*/ 0 h 235"/>
                <a:gd name="T92" fmla="*/ 0 w 286"/>
                <a:gd name="T93" fmla="*/ 0 h 235"/>
                <a:gd name="T94" fmla="*/ 0 w 286"/>
                <a:gd name="T95" fmla="*/ 0 h 235"/>
                <a:gd name="T96" fmla="*/ 0 w 286"/>
                <a:gd name="T97" fmla="*/ 0 h 235"/>
                <a:gd name="T98" fmla="*/ 0 w 286"/>
                <a:gd name="T99" fmla="*/ 0 h 235"/>
                <a:gd name="T100" fmla="*/ 0 w 286"/>
                <a:gd name="T101" fmla="*/ 0 h 235"/>
                <a:gd name="T102" fmla="*/ 0 w 286"/>
                <a:gd name="T103" fmla="*/ 0 h 235"/>
                <a:gd name="T104" fmla="*/ 0 w 286"/>
                <a:gd name="T105" fmla="*/ 0 h 235"/>
                <a:gd name="T106" fmla="*/ 0 w 286"/>
                <a:gd name="T107" fmla="*/ 0 h 235"/>
                <a:gd name="T108" fmla="*/ 0 w 286"/>
                <a:gd name="T109" fmla="*/ 0 h 235"/>
                <a:gd name="T110" fmla="*/ 0 w 286"/>
                <a:gd name="T111" fmla="*/ 0 h 235"/>
                <a:gd name="T112" fmla="*/ 0 w 286"/>
                <a:gd name="T113" fmla="*/ 0 h 2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6"/>
                <a:gd name="T172" fmla="*/ 0 h 235"/>
                <a:gd name="T173" fmla="*/ 286 w 286"/>
                <a:gd name="T174" fmla="*/ 235 h 2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6" h="235">
                  <a:moveTo>
                    <a:pt x="204" y="235"/>
                  </a:moveTo>
                  <a:lnTo>
                    <a:pt x="209" y="231"/>
                  </a:lnTo>
                  <a:lnTo>
                    <a:pt x="222" y="219"/>
                  </a:lnTo>
                  <a:lnTo>
                    <a:pt x="238" y="203"/>
                  </a:lnTo>
                  <a:lnTo>
                    <a:pt x="256" y="184"/>
                  </a:lnTo>
                  <a:lnTo>
                    <a:pt x="272" y="167"/>
                  </a:lnTo>
                  <a:lnTo>
                    <a:pt x="284" y="150"/>
                  </a:lnTo>
                  <a:lnTo>
                    <a:pt x="286" y="139"/>
                  </a:lnTo>
                  <a:lnTo>
                    <a:pt x="279" y="134"/>
                  </a:lnTo>
                  <a:lnTo>
                    <a:pt x="266" y="135"/>
                  </a:lnTo>
                  <a:lnTo>
                    <a:pt x="253" y="140"/>
                  </a:lnTo>
                  <a:lnTo>
                    <a:pt x="243" y="146"/>
                  </a:lnTo>
                  <a:lnTo>
                    <a:pt x="232" y="150"/>
                  </a:lnTo>
                  <a:lnTo>
                    <a:pt x="223" y="155"/>
                  </a:lnTo>
                  <a:lnTo>
                    <a:pt x="215" y="156"/>
                  </a:lnTo>
                  <a:lnTo>
                    <a:pt x="207" y="154"/>
                  </a:lnTo>
                  <a:lnTo>
                    <a:pt x="200" y="147"/>
                  </a:lnTo>
                  <a:lnTo>
                    <a:pt x="194" y="135"/>
                  </a:lnTo>
                  <a:lnTo>
                    <a:pt x="188" y="121"/>
                  </a:lnTo>
                  <a:lnTo>
                    <a:pt x="183" y="107"/>
                  </a:lnTo>
                  <a:lnTo>
                    <a:pt x="179" y="93"/>
                  </a:lnTo>
                  <a:lnTo>
                    <a:pt x="174" y="83"/>
                  </a:lnTo>
                  <a:lnTo>
                    <a:pt x="169" y="76"/>
                  </a:lnTo>
                  <a:lnTo>
                    <a:pt x="164" y="73"/>
                  </a:lnTo>
                  <a:lnTo>
                    <a:pt x="158" y="78"/>
                  </a:lnTo>
                  <a:lnTo>
                    <a:pt x="151" y="84"/>
                  </a:lnTo>
                  <a:lnTo>
                    <a:pt x="145" y="86"/>
                  </a:lnTo>
                  <a:lnTo>
                    <a:pt x="139" y="85"/>
                  </a:lnTo>
                  <a:lnTo>
                    <a:pt x="133" y="81"/>
                  </a:lnTo>
                  <a:lnTo>
                    <a:pt x="127" y="74"/>
                  </a:lnTo>
                  <a:lnTo>
                    <a:pt x="119" y="67"/>
                  </a:lnTo>
                  <a:lnTo>
                    <a:pt x="111" y="58"/>
                  </a:lnTo>
                  <a:lnTo>
                    <a:pt x="102" y="50"/>
                  </a:lnTo>
                  <a:lnTo>
                    <a:pt x="89" y="41"/>
                  </a:lnTo>
                  <a:lnTo>
                    <a:pt x="74" y="29"/>
                  </a:lnTo>
                  <a:lnTo>
                    <a:pt x="57" y="18"/>
                  </a:lnTo>
                  <a:lnTo>
                    <a:pt x="41" y="8"/>
                  </a:lnTo>
                  <a:lnTo>
                    <a:pt x="25" y="2"/>
                  </a:lnTo>
                  <a:lnTo>
                    <a:pt x="12" y="0"/>
                  </a:lnTo>
                  <a:lnTo>
                    <a:pt x="4" y="2"/>
                  </a:lnTo>
                  <a:lnTo>
                    <a:pt x="0" y="13"/>
                  </a:lnTo>
                  <a:lnTo>
                    <a:pt x="2" y="21"/>
                  </a:lnTo>
                  <a:lnTo>
                    <a:pt x="9" y="32"/>
                  </a:lnTo>
                  <a:lnTo>
                    <a:pt x="19" y="48"/>
                  </a:lnTo>
                  <a:lnTo>
                    <a:pt x="32" y="63"/>
                  </a:lnTo>
                  <a:lnTo>
                    <a:pt x="48" y="80"/>
                  </a:lnTo>
                  <a:lnTo>
                    <a:pt x="64" y="99"/>
                  </a:lnTo>
                  <a:lnTo>
                    <a:pt x="83" y="119"/>
                  </a:lnTo>
                  <a:lnTo>
                    <a:pt x="103" y="137"/>
                  </a:lnTo>
                  <a:lnTo>
                    <a:pt x="122" y="157"/>
                  </a:lnTo>
                  <a:lnTo>
                    <a:pt x="140" y="175"/>
                  </a:lnTo>
                  <a:lnTo>
                    <a:pt x="157" y="191"/>
                  </a:lnTo>
                  <a:lnTo>
                    <a:pt x="173" y="206"/>
                  </a:lnTo>
                  <a:lnTo>
                    <a:pt x="186" y="218"/>
                  </a:lnTo>
                  <a:lnTo>
                    <a:pt x="195" y="227"/>
                  </a:lnTo>
                  <a:lnTo>
                    <a:pt x="202" y="233"/>
                  </a:lnTo>
                  <a:lnTo>
                    <a:pt x="204" y="235"/>
                  </a:lnTo>
                  <a:close/>
                </a:path>
              </a:pathLst>
            </a:custGeom>
            <a:solidFill>
              <a:srgbClr val="BC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17" name="Freeform 12"/>
            <p:cNvSpPr>
              <a:spLocks/>
            </p:cNvSpPr>
            <p:nvPr/>
          </p:nvSpPr>
          <p:spPr bwMode="auto">
            <a:xfrm>
              <a:off x="1050" y="1778"/>
              <a:ext cx="78" cy="240"/>
            </a:xfrm>
            <a:custGeom>
              <a:avLst/>
              <a:gdLst>
                <a:gd name="T0" fmla="*/ 0 w 314"/>
                <a:gd name="T1" fmla="*/ 0 h 960"/>
                <a:gd name="T2" fmla="*/ 0 w 314"/>
                <a:gd name="T3" fmla="*/ 0 h 960"/>
                <a:gd name="T4" fmla="*/ 0 w 314"/>
                <a:gd name="T5" fmla="*/ 0 h 960"/>
                <a:gd name="T6" fmla="*/ 0 w 314"/>
                <a:gd name="T7" fmla="*/ 0 h 960"/>
                <a:gd name="T8" fmla="*/ 0 w 314"/>
                <a:gd name="T9" fmla="*/ 0 h 960"/>
                <a:gd name="T10" fmla="*/ 0 w 314"/>
                <a:gd name="T11" fmla="*/ 0 h 960"/>
                <a:gd name="T12" fmla="*/ 0 w 314"/>
                <a:gd name="T13" fmla="*/ 0 h 960"/>
                <a:gd name="T14" fmla="*/ 0 w 314"/>
                <a:gd name="T15" fmla="*/ 0 h 960"/>
                <a:gd name="T16" fmla="*/ 0 w 314"/>
                <a:gd name="T17" fmla="*/ 0 h 960"/>
                <a:gd name="T18" fmla="*/ 0 w 314"/>
                <a:gd name="T19" fmla="*/ 0 h 960"/>
                <a:gd name="T20" fmla="*/ 0 w 314"/>
                <a:gd name="T21" fmla="*/ 0 h 960"/>
                <a:gd name="T22" fmla="*/ 0 w 314"/>
                <a:gd name="T23" fmla="*/ 0 h 960"/>
                <a:gd name="T24" fmla="*/ 0 w 314"/>
                <a:gd name="T25" fmla="*/ 0 h 960"/>
                <a:gd name="T26" fmla="*/ 0 w 314"/>
                <a:gd name="T27" fmla="*/ 0 h 960"/>
                <a:gd name="T28" fmla="*/ 0 w 314"/>
                <a:gd name="T29" fmla="*/ 0 h 960"/>
                <a:gd name="T30" fmla="*/ 0 w 314"/>
                <a:gd name="T31" fmla="*/ 0 h 960"/>
                <a:gd name="T32" fmla="*/ 0 w 314"/>
                <a:gd name="T33" fmla="*/ 0 h 960"/>
                <a:gd name="T34" fmla="*/ 0 w 314"/>
                <a:gd name="T35" fmla="*/ 0 h 960"/>
                <a:gd name="T36" fmla="*/ 0 w 314"/>
                <a:gd name="T37" fmla="*/ 0 h 960"/>
                <a:gd name="T38" fmla="*/ 0 w 314"/>
                <a:gd name="T39" fmla="*/ 0 h 960"/>
                <a:gd name="T40" fmla="*/ 0 w 314"/>
                <a:gd name="T41" fmla="*/ 0 h 960"/>
                <a:gd name="T42" fmla="*/ 0 w 314"/>
                <a:gd name="T43" fmla="*/ 0 h 960"/>
                <a:gd name="T44" fmla="*/ 0 w 314"/>
                <a:gd name="T45" fmla="*/ 0 h 960"/>
                <a:gd name="T46" fmla="*/ 0 w 314"/>
                <a:gd name="T47" fmla="*/ 0 h 960"/>
                <a:gd name="T48" fmla="*/ 0 w 314"/>
                <a:gd name="T49" fmla="*/ 0 h 960"/>
                <a:gd name="T50" fmla="*/ 0 w 314"/>
                <a:gd name="T51" fmla="*/ 0 h 960"/>
                <a:gd name="T52" fmla="*/ 0 w 314"/>
                <a:gd name="T53" fmla="*/ 0 h 960"/>
                <a:gd name="T54" fmla="*/ 0 w 314"/>
                <a:gd name="T55" fmla="*/ 0 h 960"/>
                <a:gd name="T56" fmla="*/ 0 w 314"/>
                <a:gd name="T57" fmla="*/ 0 h 960"/>
                <a:gd name="T58" fmla="*/ 0 w 314"/>
                <a:gd name="T59" fmla="*/ 0 h 960"/>
                <a:gd name="T60" fmla="*/ 0 w 314"/>
                <a:gd name="T61" fmla="*/ 0 h 960"/>
                <a:gd name="T62" fmla="*/ 0 w 314"/>
                <a:gd name="T63" fmla="*/ 0 h 9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4"/>
                <a:gd name="T97" fmla="*/ 0 h 960"/>
                <a:gd name="T98" fmla="*/ 314 w 314"/>
                <a:gd name="T99" fmla="*/ 960 h 9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4" h="960">
                  <a:moveTo>
                    <a:pt x="88" y="947"/>
                  </a:moveTo>
                  <a:lnTo>
                    <a:pt x="85" y="950"/>
                  </a:lnTo>
                  <a:lnTo>
                    <a:pt x="80" y="954"/>
                  </a:lnTo>
                  <a:lnTo>
                    <a:pt x="73" y="959"/>
                  </a:lnTo>
                  <a:lnTo>
                    <a:pt x="63" y="960"/>
                  </a:lnTo>
                  <a:lnTo>
                    <a:pt x="55" y="957"/>
                  </a:lnTo>
                  <a:lnTo>
                    <a:pt x="48" y="945"/>
                  </a:lnTo>
                  <a:lnTo>
                    <a:pt x="45" y="923"/>
                  </a:lnTo>
                  <a:lnTo>
                    <a:pt x="46" y="887"/>
                  </a:lnTo>
                  <a:lnTo>
                    <a:pt x="48" y="849"/>
                  </a:lnTo>
                  <a:lnTo>
                    <a:pt x="48" y="819"/>
                  </a:lnTo>
                  <a:lnTo>
                    <a:pt x="40" y="792"/>
                  </a:lnTo>
                  <a:lnTo>
                    <a:pt x="22" y="765"/>
                  </a:lnTo>
                  <a:lnTo>
                    <a:pt x="7" y="744"/>
                  </a:lnTo>
                  <a:lnTo>
                    <a:pt x="0" y="726"/>
                  </a:lnTo>
                  <a:lnTo>
                    <a:pt x="0" y="708"/>
                  </a:lnTo>
                  <a:lnTo>
                    <a:pt x="7" y="693"/>
                  </a:lnTo>
                  <a:lnTo>
                    <a:pt x="19" y="679"/>
                  </a:lnTo>
                  <a:lnTo>
                    <a:pt x="35" y="665"/>
                  </a:lnTo>
                  <a:lnTo>
                    <a:pt x="53" y="650"/>
                  </a:lnTo>
                  <a:lnTo>
                    <a:pt x="74" y="636"/>
                  </a:lnTo>
                  <a:lnTo>
                    <a:pt x="92" y="619"/>
                  </a:lnTo>
                  <a:lnTo>
                    <a:pt x="111" y="600"/>
                  </a:lnTo>
                  <a:lnTo>
                    <a:pt x="130" y="575"/>
                  </a:lnTo>
                  <a:lnTo>
                    <a:pt x="146" y="548"/>
                  </a:lnTo>
                  <a:lnTo>
                    <a:pt x="160" y="518"/>
                  </a:lnTo>
                  <a:lnTo>
                    <a:pt x="172" y="485"/>
                  </a:lnTo>
                  <a:lnTo>
                    <a:pt x="180" y="449"/>
                  </a:lnTo>
                  <a:lnTo>
                    <a:pt x="186" y="412"/>
                  </a:lnTo>
                  <a:lnTo>
                    <a:pt x="186" y="399"/>
                  </a:lnTo>
                  <a:lnTo>
                    <a:pt x="188" y="385"/>
                  </a:lnTo>
                  <a:lnTo>
                    <a:pt x="195" y="367"/>
                  </a:lnTo>
                  <a:lnTo>
                    <a:pt x="208" y="346"/>
                  </a:lnTo>
                  <a:lnTo>
                    <a:pt x="232" y="301"/>
                  </a:lnTo>
                  <a:lnTo>
                    <a:pt x="242" y="254"/>
                  </a:lnTo>
                  <a:lnTo>
                    <a:pt x="237" y="210"/>
                  </a:lnTo>
                  <a:lnTo>
                    <a:pt x="223" y="169"/>
                  </a:lnTo>
                  <a:lnTo>
                    <a:pt x="201" y="133"/>
                  </a:lnTo>
                  <a:lnTo>
                    <a:pt x="174" y="103"/>
                  </a:lnTo>
                  <a:lnTo>
                    <a:pt x="147" y="82"/>
                  </a:lnTo>
                  <a:lnTo>
                    <a:pt x="120" y="70"/>
                  </a:lnTo>
                  <a:lnTo>
                    <a:pt x="123" y="69"/>
                  </a:lnTo>
                  <a:lnTo>
                    <a:pt x="127" y="64"/>
                  </a:lnTo>
                  <a:lnTo>
                    <a:pt x="133" y="57"/>
                  </a:lnTo>
                  <a:lnTo>
                    <a:pt x="140" y="49"/>
                  </a:lnTo>
                  <a:lnTo>
                    <a:pt x="147" y="38"/>
                  </a:lnTo>
                  <a:lnTo>
                    <a:pt x="153" y="27"/>
                  </a:lnTo>
                  <a:lnTo>
                    <a:pt x="157" y="14"/>
                  </a:lnTo>
                  <a:lnTo>
                    <a:pt x="157" y="0"/>
                  </a:lnTo>
                  <a:lnTo>
                    <a:pt x="161" y="5"/>
                  </a:lnTo>
                  <a:lnTo>
                    <a:pt x="173" y="19"/>
                  </a:lnTo>
                  <a:lnTo>
                    <a:pt x="190" y="42"/>
                  </a:lnTo>
                  <a:lnTo>
                    <a:pt x="211" y="73"/>
                  </a:lnTo>
                  <a:lnTo>
                    <a:pt x="235" y="113"/>
                  </a:lnTo>
                  <a:lnTo>
                    <a:pt x="258" y="160"/>
                  </a:lnTo>
                  <a:lnTo>
                    <a:pt x="279" y="213"/>
                  </a:lnTo>
                  <a:lnTo>
                    <a:pt x="297" y="274"/>
                  </a:lnTo>
                  <a:lnTo>
                    <a:pt x="310" y="342"/>
                  </a:lnTo>
                  <a:lnTo>
                    <a:pt x="314" y="414"/>
                  </a:lnTo>
                  <a:lnTo>
                    <a:pt x="310" y="492"/>
                  </a:lnTo>
                  <a:lnTo>
                    <a:pt x="296" y="575"/>
                  </a:lnTo>
                  <a:lnTo>
                    <a:pt x="268" y="663"/>
                  </a:lnTo>
                  <a:lnTo>
                    <a:pt x="224" y="754"/>
                  </a:lnTo>
                  <a:lnTo>
                    <a:pt x="165" y="849"/>
                  </a:lnTo>
                  <a:lnTo>
                    <a:pt x="88" y="947"/>
                  </a:lnTo>
                  <a:close/>
                </a:path>
              </a:pathLst>
            </a:custGeom>
            <a:solidFill>
              <a:srgbClr val="7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18" name="Freeform 13"/>
            <p:cNvSpPr>
              <a:spLocks/>
            </p:cNvSpPr>
            <p:nvPr/>
          </p:nvSpPr>
          <p:spPr bwMode="auto">
            <a:xfrm>
              <a:off x="1157" y="1781"/>
              <a:ext cx="74" cy="145"/>
            </a:xfrm>
            <a:custGeom>
              <a:avLst/>
              <a:gdLst>
                <a:gd name="T0" fmla="*/ 0 w 295"/>
                <a:gd name="T1" fmla="*/ 0 h 580"/>
                <a:gd name="T2" fmla="*/ 0 w 295"/>
                <a:gd name="T3" fmla="*/ 0 h 580"/>
                <a:gd name="T4" fmla="*/ 0 w 295"/>
                <a:gd name="T5" fmla="*/ 0 h 580"/>
                <a:gd name="T6" fmla="*/ 0 w 295"/>
                <a:gd name="T7" fmla="*/ 0 h 580"/>
                <a:gd name="T8" fmla="*/ 0 w 295"/>
                <a:gd name="T9" fmla="*/ 0 h 580"/>
                <a:gd name="T10" fmla="*/ 0 w 295"/>
                <a:gd name="T11" fmla="*/ 0 h 580"/>
                <a:gd name="T12" fmla="*/ 0 w 295"/>
                <a:gd name="T13" fmla="*/ 0 h 580"/>
                <a:gd name="T14" fmla="*/ 0 w 295"/>
                <a:gd name="T15" fmla="*/ 0 h 580"/>
                <a:gd name="T16" fmla="*/ 0 w 295"/>
                <a:gd name="T17" fmla="*/ 0 h 580"/>
                <a:gd name="T18" fmla="*/ 0 w 295"/>
                <a:gd name="T19" fmla="*/ 0 h 580"/>
                <a:gd name="T20" fmla="*/ 0 w 295"/>
                <a:gd name="T21" fmla="*/ 0 h 580"/>
                <a:gd name="T22" fmla="*/ 0 w 295"/>
                <a:gd name="T23" fmla="*/ 0 h 580"/>
                <a:gd name="T24" fmla="*/ 0 w 295"/>
                <a:gd name="T25" fmla="*/ 0 h 580"/>
                <a:gd name="T26" fmla="*/ 0 w 295"/>
                <a:gd name="T27" fmla="*/ 0 h 580"/>
                <a:gd name="T28" fmla="*/ 0 w 295"/>
                <a:gd name="T29" fmla="*/ 0 h 580"/>
                <a:gd name="T30" fmla="*/ 0 w 295"/>
                <a:gd name="T31" fmla="*/ 0 h 580"/>
                <a:gd name="T32" fmla="*/ 0 w 295"/>
                <a:gd name="T33" fmla="*/ 0 h 580"/>
                <a:gd name="T34" fmla="*/ 0 w 295"/>
                <a:gd name="T35" fmla="*/ 0 h 580"/>
                <a:gd name="T36" fmla="*/ 0 w 295"/>
                <a:gd name="T37" fmla="*/ 0 h 580"/>
                <a:gd name="T38" fmla="*/ 0 w 295"/>
                <a:gd name="T39" fmla="*/ 0 h 580"/>
                <a:gd name="T40" fmla="*/ 0 w 295"/>
                <a:gd name="T41" fmla="*/ 0 h 580"/>
                <a:gd name="T42" fmla="*/ 0 w 295"/>
                <a:gd name="T43" fmla="*/ 0 h 580"/>
                <a:gd name="T44" fmla="*/ 0 w 295"/>
                <a:gd name="T45" fmla="*/ 0 h 580"/>
                <a:gd name="T46" fmla="*/ 0 w 295"/>
                <a:gd name="T47" fmla="*/ 0 h 580"/>
                <a:gd name="T48" fmla="*/ 0 w 295"/>
                <a:gd name="T49" fmla="*/ 0 h 580"/>
                <a:gd name="T50" fmla="*/ 0 w 295"/>
                <a:gd name="T51" fmla="*/ 0 h 580"/>
                <a:gd name="T52" fmla="*/ 0 w 295"/>
                <a:gd name="T53" fmla="*/ 0 h 580"/>
                <a:gd name="T54" fmla="*/ 0 w 295"/>
                <a:gd name="T55" fmla="*/ 0 h 580"/>
                <a:gd name="T56" fmla="*/ 0 w 295"/>
                <a:gd name="T57" fmla="*/ 0 h 580"/>
                <a:gd name="T58" fmla="*/ 0 w 295"/>
                <a:gd name="T59" fmla="*/ 0 h 580"/>
                <a:gd name="T60" fmla="*/ 0 w 295"/>
                <a:gd name="T61" fmla="*/ 0 h 580"/>
                <a:gd name="T62" fmla="*/ 0 w 295"/>
                <a:gd name="T63" fmla="*/ 0 h 580"/>
                <a:gd name="T64" fmla="*/ 0 w 295"/>
                <a:gd name="T65" fmla="*/ 0 h 580"/>
                <a:gd name="T66" fmla="*/ 0 w 295"/>
                <a:gd name="T67" fmla="*/ 0 h 580"/>
                <a:gd name="T68" fmla="*/ 0 w 295"/>
                <a:gd name="T69" fmla="*/ 0 h 580"/>
                <a:gd name="T70" fmla="*/ 0 w 295"/>
                <a:gd name="T71" fmla="*/ 0 h 580"/>
                <a:gd name="T72" fmla="*/ 0 w 295"/>
                <a:gd name="T73" fmla="*/ 0 h 580"/>
                <a:gd name="T74" fmla="*/ 0 w 295"/>
                <a:gd name="T75" fmla="*/ 0 h 580"/>
                <a:gd name="T76" fmla="*/ 0 w 295"/>
                <a:gd name="T77" fmla="*/ 0 h 580"/>
                <a:gd name="T78" fmla="*/ 0 w 295"/>
                <a:gd name="T79" fmla="*/ 0 h 580"/>
                <a:gd name="T80" fmla="*/ 0 w 295"/>
                <a:gd name="T81" fmla="*/ 0 h 580"/>
                <a:gd name="T82" fmla="*/ 0 w 295"/>
                <a:gd name="T83" fmla="*/ 0 h 580"/>
                <a:gd name="T84" fmla="*/ 0 w 295"/>
                <a:gd name="T85" fmla="*/ 0 h 580"/>
                <a:gd name="T86" fmla="*/ 0 w 295"/>
                <a:gd name="T87" fmla="*/ 0 h 580"/>
                <a:gd name="T88" fmla="*/ 0 w 295"/>
                <a:gd name="T89" fmla="*/ 0 h 580"/>
                <a:gd name="T90" fmla="*/ 0 w 295"/>
                <a:gd name="T91" fmla="*/ 0 h 580"/>
                <a:gd name="T92" fmla="*/ 0 w 295"/>
                <a:gd name="T93" fmla="*/ 0 h 580"/>
                <a:gd name="T94" fmla="*/ 0 w 295"/>
                <a:gd name="T95" fmla="*/ 0 h 580"/>
                <a:gd name="T96" fmla="*/ 0 w 295"/>
                <a:gd name="T97" fmla="*/ 0 h 580"/>
                <a:gd name="T98" fmla="*/ 0 w 295"/>
                <a:gd name="T99" fmla="*/ 0 h 580"/>
                <a:gd name="T100" fmla="*/ 0 w 295"/>
                <a:gd name="T101" fmla="*/ 0 h 580"/>
                <a:gd name="T102" fmla="*/ 0 w 295"/>
                <a:gd name="T103" fmla="*/ 0 h 580"/>
                <a:gd name="T104" fmla="*/ 0 w 295"/>
                <a:gd name="T105" fmla="*/ 0 h 580"/>
                <a:gd name="T106" fmla="*/ 0 w 295"/>
                <a:gd name="T107" fmla="*/ 0 h 580"/>
                <a:gd name="T108" fmla="*/ 0 w 295"/>
                <a:gd name="T109" fmla="*/ 0 h 580"/>
                <a:gd name="T110" fmla="*/ 0 w 295"/>
                <a:gd name="T111" fmla="*/ 0 h 580"/>
                <a:gd name="T112" fmla="*/ 0 w 295"/>
                <a:gd name="T113" fmla="*/ 0 h 58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5"/>
                <a:gd name="T172" fmla="*/ 0 h 580"/>
                <a:gd name="T173" fmla="*/ 295 w 295"/>
                <a:gd name="T174" fmla="*/ 580 h 58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5" h="580">
                  <a:moveTo>
                    <a:pt x="295" y="365"/>
                  </a:moveTo>
                  <a:lnTo>
                    <a:pt x="295" y="357"/>
                  </a:lnTo>
                  <a:lnTo>
                    <a:pt x="295" y="336"/>
                  </a:lnTo>
                  <a:lnTo>
                    <a:pt x="292" y="303"/>
                  </a:lnTo>
                  <a:lnTo>
                    <a:pt x="286" y="264"/>
                  </a:lnTo>
                  <a:lnTo>
                    <a:pt x="273" y="220"/>
                  </a:lnTo>
                  <a:lnTo>
                    <a:pt x="254" y="175"/>
                  </a:lnTo>
                  <a:lnTo>
                    <a:pt x="226" y="132"/>
                  </a:lnTo>
                  <a:lnTo>
                    <a:pt x="189" y="93"/>
                  </a:lnTo>
                  <a:lnTo>
                    <a:pt x="152" y="64"/>
                  </a:lnTo>
                  <a:lnTo>
                    <a:pt x="121" y="43"/>
                  </a:lnTo>
                  <a:lnTo>
                    <a:pt x="97" y="28"/>
                  </a:lnTo>
                  <a:lnTo>
                    <a:pt x="78" y="17"/>
                  </a:lnTo>
                  <a:lnTo>
                    <a:pt x="63" y="10"/>
                  </a:lnTo>
                  <a:lnTo>
                    <a:pt x="51" y="6"/>
                  </a:lnTo>
                  <a:lnTo>
                    <a:pt x="42" y="3"/>
                  </a:lnTo>
                  <a:lnTo>
                    <a:pt x="35" y="0"/>
                  </a:lnTo>
                  <a:lnTo>
                    <a:pt x="28" y="0"/>
                  </a:lnTo>
                  <a:lnTo>
                    <a:pt x="21" y="6"/>
                  </a:lnTo>
                  <a:lnTo>
                    <a:pt x="14" y="16"/>
                  </a:lnTo>
                  <a:lnTo>
                    <a:pt x="10" y="31"/>
                  </a:lnTo>
                  <a:lnTo>
                    <a:pt x="8" y="49"/>
                  </a:lnTo>
                  <a:lnTo>
                    <a:pt x="10" y="70"/>
                  </a:lnTo>
                  <a:lnTo>
                    <a:pt x="17" y="91"/>
                  </a:lnTo>
                  <a:lnTo>
                    <a:pt x="30" y="112"/>
                  </a:lnTo>
                  <a:lnTo>
                    <a:pt x="43" y="142"/>
                  </a:lnTo>
                  <a:lnTo>
                    <a:pt x="51" y="187"/>
                  </a:lnTo>
                  <a:lnTo>
                    <a:pt x="54" y="243"/>
                  </a:lnTo>
                  <a:lnTo>
                    <a:pt x="51" y="306"/>
                  </a:lnTo>
                  <a:lnTo>
                    <a:pt x="45" y="371"/>
                  </a:lnTo>
                  <a:lnTo>
                    <a:pt x="36" y="434"/>
                  </a:lnTo>
                  <a:lnTo>
                    <a:pt x="22" y="491"/>
                  </a:lnTo>
                  <a:lnTo>
                    <a:pt x="6" y="538"/>
                  </a:lnTo>
                  <a:lnTo>
                    <a:pt x="0" y="555"/>
                  </a:lnTo>
                  <a:lnTo>
                    <a:pt x="0" y="567"/>
                  </a:lnTo>
                  <a:lnTo>
                    <a:pt x="3" y="575"/>
                  </a:lnTo>
                  <a:lnTo>
                    <a:pt x="11" y="580"/>
                  </a:lnTo>
                  <a:lnTo>
                    <a:pt x="23" y="580"/>
                  </a:lnTo>
                  <a:lnTo>
                    <a:pt x="37" y="579"/>
                  </a:lnTo>
                  <a:lnTo>
                    <a:pt x="54" y="574"/>
                  </a:lnTo>
                  <a:lnTo>
                    <a:pt x="71" y="568"/>
                  </a:lnTo>
                  <a:lnTo>
                    <a:pt x="90" y="560"/>
                  </a:lnTo>
                  <a:lnTo>
                    <a:pt x="108" y="552"/>
                  </a:lnTo>
                  <a:lnTo>
                    <a:pt x="127" y="544"/>
                  </a:lnTo>
                  <a:lnTo>
                    <a:pt x="145" y="535"/>
                  </a:lnTo>
                  <a:lnTo>
                    <a:pt x="160" y="527"/>
                  </a:lnTo>
                  <a:lnTo>
                    <a:pt x="173" y="521"/>
                  </a:lnTo>
                  <a:lnTo>
                    <a:pt x="183" y="517"/>
                  </a:lnTo>
                  <a:lnTo>
                    <a:pt x="189" y="514"/>
                  </a:lnTo>
                  <a:lnTo>
                    <a:pt x="201" y="506"/>
                  </a:lnTo>
                  <a:lnTo>
                    <a:pt x="216" y="489"/>
                  </a:lnTo>
                  <a:lnTo>
                    <a:pt x="233" y="465"/>
                  </a:lnTo>
                  <a:lnTo>
                    <a:pt x="251" y="437"/>
                  </a:lnTo>
                  <a:lnTo>
                    <a:pt x="267" y="411"/>
                  </a:lnTo>
                  <a:lnTo>
                    <a:pt x="282" y="387"/>
                  </a:lnTo>
                  <a:lnTo>
                    <a:pt x="292" y="371"/>
                  </a:lnTo>
                  <a:lnTo>
                    <a:pt x="295" y="365"/>
                  </a:lnTo>
                  <a:close/>
                </a:path>
              </a:pathLst>
            </a:custGeom>
            <a:solidFill>
              <a:srgbClr val="AF3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19" name="Freeform 14"/>
            <p:cNvSpPr>
              <a:spLocks/>
            </p:cNvSpPr>
            <p:nvPr/>
          </p:nvSpPr>
          <p:spPr bwMode="auto">
            <a:xfrm>
              <a:off x="1196" y="1852"/>
              <a:ext cx="37" cy="109"/>
            </a:xfrm>
            <a:custGeom>
              <a:avLst/>
              <a:gdLst>
                <a:gd name="T0" fmla="*/ 0 w 147"/>
                <a:gd name="T1" fmla="*/ 0 h 434"/>
                <a:gd name="T2" fmla="*/ 0 w 147"/>
                <a:gd name="T3" fmla="*/ 0 h 434"/>
                <a:gd name="T4" fmla="*/ 0 w 147"/>
                <a:gd name="T5" fmla="*/ 0 h 434"/>
                <a:gd name="T6" fmla="*/ 0 w 147"/>
                <a:gd name="T7" fmla="*/ 0 h 434"/>
                <a:gd name="T8" fmla="*/ 0 w 147"/>
                <a:gd name="T9" fmla="*/ 0 h 434"/>
                <a:gd name="T10" fmla="*/ 0 w 147"/>
                <a:gd name="T11" fmla="*/ 0 h 434"/>
                <a:gd name="T12" fmla="*/ 0 w 147"/>
                <a:gd name="T13" fmla="*/ 0 h 434"/>
                <a:gd name="T14" fmla="*/ 0 w 147"/>
                <a:gd name="T15" fmla="*/ 0 h 434"/>
                <a:gd name="T16" fmla="*/ 0 w 147"/>
                <a:gd name="T17" fmla="*/ 0 h 434"/>
                <a:gd name="T18" fmla="*/ 0 w 147"/>
                <a:gd name="T19" fmla="*/ 0 h 434"/>
                <a:gd name="T20" fmla="*/ 0 w 147"/>
                <a:gd name="T21" fmla="*/ 0 h 434"/>
                <a:gd name="T22" fmla="*/ 0 w 147"/>
                <a:gd name="T23" fmla="*/ 0 h 434"/>
                <a:gd name="T24" fmla="*/ 0 w 147"/>
                <a:gd name="T25" fmla="*/ 0 h 434"/>
                <a:gd name="T26" fmla="*/ 0 w 147"/>
                <a:gd name="T27" fmla="*/ 0 h 434"/>
                <a:gd name="T28" fmla="*/ 0 w 147"/>
                <a:gd name="T29" fmla="*/ 0 h 434"/>
                <a:gd name="T30" fmla="*/ 0 w 147"/>
                <a:gd name="T31" fmla="*/ 0 h 434"/>
                <a:gd name="T32" fmla="*/ 0 w 147"/>
                <a:gd name="T33" fmla="*/ 0 h 434"/>
                <a:gd name="T34" fmla="*/ 0 w 147"/>
                <a:gd name="T35" fmla="*/ 0 h 434"/>
                <a:gd name="T36" fmla="*/ 0 w 147"/>
                <a:gd name="T37" fmla="*/ 0 h 434"/>
                <a:gd name="T38" fmla="*/ 0 w 147"/>
                <a:gd name="T39" fmla="*/ 0 h 434"/>
                <a:gd name="T40" fmla="*/ 0 w 147"/>
                <a:gd name="T41" fmla="*/ 0 h 434"/>
                <a:gd name="T42" fmla="*/ 0 w 147"/>
                <a:gd name="T43" fmla="*/ 0 h 434"/>
                <a:gd name="T44" fmla="*/ 0 w 147"/>
                <a:gd name="T45" fmla="*/ 0 h 434"/>
                <a:gd name="T46" fmla="*/ 0 w 147"/>
                <a:gd name="T47" fmla="*/ 0 h 434"/>
                <a:gd name="T48" fmla="*/ 0 w 147"/>
                <a:gd name="T49" fmla="*/ 0 h 434"/>
                <a:gd name="T50" fmla="*/ 0 w 147"/>
                <a:gd name="T51" fmla="*/ 0 h 434"/>
                <a:gd name="T52" fmla="*/ 0 w 147"/>
                <a:gd name="T53" fmla="*/ 0 h 434"/>
                <a:gd name="T54" fmla="*/ 0 w 147"/>
                <a:gd name="T55" fmla="*/ 0 h 434"/>
                <a:gd name="T56" fmla="*/ 0 w 147"/>
                <a:gd name="T57" fmla="*/ 0 h 434"/>
                <a:gd name="T58" fmla="*/ 0 w 147"/>
                <a:gd name="T59" fmla="*/ 0 h 434"/>
                <a:gd name="T60" fmla="*/ 0 w 147"/>
                <a:gd name="T61" fmla="*/ 0 h 434"/>
                <a:gd name="T62" fmla="*/ 0 w 147"/>
                <a:gd name="T63" fmla="*/ 0 h 434"/>
                <a:gd name="T64" fmla="*/ 0 w 147"/>
                <a:gd name="T65" fmla="*/ 0 h 434"/>
                <a:gd name="T66" fmla="*/ 0 w 147"/>
                <a:gd name="T67" fmla="*/ 0 h 434"/>
                <a:gd name="T68" fmla="*/ 0 w 147"/>
                <a:gd name="T69" fmla="*/ 0 h 434"/>
                <a:gd name="T70" fmla="*/ 0 w 147"/>
                <a:gd name="T71" fmla="*/ 0 h 434"/>
                <a:gd name="T72" fmla="*/ 0 w 147"/>
                <a:gd name="T73" fmla="*/ 0 h 434"/>
                <a:gd name="T74" fmla="*/ 0 w 147"/>
                <a:gd name="T75" fmla="*/ 0 h 434"/>
                <a:gd name="T76" fmla="*/ 0 w 147"/>
                <a:gd name="T77" fmla="*/ 0 h 434"/>
                <a:gd name="T78" fmla="*/ 0 w 147"/>
                <a:gd name="T79" fmla="*/ 0 h 434"/>
                <a:gd name="T80" fmla="*/ 0 w 147"/>
                <a:gd name="T81" fmla="*/ 0 h 4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7"/>
                <a:gd name="T124" fmla="*/ 0 h 434"/>
                <a:gd name="T125" fmla="*/ 147 w 147"/>
                <a:gd name="T126" fmla="*/ 434 h 4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7" h="434">
                  <a:moveTo>
                    <a:pt x="5" y="434"/>
                  </a:moveTo>
                  <a:lnTo>
                    <a:pt x="7" y="431"/>
                  </a:lnTo>
                  <a:lnTo>
                    <a:pt x="15" y="424"/>
                  </a:lnTo>
                  <a:lnTo>
                    <a:pt x="27" y="415"/>
                  </a:lnTo>
                  <a:lnTo>
                    <a:pt x="40" y="404"/>
                  </a:lnTo>
                  <a:lnTo>
                    <a:pt x="55" y="393"/>
                  </a:lnTo>
                  <a:lnTo>
                    <a:pt x="69" y="381"/>
                  </a:lnTo>
                  <a:lnTo>
                    <a:pt x="82" y="372"/>
                  </a:lnTo>
                  <a:lnTo>
                    <a:pt x="92" y="365"/>
                  </a:lnTo>
                  <a:lnTo>
                    <a:pt x="101" y="355"/>
                  </a:lnTo>
                  <a:lnTo>
                    <a:pt x="110" y="338"/>
                  </a:lnTo>
                  <a:lnTo>
                    <a:pt x="118" y="316"/>
                  </a:lnTo>
                  <a:lnTo>
                    <a:pt x="125" y="290"/>
                  </a:lnTo>
                  <a:lnTo>
                    <a:pt x="132" y="263"/>
                  </a:lnTo>
                  <a:lnTo>
                    <a:pt x="137" y="236"/>
                  </a:lnTo>
                  <a:lnTo>
                    <a:pt x="142" y="212"/>
                  </a:lnTo>
                  <a:lnTo>
                    <a:pt x="144" y="192"/>
                  </a:lnTo>
                  <a:lnTo>
                    <a:pt x="147" y="143"/>
                  </a:lnTo>
                  <a:lnTo>
                    <a:pt x="146" y="81"/>
                  </a:lnTo>
                  <a:lnTo>
                    <a:pt x="139" y="26"/>
                  </a:lnTo>
                  <a:lnTo>
                    <a:pt x="120" y="1"/>
                  </a:lnTo>
                  <a:lnTo>
                    <a:pt x="108" y="0"/>
                  </a:lnTo>
                  <a:lnTo>
                    <a:pt x="92" y="0"/>
                  </a:lnTo>
                  <a:lnTo>
                    <a:pt x="77" y="2"/>
                  </a:lnTo>
                  <a:lnTo>
                    <a:pt x="63" y="4"/>
                  </a:lnTo>
                  <a:lnTo>
                    <a:pt x="48" y="10"/>
                  </a:lnTo>
                  <a:lnTo>
                    <a:pt x="36" y="18"/>
                  </a:lnTo>
                  <a:lnTo>
                    <a:pt x="26" y="30"/>
                  </a:lnTo>
                  <a:lnTo>
                    <a:pt x="19" y="44"/>
                  </a:lnTo>
                  <a:lnTo>
                    <a:pt x="8" y="84"/>
                  </a:lnTo>
                  <a:lnTo>
                    <a:pt x="0" y="133"/>
                  </a:lnTo>
                  <a:lnTo>
                    <a:pt x="0" y="178"/>
                  </a:lnTo>
                  <a:lnTo>
                    <a:pt x="13" y="211"/>
                  </a:lnTo>
                  <a:lnTo>
                    <a:pt x="21" y="228"/>
                  </a:lnTo>
                  <a:lnTo>
                    <a:pt x="24" y="257"/>
                  </a:lnTo>
                  <a:lnTo>
                    <a:pt x="22" y="294"/>
                  </a:lnTo>
                  <a:lnTo>
                    <a:pt x="20" y="332"/>
                  </a:lnTo>
                  <a:lnTo>
                    <a:pt x="15" y="371"/>
                  </a:lnTo>
                  <a:lnTo>
                    <a:pt x="10" y="403"/>
                  </a:lnTo>
                  <a:lnTo>
                    <a:pt x="6" y="425"/>
                  </a:lnTo>
                  <a:lnTo>
                    <a:pt x="5" y="434"/>
                  </a:lnTo>
                  <a:close/>
                </a:path>
              </a:pathLst>
            </a:custGeom>
            <a:solidFill>
              <a:srgbClr val="871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20" name="Freeform 15"/>
            <p:cNvSpPr>
              <a:spLocks/>
            </p:cNvSpPr>
            <p:nvPr/>
          </p:nvSpPr>
          <p:spPr bwMode="auto">
            <a:xfrm>
              <a:off x="1066" y="1793"/>
              <a:ext cx="109" cy="225"/>
            </a:xfrm>
            <a:custGeom>
              <a:avLst/>
              <a:gdLst>
                <a:gd name="T0" fmla="*/ 0 w 438"/>
                <a:gd name="T1" fmla="*/ 0 h 898"/>
                <a:gd name="T2" fmla="*/ 0 w 438"/>
                <a:gd name="T3" fmla="*/ 0 h 898"/>
                <a:gd name="T4" fmla="*/ 0 w 438"/>
                <a:gd name="T5" fmla="*/ 0 h 898"/>
                <a:gd name="T6" fmla="*/ 0 w 438"/>
                <a:gd name="T7" fmla="*/ 0 h 898"/>
                <a:gd name="T8" fmla="*/ 0 w 438"/>
                <a:gd name="T9" fmla="*/ 0 h 898"/>
                <a:gd name="T10" fmla="*/ 0 w 438"/>
                <a:gd name="T11" fmla="*/ 0 h 898"/>
                <a:gd name="T12" fmla="*/ 0 w 438"/>
                <a:gd name="T13" fmla="*/ 0 h 898"/>
                <a:gd name="T14" fmla="*/ 0 w 438"/>
                <a:gd name="T15" fmla="*/ 0 h 898"/>
                <a:gd name="T16" fmla="*/ 0 w 438"/>
                <a:gd name="T17" fmla="*/ 0 h 898"/>
                <a:gd name="T18" fmla="*/ 0 w 438"/>
                <a:gd name="T19" fmla="*/ 0 h 898"/>
                <a:gd name="T20" fmla="*/ 0 w 438"/>
                <a:gd name="T21" fmla="*/ 0 h 898"/>
                <a:gd name="T22" fmla="*/ 0 w 438"/>
                <a:gd name="T23" fmla="*/ 0 h 898"/>
                <a:gd name="T24" fmla="*/ 0 w 438"/>
                <a:gd name="T25" fmla="*/ 0 h 898"/>
                <a:gd name="T26" fmla="*/ 0 w 438"/>
                <a:gd name="T27" fmla="*/ 0 h 898"/>
                <a:gd name="T28" fmla="*/ 0 w 438"/>
                <a:gd name="T29" fmla="*/ 0 h 898"/>
                <a:gd name="T30" fmla="*/ 0 w 438"/>
                <a:gd name="T31" fmla="*/ 0 h 898"/>
                <a:gd name="T32" fmla="*/ 0 w 438"/>
                <a:gd name="T33" fmla="*/ 0 h 898"/>
                <a:gd name="T34" fmla="*/ 0 w 438"/>
                <a:gd name="T35" fmla="*/ 0 h 898"/>
                <a:gd name="T36" fmla="*/ 0 w 438"/>
                <a:gd name="T37" fmla="*/ 0 h 898"/>
                <a:gd name="T38" fmla="*/ 0 w 438"/>
                <a:gd name="T39" fmla="*/ 0 h 898"/>
                <a:gd name="T40" fmla="*/ 0 w 438"/>
                <a:gd name="T41" fmla="*/ 0 h 898"/>
                <a:gd name="T42" fmla="*/ 0 w 438"/>
                <a:gd name="T43" fmla="*/ 0 h 898"/>
                <a:gd name="T44" fmla="*/ 0 w 438"/>
                <a:gd name="T45" fmla="*/ 0 h 898"/>
                <a:gd name="T46" fmla="*/ 0 w 438"/>
                <a:gd name="T47" fmla="*/ 0 h 898"/>
                <a:gd name="T48" fmla="*/ 0 w 438"/>
                <a:gd name="T49" fmla="*/ 0 h 898"/>
                <a:gd name="T50" fmla="*/ 0 w 438"/>
                <a:gd name="T51" fmla="*/ 0 h 898"/>
                <a:gd name="T52" fmla="*/ 0 w 438"/>
                <a:gd name="T53" fmla="*/ 0 h 898"/>
                <a:gd name="T54" fmla="*/ 0 w 438"/>
                <a:gd name="T55" fmla="*/ 0 h 898"/>
                <a:gd name="T56" fmla="*/ 0 w 438"/>
                <a:gd name="T57" fmla="*/ 0 h 898"/>
                <a:gd name="T58" fmla="*/ 0 w 438"/>
                <a:gd name="T59" fmla="*/ 0 h 898"/>
                <a:gd name="T60" fmla="*/ 0 w 438"/>
                <a:gd name="T61" fmla="*/ 0 h 898"/>
                <a:gd name="T62" fmla="*/ 0 w 438"/>
                <a:gd name="T63" fmla="*/ 0 h 898"/>
                <a:gd name="T64" fmla="*/ 0 w 438"/>
                <a:gd name="T65" fmla="*/ 0 h 898"/>
                <a:gd name="T66" fmla="*/ 0 w 438"/>
                <a:gd name="T67" fmla="*/ 0 h 898"/>
                <a:gd name="T68" fmla="*/ 0 w 438"/>
                <a:gd name="T69" fmla="*/ 0 h 898"/>
                <a:gd name="T70" fmla="*/ 0 w 438"/>
                <a:gd name="T71" fmla="*/ 0 h 898"/>
                <a:gd name="T72" fmla="*/ 0 w 438"/>
                <a:gd name="T73" fmla="*/ 0 h 898"/>
                <a:gd name="T74" fmla="*/ 0 w 438"/>
                <a:gd name="T75" fmla="*/ 0 h 898"/>
                <a:gd name="T76" fmla="*/ 0 w 438"/>
                <a:gd name="T77" fmla="*/ 0 h 898"/>
                <a:gd name="T78" fmla="*/ 0 w 438"/>
                <a:gd name="T79" fmla="*/ 0 h 898"/>
                <a:gd name="T80" fmla="*/ 0 w 438"/>
                <a:gd name="T81" fmla="*/ 0 h 898"/>
                <a:gd name="T82" fmla="*/ 0 w 438"/>
                <a:gd name="T83" fmla="*/ 0 h 898"/>
                <a:gd name="T84" fmla="*/ 0 w 438"/>
                <a:gd name="T85" fmla="*/ 0 h 898"/>
                <a:gd name="T86" fmla="*/ 0 w 438"/>
                <a:gd name="T87" fmla="*/ 0 h 898"/>
                <a:gd name="T88" fmla="*/ 0 w 438"/>
                <a:gd name="T89" fmla="*/ 0 h 898"/>
                <a:gd name="T90" fmla="*/ 0 w 438"/>
                <a:gd name="T91" fmla="*/ 0 h 898"/>
                <a:gd name="T92" fmla="*/ 0 w 438"/>
                <a:gd name="T93" fmla="*/ 0 h 898"/>
                <a:gd name="T94" fmla="*/ 0 w 438"/>
                <a:gd name="T95" fmla="*/ 0 h 898"/>
                <a:gd name="T96" fmla="*/ 0 w 438"/>
                <a:gd name="T97" fmla="*/ 0 h 898"/>
                <a:gd name="T98" fmla="*/ 0 w 438"/>
                <a:gd name="T99" fmla="*/ 0 h 8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38"/>
                <a:gd name="T151" fmla="*/ 0 h 898"/>
                <a:gd name="T152" fmla="*/ 438 w 438"/>
                <a:gd name="T153" fmla="*/ 898 h 89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38" h="898">
                  <a:moveTo>
                    <a:pt x="11" y="852"/>
                  </a:moveTo>
                  <a:lnTo>
                    <a:pt x="10" y="855"/>
                  </a:lnTo>
                  <a:lnTo>
                    <a:pt x="6" y="863"/>
                  </a:lnTo>
                  <a:lnTo>
                    <a:pt x="3" y="874"/>
                  </a:lnTo>
                  <a:lnTo>
                    <a:pt x="0" y="885"/>
                  </a:lnTo>
                  <a:lnTo>
                    <a:pt x="1" y="895"/>
                  </a:lnTo>
                  <a:lnTo>
                    <a:pt x="7" y="898"/>
                  </a:lnTo>
                  <a:lnTo>
                    <a:pt x="19" y="896"/>
                  </a:lnTo>
                  <a:lnTo>
                    <a:pt x="39" y="884"/>
                  </a:lnTo>
                  <a:lnTo>
                    <a:pt x="52" y="875"/>
                  </a:lnTo>
                  <a:lnTo>
                    <a:pt x="64" y="866"/>
                  </a:lnTo>
                  <a:lnTo>
                    <a:pt x="78" y="856"/>
                  </a:lnTo>
                  <a:lnTo>
                    <a:pt x="92" y="847"/>
                  </a:lnTo>
                  <a:lnTo>
                    <a:pt x="106" y="836"/>
                  </a:lnTo>
                  <a:lnTo>
                    <a:pt x="122" y="827"/>
                  </a:lnTo>
                  <a:lnTo>
                    <a:pt x="136" y="817"/>
                  </a:lnTo>
                  <a:lnTo>
                    <a:pt x="150" y="806"/>
                  </a:lnTo>
                  <a:lnTo>
                    <a:pt x="164" y="796"/>
                  </a:lnTo>
                  <a:lnTo>
                    <a:pt x="177" y="785"/>
                  </a:lnTo>
                  <a:lnTo>
                    <a:pt x="189" y="775"/>
                  </a:lnTo>
                  <a:lnTo>
                    <a:pt x="201" y="763"/>
                  </a:lnTo>
                  <a:lnTo>
                    <a:pt x="210" y="752"/>
                  </a:lnTo>
                  <a:lnTo>
                    <a:pt x="220" y="742"/>
                  </a:lnTo>
                  <a:lnTo>
                    <a:pt x="228" y="731"/>
                  </a:lnTo>
                  <a:lnTo>
                    <a:pt x="234" y="721"/>
                  </a:lnTo>
                  <a:lnTo>
                    <a:pt x="240" y="710"/>
                  </a:lnTo>
                  <a:lnTo>
                    <a:pt x="248" y="700"/>
                  </a:lnTo>
                  <a:lnTo>
                    <a:pt x="256" y="689"/>
                  </a:lnTo>
                  <a:lnTo>
                    <a:pt x="266" y="678"/>
                  </a:lnTo>
                  <a:lnTo>
                    <a:pt x="277" y="666"/>
                  </a:lnTo>
                  <a:lnTo>
                    <a:pt x="289" y="652"/>
                  </a:lnTo>
                  <a:lnTo>
                    <a:pt x="300" y="638"/>
                  </a:lnTo>
                  <a:lnTo>
                    <a:pt x="313" y="622"/>
                  </a:lnTo>
                  <a:lnTo>
                    <a:pt x="327" y="603"/>
                  </a:lnTo>
                  <a:lnTo>
                    <a:pt x="340" y="583"/>
                  </a:lnTo>
                  <a:lnTo>
                    <a:pt x="354" y="560"/>
                  </a:lnTo>
                  <a:lnTo>
                    <a:pt x="368" y="534"/>
                  </a:lnTo>
                  <a:lnTo>
                    <a:pt x="382" y="506"/>
                  </a:lnTo>
                  <a:lnTo>
                    <a:pt x="395" y="475"/>
                  </a:lnTo>
                  <a:lnTo>
                    <a:pt x="408" y="439"/>
                  </a:lnTo>
                  <a:lnTo>
                    <a:pt x="421" y="400"/>
                  </a:lnTo>
                  <a:lnTo>
                    <a:pt x="425" y="359"/>
                  </a:lnTo>
                  <a:lnTo>
                    <a:pt x="435" y="267"/>
                  </a:lnTo>
                  <a:lnTo>
                    <a:pt x="438" y="168"/>
                  </a:lnTo>
                  <a:lnTo>
                    <a:pt x="430" y="110"/>
                  </a:lnTo>
                  <a:lnTo>
                    <a:pt x="422" y="99"/>
                  </a:lnTo>
                  <a:lnTo>
                    <a:pt x="414" y="91"/>
                  </a:lnTo>
                  <a:lnTo>
                    <a:pt x="405" y="87"/>
                  </a:lnTo>
                  <a:lnTo>
                    <a:pt x="397" y="85"/>
                  </a:lnTo>
                  <a:lnTo>
                    <a:pt x="388" y="86"/>
                  </a:lnTo>
                  <a:lnTo>
                    <a:pt x="380" y="89"/>
                  </a:lnTo>
                  <a:lnTo>
                    <a:pt x="370" y="94"/>
                  </a:lnTo>
                  <a:lnTo>
                    <a:pt x="360" y="100"/>
                  </a:lnTo>
                  <a:lnTo>
                    <a:pt x="349" y="107"/>
                  </a:lnTo>
                  <a:lnTo>
                    <a:pt x="340" y="114"/>
                  </a:lnTo>
                  <a:lnTo>
                    <a:pt x="331" y="120"/>
                  </a:lnTo>
                  <a:lnTo>
                    <a:pt x="322" y="126"/>
                  </a:lnTo>
                  <a:lnTo>
                    <a:pt x="314" y="128"/>
                  </a:lnTo>
                  <a:lnTo>
                    <a:pt x="306" y="129"/>
                  </a:lnTo>
                  <a:lnTo>
                    <a:pt x="300" y="128"/>
                  </a:lnTo>
                  <a:lnTo>
                    <a:pt x="294" y="124"/>
                  </a:lnTo>
                  <a:lnTo>
                    <a:pt x="289" y="117"/>
                  </a:lnTo>
                  <a:lnTo>
                    <a:pt x="283" y="110"/>
                  </a:lnTo>
                  <a:lnTo>
                    <a:pt x="277" y="105"/>
                  </a:lnTo>
                  <a:lnTo>
                    <a:pt x="271" y="101"/>
                  </a:lnTo>
                  <a:lnTo>
                    <a:pt x="265" y="100"/>
                  </a:lnTo>
                  <a:lnTo>
                    <a:pt x="261" y="103"/>
                  </a:lnTo>
                  <a:lnTo>
                    <a:pt x="258" y="108"/>
                  </a:lnTo>
                  <a:lnTo>
                    <a:pt x="257" y="119"/>
                  </a:lnTo>
                  <a:lnTo>
                    <a:pt x="255" y="125"/>
                  </a:lnTo>
                  <a:lnTo>
                    <a:pt x="248" y="119"/>
                  </a:lnTo>
                  <a:lnTo>
                    <a:pt x="237" y="105"/>
                  </a:lnTo>
                  <a:lnTo>
                    <a:pt x="224" y="85"/>
                  </a:lnTo>
                  <a:lnTo>
                    <a:pt x="209" y="63"/>
                  </a:lnTo>
                  <a:lnTo>
                    <a:pt x="194" y="41"/>
                  </a:lnTo>
                  <a:lnTo>
                    <a:pt x="179" y="21"/>
                  </a:lnTo>
                  <a:lnTo>
                    <a:pt x="164" y="7"/>
                  </a:lnTo>
                  <a:lnTo>
                    <a:pt x="152" y="0"/>
                  </a:lnTo>
                  <a:lnTo>
                    <a:pt x="144" y="0"/>
                  </a:lnTo>
                  <a:lnTo>
                    <a:pt x="140" y="6"/>
                  </a:lnTo>
                  <a:lnTo>
                    <a:pt x="139" y="15"/>
                  </a:lnTo>
                  <a:lnTo>
                    <a:pt x="141" y="28"/>
                  </a:lnTo>
                  <a:lnTo>
                    <a:pt x="146" y="42"/>
                  </a:lnTo>
                  <a:lnTo>
                    <a:pt x="152" y="57"/>
                  </a:lnTo>
                  <a:lnTo>
                    <a:pt x="160" y="72"/>
                  </a:lnTo>
                  <a:lnTo>
                    <a:pt x="166" y="83"/>
                  </a:lnTo>
                  <a:lnTo>
                    <a:pt x="173" y="100"/>
                  </a:lnTo>
                  <a:lnTo>
                    <a:pt x="181" y="125"/>
                  </a:lnTo>
                  <a:lnTo>
                    <a:pt x="191" y="155"/>
                  </a:lnTo>
                  <a:lnTo>
                    <a:pt x="199" y="191"/>
                  </a:lnTo>
                  <a:lnTo>
                    <a:pt x="206" y="232"/>
                  </a:lnTo>
                  <a:lnTo>
                    <a:pt x="210" y="279"/>
                  </a:lnTo>
                  <a:lnTo>
                    <a:pt x="213" y="329"/>
                  </a:lnTo>
                  <a:lnTo>
                    <a:pt x="210" y="385"/>
                  </a:lnTo>
                  <a:lnTo>
                    <a:pt x="203" y="443"/>
                  </a:lnTo>
                  <a:lnTo>
                    <a:pt x="191" y="505"/>
                  </a:lnTo>
                  <a:lnTo>
                    <a:pt x="171" y="570"/>
                  </a:lnTo>
                  <a:lnTo>
                    <a:pt x="144" y="638"/>
                  </a:lnTo>
                  <a:lnTo>
                    <a:pt x="109" y="707"/>
                  </a:lnTo>
                  <a:lnTo>
                    <a:pt x="64" y="779"/>
                  </a:lnTo>
                  <a:lnTo>
                    <a:pt x="11" y="852"/>
                  </a:lnTo>
                  <a:close/>
                </a:path>
              </a:pathLst>
            </a:custGeom>
            <a:solidFill>
              <a:srgbClr val="7C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21" name="Freeform 16"/>
            <p:cNvSpPr>
              <a:spLocks/>
            </p:cNvSpPr>
            <p:nvPr/>
          </p:nvSpPr>
          <p:spPr bwMode="auto">
            <a:xfrm>
              <a:off x="986" y="1728"/>
              <a:ext cx="31" cy="22"/>
            </a:xfrm>
            <a:custGeom>
              <a:avLst/>
              <a:gdLst>
                <a:gd name="T0" fmla="*/ 0 w 122"/>
                <a:gd name="T1" fmla="*/ 0 h 89"/>
                <a:gd name="T2" fmla="*/ 0 w 122"/>
                <a:gd name="T3" fmla="*/ 0 h 89"/>
                <a:gd name="T4" fmla="*/ 0 w 122"/>
                <a:gd name="T5" fmla="*/ 0 h 89"/>
                <a:gd name="T6" fmla="*/ 0 w 122"/>
                <a:gd name="T7" fmla="*/ 0 h 89"/>
                <a:gd name="T8" fmla="*/ 0 w 122"/>
                <a:gd name="T9" fmla="*/ 0 h 89"/>
                <a:gd name="T10" fmla="*/ 0 w 122"/>
                <a:gd name="T11" fmla="*/ 0 h 89"/>
                <a:gd name="T12" fmla="*/ 0 w 122"/>
                <a:gd name="T13" fmla="*/ 0 h 89"/>
                <a:gd name="T14" fmla="*/ 0 w 122"/>
                <a:gd name="T15" fmla="*/ 0 h 89"/>
                <a:gd name="T16" fmla="*/ 0 w 122"/>
                <a:gd name="T17" fmla="*/ 0 h 89"/>
                <a:gd name="T18" fmla="*/ 0 w 122"/>
                <a:gd name="T19" fmla="*/ 0 h 89"/>
                <a:gd name="T20" fmla="*/ 0 w 122"/>
                <a:gd name="T21" fmla="*/ 0 h 89"/>
                <a:gd name="T22" fmla="*/ 0 w 122"/>
                <a:gd name="T23" fmla="*/ 0 h 89"/>
                <a:gd name="T24" fmla="*/ 0 w 122"/>
                <a:gd name="T25" fmla="*/ 0 h 89"/>
                <a:gd name="T26" fmla="*/ 0 w 122"/>
                <a:gd name="T27" fmla="*/ 0 h 89"/>
                <a:gd name="T28" fmla="*/ 0 w 122"/>
                <a:gd name="T29" fmla="*/ 0 h 89"/>
                <a:gd name="T30" fmla="*/ 0 w 122"/>
                <a:gd name="T31" fmla="*/ 0 h 89"/>
                <a:gd name="T32" fmla="*/ 0 w 122"/>
                <a:gd name="T33" fmla="*/ 0 h 89"/>
                <a:gd name="T34" fmla="*/ 0 w 122"/>
                <a:gd name="T35" fmla="*/ 0 h 89"/>
                <a:gd name="T36" fmla="*/ 0 w 122"/>
                <a:gd name="T37" fmla="*/ 0 h 89"/>
                <a:gd name="T38" fmla="*/ 0 w 122"/>
                <a:gd name="T39" fmla="*/ 0 h 89"/>
                <a:gd name="T40" fmla="*/ 0 w 122"/>
                <a:gd name="T41" fmla="*/ 0 h 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2"/>
                <a:gd name="T64" fmla="*/ 0 h 89"/>
                <a:gd name="T65" fmla="*/ 122 w 122"/>
                <a:gd name="T66" fmla="*/ 89 h 8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2" h="89">
                  <a:moveTo>
                    <a:pt x="122" y="0"/>
                  </a:moveTo>
                  <a:lnTo>
                    <a:pt x="117" y="10"/>
                  </a:lnTo>
                  <a:lnTo>
                    <a:pt x="106" y="31"/>
                  </a:lnTo>
                  <a:lnTo>
                    <a:pt x="94" y="60"/>
                  </a:lnTo>
                  <a:lnTo>
                    <a:pt x="89" y="89"/>
                  </a:lnTo>
                  <a:lnTo>
                    <a:pt x="86" y="88"/>
                  </a:lnTo>
                  <a:lnTo>
                    <a:pt x="78" y="87"/>
                  </a:lnTo>
                  <a:lnTo>
                    <a:pt x="66" y="85"/>
                  </a:lnTo>
                  <a:lnTo>
                    <a:pt x="54" y="83"/>
                  </a:lnTo>
                  <a:lnTo>
                    <a:pt x="38" y="82"/>
                  </a:lnTo>
                  <a:lnTo>
                    <a:pt x="24" y="81"/>
                  </a:lnTo>
                  <a:lnTo>
                    <a:pt x="10" y="82"/>
                  </a:lnTo>
                  <a:lnTo>
                    <a:pt x="0" y="84"/>
                  </a:lnTo>
                  <a:lnTo>
                    <a:pt x="1" y="82"/>
                  </a:lnTo>
                  <a:lnTo>
                    <a:pt x="6" y="74"/>
                  </a:lnTo>
                  <a:lnTo>
                    <a:pt x="14" y="63"/>
                  </a:lnTo>
                  <a:lnTo>
                    <a:pt x="26" y="49"/>
                  </a:lnTo>
                  <a:lnTo>
                    <a:pt x="42" y="35"/>
                  </a:lnTo>
                  <a:lnTo>
                    <a:pt x="63" y="21"/>
                  </a:lnTo>
                  <a:lnTo>
                    <a:pt x="90" y="10"/>
                  </a:lnTo>
                  <a:lnTo>
                    <a:pt x="122" y="0"/>
                  </a:lnTo>
                  <a:close/>
                </a:path>
              </a:pathLst>
            </a:custGeom>
            <a:solidFill>
              <a:srgbClr val="DD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22" name="Freeform 17"/>
            <p:cNvSpPr>
              <a:spLocks/>
            </p:cNvSpPr>
            <p:nvPr/>
          </p:nvSpPr>
          <p:spPr bwMode="auto">
            <a:xfrm>
              <a:off x="1148" y="1894"/>
              <a:ext cx="68" cy="67"/>
            </a:xfrm>
            <a:custGeom>
              <a:avLst/>
              <a:gdLst>
                <a:gd name="T0" fmla="*/ 0 w 271"/>
                <a:gd name="T1" fmla="*/ 0 h 272"/>
                <a:gd name="T2" fmla="*/ 0 w 271"/>
                <a:gd name="T3" fmla="*/ 0 h 272"/>
                <a:gd name="T4" fmla="*/ 0 w 271"/>
                <a:gd name="T5" fmla="*/ 0 h 272"/>
                <a:gd name="T6" fmla="*/ 0 w 271"/>
                <a:gd name="T7" fmla="*/ 0 h 272"/>
                <a:gd name="T8" fmla="*/ 0 w 271"/>
                <a:gd name="T9" fmla="*/ 0 h 272"/>
                <a:gd name="T10" fmla="*/ 0 w 271"/>
                <a:gd name="T11" fmla="*/ 0 h 272"/>
                <a:gd name="T12" fmla="*/ 0 w 271"/>
                <a:gd name="T13" fmla="*/ 0 h 272"/>
                <a:gd name="T14" fmla="*/ 0 w 271"/>
                <a:gd name="T15" fmla="*/ 0 h 272"/>
                <a:gd name="T16" fmla="*/ 0 w 271"/>
                <a:gd name="T17" fmla="*/ 0 h 272"/>
                <a:gd name="T18" fmla="*/ 0 w 271"/>
                <a:gd name="T19" fmla="*/ 0 h 272"/>
                <a:gd name="T20" fmla="*/ 0 w 271"/>
                <a:gd name="T21" fmla="*/ 0 h 272"/>
                <a:gd name="T22" fmla="*/ 0 w 271"/>
                <a:gd name="T23" fmla="*/ 0 h 272"/>
                <a:gd name="T24" fmla="*/ 0 w 271"/>
                <a:gd name="T25" fmla="*/ 0 h 272"/>
                <a:gd name="T26" fmla="*/ 0 w 271"/>
                <a:gd name="T27" fmla="*/ 0 h 272"/>
                <a:gd name="T28" fmla="*/ 0 w 271"/>
                <a:gd name="T29" fmla="*/ 0 h 272"/>
                <a:gd name="T30" fmla="*/ 0 w 271"/>
                <a:gd name="T31" fmla="*/ 0 h 272"/>
                <a:gd name="T32" fmla="*/ 0 w 271"/>
                <a:gd name="T33" fmla="*/ 0 h 272"/>
                <a:gd name="T34" fmla="*/ 0 w 271"/>
                <a:gd name="T35" fmla="*/ 0 h 272"/>
                <a:gd name="T36" fmla="*/ 0 w 271"/>
                <a:gd name="T37" fmla="*/ 0 h 272"/>
                <a:gd name="T38" fmla="*/ 0 w 271"/>
                <a:gd name="T39" fmla="*/ 0 h 272"/>
                <a:gd name="T40" fmla="*/ 0 w 271"/>
                <a:gd name="T41" fmla="*/ 0 h 272"/>
                <a:gd name="T42" fmla="*/ 0 w 271"/>
                <a:gd name="T43" fmla="*/ 0 h 272"/>
                <a:gd name="T44" fmla="*/ 0 w 271"/>
                <a:gd name="T45" fmla="*/ 0 h 272"/>
                <a:gd name="T46" fmla="*/ 0 w 271"/>
                <a:gd name="T47" fmla="*/ 0 h 272"/>
                <a:gd name="T48" fmla="*/ 0 w 271"/>
                <a:gd name="T49" fmla="*/ 0 h 272"/>
                <a:gd name="T50" fmla="*/ 0 w 271"/>
                <a:gd name="T51" fmla="*/ 0 h 272"/>
                <a:gd name="T52" fmla="*/ 0 w 271"/>
                <a:gd name="T53" fmla="*/ 0 h 272"/>
                <a:gd name="T54" fmla="*/ 0 w 271"/>
                <a:gd name="T55" fmla="*/ 0 h 272"/>
                <a:gd name="T56" fmla="*/ 0 w 271"/>
                <a:gd name="T57" fmla="*/ 0 h 272"/>
                <a:gd name="T58" fmla="*/ 0 w 271"/>
                <a:gd name="T59" fmla="*/ 0 h 272"/>
                <a:gd name="T60" fmla="*/ 0 w 271"/>
                <a:gd name="T61" fmla="*/ 0 h 272"/>
                <a:gd name="T62" fmla="*/ 0 w 271"/>
                <a:gd name="T63" fmla="*/ 0 h 272"/>
                <a:gd name="T64" fmla="*/ 0 w 271"/>
                <a:gd name="T65" fmla="*/ 0 h 272"/>
                <a:gd name="T66" fmla="*/ 0 w 271"/>
                <a:gd name="T67" fmla="*/ 0 h 272"/>
                <a:gd name="T68" fmla="*/ 0 w 271"/>
                <a:gd name="T69" fmla="*/ 0 h 272"/>
                <a:gd name="T70" fmla="*/ 0 w 271"/>
                <a:gd name="T71" fmla="*/ 0 h 272"/>
                <a:gd name="T72" fmla="*/ 0 w 271"/>
                <a:gd name="T73" fmla="*/ 0 h 272"/>
                <a:gd name="T74" fmla="*/ 0 w 271"/>
                <a:gd name="T75" fmla="*/ 0 h 272"/>
                <a:gd name="T76" fmla="*/ 0 w 271"/>
                <a:gd name="T77" fmla="*/ 0 h 272"/>
                <a:gd name="T78" fmla="*/ 0 w 271"/>
                <a:gd name="T79" fmla="*/ 0 h 272"/>
                <a:gd name="T80" fmla="*/ 0 w 271"/>
                <a:gd name="T81" fmla="*/ 0 h 272"/>
                <a:gd name="T82" fmla="*/ 0 w 271"/>
                <a:gd name="T83" fmla="*/ 0 h 272"/>
                <a:gd name="T84" fmla="*/ 0 w 271"/>
                <a:gd name="T85" fmla="*/ 0 h 272"/>
                <a:gd name="T86" fmla="*/ 0 w 271"/>
                <a:gd name="T87" fmla="*/ 0 h 272"/>
                <a:gd name="T88" fmla="*/ 0 w 271"/>
                <a:gd name="T89" fmla="*/ 0 h 272"/>
                <a:gd name="T90" fmla="*/ 0 w 271"/>
                <a:gd name="T91" fmla="*/ 0 h 272"/>
                <a:gd name="T92" fmla="*/ 0 w 271"/>
                <a:gd name="T93" fmla="*/ 0 h 272"/>
                <a:gd name="T94" fmla="*/ 0 w 271"/>
                <a:gd name="T95" fmla="*/ 0 h 272"/>
                <a:gd name="T96" fmla="*/ 0 w 271"/>
                <a:gd name="T97" fmla="*/ 0 h 272"/>
                <a:gd name="T98" fmla="*/ 0 w 271"/>
                <a:gd name="T99" fmla="*/ 0 h 272"/>
                <a:gd name="T100" fmla="*/ 0 w 271"/>
                <a:gd name="T101" fmla="*/ 0 h 272"/>
                <a:gd name="T102" fmla="*/ 0 w 271"/>
                <a:gd name="T103" fmla="*/ 0 h 272"/>
                <a:gd name="T104" fmla="*/ 0 w 271"/>
                <a:gd name="T105" fmla="*/ 0 h 2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71"/>
                <a:gd name="T160" fmla="*/ 0 h 272"/>
                <a:gd name="T161" fmla="*/ 271 w 271"/>
                <a:gd name="T162" fmla="*/ 272 h 27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71" h="272">
                  <a:moveTo>
                    <a:pt x="268" y="112"/>
                  </a:moveTo>
                  <a:lnTo>
                    <a:pt x="258" y="92"/>
                  </a:lnTo>
                  <a:lnTo>
                    <a:pt x="244" y="70"/>
                  </a:lnTo>
                  <a:lnTo>
                    <a:pt x="227" y="49"/>
                  </a:lnTo>
                  <a:lnTo>
                    <a:pt x="206" y="30"/>
                  </a:lnTo>
                  <a:lnTo>
                    <a:pt x="184" y="15"/>
                  </a:lnTo>
                  <a:lnTo>
                    <a:pt x="160" y="5"/>
                  </a:lnTo>
                  <a:lnTo>
                    <a:pt x="139" y="0"/>
                  </a:lnTo>
                  <a:lnTo>
                    <a:pt x="118" y="5"/>
                  </a:lnTo>
                  <a:lnTo>
                    <a:pt x="101" y="14"/>
                  </a:lnTo>
                  <a:lnTo>
                    <a:pt x="85" y="23"/>
                  </a:lnTo>
                  <a:lnTo>
                    <a:pt x="72" y="34"/>
                  </a:lnTo>
                  <a:lnTo>
                    <a:pt x="60" y="44"/>
                  </a:lnTo>
                  <a:lnTo>
                    <a:pt x="51" y="57"/>
                  </a:lnTo>
                  <a:lnTo>
                    <a:pt x="44" y="71"/>
                  </a:lnTo>
                  <a:lnTo>
                    <a:pt x="38" y="86"/>
                  </a:lnTo>
                  <a:lnTo>
                    <a:pt x="35" y="103"/>
                  </a:lnTo>
                  <a:lnTo>
                    <a:pt x="34" y="109"/>
                  </a:lnTo>
                  <a:lnTo>
                    <a:pt x="32" y="116"/>
                  </a:lnTo>
                  <a:lnTo>
                    <a:pt x="28" y="124"/>
                  </a:lnTo>
                  <a:lnTo>
                    <a:pt x="25" y="132"/>
                  </a:lnTo>
                  <a:lnTo>
                    <a:pt x="19" y="141"/>
                  </a:lnTo>
                  <a:lnTo>
                    <a:pt x="13" y="152"/>
                  </a:lnTo>
                  <a:lnTo>
                    <a:pt x="7" y="162"/>
                  </a:lnTo>
                  <a:lnTo>
                    <a:pt x="0" y="174"/>
                  </a:lnTo>
                  <a:lnTo>
                    <a:pt x="17" y="166"/>
                  </a:lnTo>
                  <a:lnTo>
                    <a:pt x="32" y="158"/>
                  </a:lnTo>
                  <a:lnTo>
                    <a:pt x="49" y="149"/>
                  </a:lnTo>
                  <a:lnTo>
                    <a:pt x="66" y="142"/>
                  </a:lnTo>
                  <a:lnTo>
                    <a:pt x="82" y="137"/>
                  </a:lnTo>
                  <a:lnTo>
                    <a:pt x="97" y="131"/>
                  </a:lnTo>
                  <a:lnTo>
                    <a:pt x="114" y="126"/>
                  </a:lnTo>
                  <a:lnTo>
                    <a:pt x="128" y="123"/>
                  </a:lnTo>
                  <a:lnTo>
                    <a:pt x="142" y="120"/>
                  </a:lnTo>
                  <a:lnTo>
                    <a:pt x="155" y="120"/>
                  </a:lnTo>
                  <a:lnTo>
                    <a:pt x="165" y="121"/>
                  </a:lnTo>
                  <a:lnTo>
                    <a:pt x="174" y="125"/>
                  </a:lnTo>
                  <a:lnTo>
                    <a:pt x="183" y="130"/>
                  </a:lnTo>
                  <a:lnTo>
                    <a:pt x="188" y="137"/>
                  </a:lnTo>
                  <a:lnTo>
                    <a:pt x="192" y="147"/>
                  </a:lnTo>
                  <a:lnTo>
                    <a:pt x="193" y="159"/>
                  </a:lnTo>
                  <a:lnTo>
                    <a:pt x="195" y="201"/>
                  </a:lnTo>
                  <a:lnTo>
                    <a:pt x="200" y="232"/>
                  </a:lnTo>
                  <a:lnTo>
                    <a:pt x="206" y="256"/>
                  </a:lnTo>
                  <a:lnTo>
                    <a:pt x="213" y="272"/>
                  </a:lnTo>
                  <a:lnTo>
                    <a:pt x="226" y="252"/>
                  </a:lnTo>
                  <a:lnTo>
                    <a:pt x="239" y="231"/>
                  </a:lnTo>
                  <a:lnTo>
                    <a:pt x="250" y="210"/>
                  </a:lnTo>
                  <a:lnTo>
                    <a:pt x="260" y="189"/>
                  </a:lnTo>
                  <a:lnTo>
                    <a:pt x="267" y="168"/>
                  </a:lnTo>
                  <a:lnTo>
                    <a:pt x="271" y="148"/>
                  </a:lnTo>
                  <a:lnTo>
                    <a:pt x="271" y="130"/>
                  </a:lnTo>
                  <a:lnTo>
                    <a:pt x="268" y="112"/>
                  </a:lnTo>
                  <a:close/>
                </a:path>
              </a:pathLst>
            </a:custGeom>
            <a:solidFill>
              <a:srgbClr val="F2F2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23" name="Freeform 18"/>
            <p:cNvSpPr>
              <a:spLocks/>
            </p:cNvSpPr>
            <p:nvPr/>
          </p:nvSpPr>
          <p:spPr bwMode="auto">
            <a:xfrm>
              <a:off x="1140" y="1924"/>
              <a:ext cx="61" cy="44"/>
            </a:xfrm>
            <a:custGeom>
              <a:avLst/>
              <a:gdLst>
                <a:gd name="T0" fmla="*/ 0 w 245"/>
                <a:gd name="T1" fmla="*/ 0 h 179"/>
                <a:gd name="T2" fmla="*/ 0 w 245"/>
                <a:gd name="T3" fmla="*/ 0 h 179"/>
                <a:gd name="T4" fmla="*/ 0 w 245"/>
                <a:gd name="T5" fmla="*/ 0 h 179"/>
                <a:gd name="T6" fmla="*/ 0 w 245"/>
                <a:gd name="T7" fmla="*/ 0 h 179"/>
                <a:gd name="T8" fmla="*/ 0 w 245"/>
                <a:gd name="T9" fmla="*/ 0 h 179"/>
                <a:gd name="T10" fmla="*/ 0 w 245"/>
                <a:gd name="T11" fmla="*/ 0 h 179"/>
                <a:gd name="T12" fmla="*/ 0 w 245"/>
                <a:gd name="T13" fmla="*/ 0 h 179"/>
                <a:gd name="T14" fmla="*/ 0 w 245"/>
                <a:gd name="T15" fmla="*/ 0 h 179"/>
                <a:gd name="T16" fmla="*/ 0 w 245"/>
                <a:gd name="T17" fmla="*/ 0 h 179"/>
                <a:gd name="T18" fmla="*/ 0 w 245"/>
                <a:gd name="T19" fmla="*/ 0 h 179"/>
                <a:gd name="T20" fmla="*/ 0 w 245"/>
                <a:gd name="T21" fmla="*/ 0 h 179"/>
                <a:gd name="T22" fmla="*/ 0 w 245"/>
                <a:gd name="T23" fmla="*/ 0 h 179"/>
                <a:gd name="T24" fmla="*/ 0 w 245"/>
                <a:gd name="T25" fmla="*/ 0 h 179"/>
                <a:gd name="T26" fmla="*/ 0 w 245"/>
                <a:gd name="T27" fmla="*/ 0 h 179"/>
                <a:gd name="T28" fmla="*/ 0 w 245"/>
                <a:gd name="T29" fmla="*/ 0 h 179"/>
                <a:gd name="T30" fmla="*/ 0 w 245"/>
                <a:gd name="T31" fmla="*/ 0 h 179"/>
                <a:gd name="T32" fmla="*/ 0 w 245"/>
                <a:gd name="T33" fmla="*/ 0 h 179"/>
                <a:gd name="T34" fmla="*/ 0 w 245"/>
                <a:gd name="T35" fmla="*/ 0 h 179"/>
                <a:gd name="T36" fmla="*/ 0 w 245"/>
                <a:gd name="T37" fmla="*/ 0 h 179"/>
                <a:gd name="T38" fmla="*/ 0 w 245"/>
                <a:gd name="T39" fmla="*/ 0 h 179"/>
                <a:gd name="T40" fmla="*/ 0 w 245"/>
                <a:gd name="T41" fmla="*/ 0 h 179"/>
                <a:gd name="T42" fmla="*/ 0 w 245"/>
                <a:gd name="T43" fmla="*/ 0 h 179"/>
                <a:gd name="T44" fmla="*/ 0 w 245"/>
                <a:gd name="T45" fmla="*/ 0 h 179"/>
                <a:gd name="T46" fmla="*/ 0 w 245"/>
                <a:gd name="T47" fmla="*/ 0 h 179"/>
                <a:gd name="T48" fmla="*/ 0 w 245"/>
                <a:gd name="T49" fmla="*/ 0 h 179"/>
                <a:gd name="T50" fmla="*/ 0 w 245"/>
                <a:gd name="T51" fmla="*/ 0 h 179"/>
                <a:gd name="T52" fmla="*/ 0 w 245"/>
                <a:gd name="T53" fmla="*/ 0 h 179"/>
                <a:gd name="T54" fmla="*/ 0 w 245"/>
                <a:gd name="T55" fmla="*/ 0 h 179"/>
                <a:gd name="T56" fmla="*/ 0 w 245"/>
                <a:gd name="T57" fmla="*/ 0 h 179"/>
                <a:gd name="T58" fmla="*/ 0 w 245"/>
                <a:gd name="T59" fmla="*/ 0 h 179"/>
                <a:gd name="T60" fmla="*/ 0 w 245"/>
                <a:gd name="T61" fmla="*/ 0 h 179"/>
                <a:gd name="T62" fmla="*/ 0 w 245"/>
                <a:gd name="T63" fmla="*/ 0 h 179"/>
                <a:gd name="T64" fmla="*/ 0 w 245"/>
                <a:gd name="T65" fmla="*/ 0 h 179"/>
                <a:gd name="T66" fmla="*/ 0 w 245"/>
                <a:gd name="T67" fmla="*/ 0 h 179"/>
                <a:gd name="T68" fmla="*/ 0 w 245"/>
                <a:gd name="T69" fmla="*/ 0 h 179"/>
                <a:gd name="T70" fmla="*/ 0 w 245"/>
                <a:gd name="T71" fmla="*/ 0 h 179"/>
                <a:gd name="T72" fmla="*/ 0 w 245"/>
                <a:gd name="T73" fmla="*/ 0 h 179"/>
                <a:gd name="T74" fmla="*/ 0 w 245"/>
                <a:gd name="T75" fmla="*/ 0 h 179"/>
                <a:gd name="T76" fmla="*/ 0 w 245"/>
                <a:gd name="T77" fmla="*/ 0 h 179"/>
                <a:gd name="T78" fmla="*/ 0 w 245"/>
                <a:gd name="T79" fmla="*/ 0 h 179"/>
                <a:gd name="T80" fmla="*/ 0 w 245"/>
                <a:gd name="T81" fmla="*/ 0 h 179"/>
                <a:gd name="T82" fmla="*/ 0 w 245"/>
                <a:gd name="T83" fmla="*/ 0 h 179"/>
                <a:gd name="T84" fmla="*/ 0 w 245"/>
                <a:gd name="T85" fmla="*/ 0 h 179"/>
                <a:gd name="T86" fmla="*/ 0 w 245"/>
                <a:gd name="T87" fmla="*/ 0 h 179"/>
                <a:gd name="T88" fmla="*/ 0 w 245"/>
                <a:gd name="T89" fmla="*/ 0 h 179"/>
                <a:gd name="T90" fmla="*/ 0 w 245"/>
                <a:gd name="T91" fmla="*/ 0 h 179"/>
                <a:gd name="T92" fmla="*/ 0 w 245"/>
                <a:gd name="T93" fmla="*/ 0 h 179"/>
                <a:gd name="T94" fmla="*/ 0 w 245"/>
                <a:gd name="T95" fmla="*/ 0 h 179"/>
                <a:gd name="T96" fmla="*/ 0 w 245"/>
                <a:gd name="T97" fmla="*/ 0 h 1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5"/>
                <a:gd name="T148" fmla="*/ 0 h 179"/>
                <a:gd name="T149" fmla="*/ 245 w 245"/>
                <a:gd name="T150" fmla="*/ 179 h 17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5" h="179">
                  <a:moveTo>
                    <a:pt x="32" y="54"/>
                  </a:moveTo>
                  <a:lnTo>
                    <a:pt x="24" y="64"/>
                  </a:lnTo>
                  <a:lnTo>
                    <a:pt x="16" y="77"/>
                  </a:lnTo>
                  <a:lnTo>
                    <a:pt x="8" y="89"/>
                  </a:lnTo>
                  <a:lnTo>
                    <a:pt x="0" y="102"/>
                  </a:lnTo>
                  <a:lnTo>
                    <a:pt x="15" y="87"/>
                  </a:lnTo>
                  <a:lnTo>
                    <a:pt x="30" y="74"/>
                  </a:lnTo>
                  <a:lnTo>
                    <a:pt x="48" y="61"/>
                  </a:lnTo>
                  <a:lnTo>
                    <a:pt x="66" y="50"/>
                  </a:lnTo>
                  <a:lnTo>
                    <a:pt x="86" y="43"/>
                  </a:lnTo>
                  <a:lnTo>
                    <a:pt x="108" y="39"/>
                  </a:lnTo>
                  <a:lnTo>
                    <a:pt x="133" y="36"/>
                  </a:lnTo>
                  <a:lnTo>
                    <a:pt x="161" y="39"/>
                  </a:lnTo>
                  <a:lnTo>
                    <a:pt x="183" y="45"/>
                  </a:lnTo>
                  <a:lnTo>
                    <a:pt x="201" y="56"/>
                  </a:lnTo>
                  <a:lnTo>
                    <a:pt x="212" y="71"/>
                  </a:lnTo>
                  <a:lnTo>
                    <a:pt x="220" y="91"/>
                  </a:lnTo>
                  <a:lnTo>
                    <a:pt x="226" y="112"/>
                  </a:lnTo>
                  <a:lnTo>
                    <a:pt x="229" y="134"/>
                  </a:lnTo>
                  <a:lnTo>
                    <a:pt x="229" y="157"/>
                  </a:lnTo>
                  <a:lnTo>
                    <a:pt x="227" y="179"/>
                  </a:lnTo>
                  <a:lnTo>
                    <a:pt x="229" y="178"/>
                  </a:lnTo>
                  <a:lnTo>
                    <a:pt x="230" y="175"/>
                  </a:lnTo>
                  <a:lnTo>
                    <a:pt x="230" y="174"/>
                  </a:lnTo>
                  <a:lnTo>
                    <a:pt x="231" y="173"/>
                  </a:lnTo>
                  <a:lnTo>
                    <a:pt x="233" y="167"/>
                  </a:lnTo>
                  <a:lnTo>
                    <a:pt x="237" y="162"/>
                  </a:lnTo>
                  <a:lnTo>
                    <a:pt x="240" y="157"/>
                  </a:lnTo>
                  <a:lnTo>
                    <a:pt x="245" y="152"/>
                  </a:lnTo>
                  <a:lnTo>
                    <a:pt x="238" y="136"/>
                  </a:lnTo>
                  <a:lnTo>
                    <a:pt x="232" y="112"/>
                  </a:lnTo>
                  <a:lnTo>
                    <a:pt x="227" y="81"/>
                  </a:lnTo>
                  <a:lnTo>
                    <a:pt x="225" y="39"/>
                  </a:lnTo>
                  <a:lnTo>
                    <a:pt x="224" y="27"/>
                  </a:lnTo>
                  <a:lnTo>
                    <a:pt x="220" y="17"/>
                  </a:lnTo>
                  <a:lnTo>
                    <a:pt x="215" y="10"/>
                  </a:lnTo>
                  <a:lnTo>
                    <a:pt x="206" y="5"/>
                  </a:lnTo>
                  <a:lnTo>
                    <a:pt x="197" y="1"/>
                  </a:lnTo>
                  <a:lnTo>
                    <a:pt x="187" y="0"/>
                  </a:lnTo>
                  <a:lnTo>
                    <a:pt x="174" y="0"/>
                  </a:lnTo>
                  <a:lnTo>
                    <a:pt x="160" y="3"/>
                  </a:lnTo>
                  <a:lnTo>
                    <a:pt x="146" y="6"/>
                  </a:lnTo>
                  <a:lnTo>
                    <a:pt x="129" y="11"/>
                  </a:lnTo>
                  <a:lnTo>
                    <a:pt x="114" y="17"/>
                  </a:lnTo>
                  <a:lnTo>
                    <a:pt x="98" y="22"/>
                  </a:lnTo>
                  <a:lnTo>
                    <a:pt x="81" y="29"/>
                  </a:lnTo>
                  <a:lnTo>
                    <a:pt x="64" y="38"/>
                  </a:lnTo>
                  <a:lnTo>
                    <a:pt x="49" y="46"/>
                  </a:lnTo>
                  <a:lnTo>
                    <a:pt x="32" y="54"/>
                  </a:lnTo>
                  <a:close/>
                </a:path>
              </a:pathLst>
            </a:custGeom>
            <a:solidFill>
              <a:srgbClr val="DDDD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24" name="Freeform 19"/>
            <p:cNvSpPr>
              <a:spLocks/>
            </p:cNvSpPr>
            <p:nvPr/>
          </p:nvSpPr>
          <p:spPr bwMode="auto">
            <a:xfrm>
              <a:off x="1116" y="1933"/>
              <a:ext cx="81" cy="54"/>
            </a:xfrm>
            <a:custGeom>
              <a:avLst/>
              <a:gdLst>
                <a:gd name="T0" fmla="*/ 0 w 325"/>
                <a:gd name="T1" fmla="*/ 0 h 216"/>
                <a:gd name="T2" fmla="*/ 0 w 325"/>
                <a:gd name="T3" fmla="*/ 0 h 216"/>
                <a:gd name="T4" fmla="*/ 0 w 325"/>
                <a:gd name="T5" fmla="*/ 0 h 216"/>
                <a:gd name="T6" fmla="*/ 0 w 325"/>
                <a:gd name="T7" fmla="*/ 0 h 216"/>
                <a:gd name="T8" fmla="*/ 0 w 325"/>
                <a:gd name="T9" fmla="*/ 0 h 216"/>
                <a:gd name="T10" fmla="*/ 0 w 325"/>
                <a:gd name="T11" fmla="*/ 0 h 216"/>
                <a:gd name="T12" fmla="*/ 0 w 325"/>
                <a:gd name="T13" fmla="*/ 0 h 216"/>
                <a:gd name="T14" fmla="*/ 0 w 325"/>
                <a:gd name="T15" fmla="*/ 0 h 216"/>
                <a:gd name="T16" fmla="*/ 0 w 325"/>
                <a:gd name="T17" fmla="*/ 0 h 216"/>
                <a:gd name="T18" fmla="*/ 0 w 325"/>
                <a:gd name="T19" fmla="*/ 0 h 216"/>
                <a:gd name="T20" fmla="*/ 0 w 325"/>
                <a:gd name="T21" fmla="*/ 0 h 216"/>
                <a:gd name="T22" fmla="*/ 0 w 325"/>
                <a:gd name="T23" fmla="*/ 0 h 216"/>
                <a:gd name="T24" fmla="*/ 0 w 325"/>
                <a:gd name="T25" fmla="*/ 0 h 216"/>
                <a:gd name="T26" fmla="*/ 0 w 325"/>
                <a:gd name="T27" fmla="*/ 0 h 216"/>
                <a:gd name="T28" fmla="*/ 0 w 325"/>
                <a:gd name="T29" fmla="*/ 0 h 216"/>
                <a:gd name="T30" fmla="*/ 0 w 325"/>
                <a:gd name="T31" fmla="*/ 0 h 216"/>
                <a:gd name="T32" fmla="*/ 0 w 325"/>
                <a:gd name="T33" fmla="*/ 0 h 216"/>
                <a:gd name="T34" fmla="*/ 0 w 325"/>
                <a:gd name="T35" fmla="*/ 0 h 216"/>
                <a:gd name="T36" fmla="*/ 0 w 325"/>
                <a:gd name="T37" fmla="*/ 0 h 216"/>
                <a:gd name="T38" fmla="*/ 0 w 325"/>
                <a:gd name="T39" fmla="*/ 0 h 216"/>
                <a:gd name="T40" fmla="*/ 0 w 325"/>
                <a:gd name="T41" fmla="*/ 0 h 216"/>
                <a:gd name="T42" fmla="*/ 0 w 325"/>
                <a:gd name="T43" fmla="*/ 0 h 216"/>
                <a:gd name="T44" fmla="*/ 0 w 325"/>
                <a:gd name="T45" fmla="*/ 0 h 216"/>
                <a:gd name="T46" fmla="*/ 0 w 325"/>
                <a:gd name="T47" fmla="*/ 0 h 216"/>
                <a:gd name="T48" fmla="*/ 0 w 325"/>
                <a:gd name="T49" fmla="*/ 0 h 216"/>
                <a:gd name="T50" fmla="*/ 0 w 325"/>
                <a:gd name="T51" fmla="*/ 0 h 216"/>
                <a:gd name="T52" fmla="*/ 0 w 325"/>
                <a:gd name="T53" fmla="*/ 0 h 216"/>
                <a:gd name="T54" fmla="*/ 0 w 325"/>
                <a:gd name="T55" fmla="*/ 0 h 216"/>
                <a:gd name="T56" fmla="*/ 0 w 325"/>
                <a:gd name="T57" fmla="*/ 0 h 216"/>
                <a:gd name="T58" fmla="*/ 0 w 325"/>
                <a:gd name="T59" fmla="*/ 0 h 216"/>
                <a:gd name="T60" fmla="*/ 0 w 325"/>
                <a:gd name="T61" fmla="*/ 0 h 216"/>
                <a:gd name="T62" fmla="*/ 0 w 325"/>
                <a:gd name="T63" fmla="*/ 0 h 216"/>
                <a:gd name="T64" fmla="*/ 0 w 325"/>
                <a:gd name="T65" fmla="*/ 0 h 216"/>
                <a:gd name="T66" fmla="*/ 0 w 325"/>
                <a:gd name="T67" fmla="*/ 0 h 216"/>
                <a:gd name="T68" fmla="*/ 0 w 325"/>
                <a:gd name="T69" fmla="*/ 0 h 216"/>
                <a:gd name="T70" fmla="*/ 0 w 325"/>
                <a:gd name="T71" fmla="*/ 0 h 216"/>
                <a:gd name="T72" fmla="*/ 0 w 325"/>
                <a:gd name="T73" fmla="*/ 0 h 216"/>
                <a:gd name="T74" fmla="*/ 0 w 325"/>
                <a:gd name="T75" fmla="*/ 0 h 216"/>
                <a:gd name="T76" fmla="*/ 0 w 325"/>
                <a:gd name="T77" fmla="*/ 0 h 216"/>
                <a:gd name="T78" fmla="*/ 0 w 325"/>
                <a:gd name="T79" fmla="*/ 0 h 216"/>
                <a:gd name="T80" fmla="*/ 0 w 325"/>
                <a:gd name="T81" fmla="*/ 0 h 216"/>
                <a:gd name="T82" fmla="*/ 0 w 325"/>
                <a:gd name="T83" fmla="*/ 0 h 216"/>
                <a:gd name="T84" fmla="*/ 0 w 325"/>
                <a:gd name="T85" fmla="*/ 0 h 216"/>
                <a:gd name="T86" fmla="*/ 0 w 325"/>
                <a:gd name="T87" fmla="*/ 0 h 216"/>
                <a:gd name="T88" fmla="*/ 0 w 325"/>
                <a:gd name="T89" fmla="*/ 0 h 216"/>
                <a:gd name="T90" fmla="*/ 0 w 325"/>
                <a:gd name="T91" fmla="*/ 0 h 216"/>
                <a:gd name="T92" fmla="*/ 0 w 325"/>
                <a:gd name="T93" fmla="*/ 0 h 216"/>
                <a:gd name="T94" fmla="*/ 0 w 325"/>
                <a:gd name="T95" fmla="*/ 0 h 216"/>
                <a:gd name="T96" fmla="*/ 0 w 325"/>
                <a:gd name="T97" fmla="*/ 0 h 216"/>
                <a:gd name="T98" fmla="*/ 0 w 325"/>
                <a:gd name="T99" fmla="*/ 0 h 216"/>
                <a:gd name="T100" fmla="*/ 0 w 325"/>
                <a:gd name="T101" fmla="*/ 0 h 216"/>
                <a:gd name="T102" fmla="*/ 0 w 325"/>
                <a:gd name="T103" fmla="*/ 0 h 216"/>
                <a:gd name="T104" fmla="*/ 0 w 325"/>
                <a:gd name="T105" fmla="*/ 0 h 2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25"/>
                <a:gd name="T160" fmla="*/ 0 h 216"/>
                <a:gd name="T161" fmla="*/ 325 w 325"/>
                <a:gd name="T162" fmla="*/ 216 h 2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25" h="216">
                  <a:moveTo>
                    <a:pt x="257" y="3"/>
                  </a:moveTo>
                  <a:lnTo>
                    <a:pt x="229" y="0"/>
                  </a:lnTo>
                  <a:lnTo>
                    <a:pt x="204" y="3"/>
                  </a:lnTo>
                  <a:lnTo>
                    <a:pt x="182" y="7"/>
                  </a:lnTo>
                  <a:lnTo>
                    <a:pt x="162" y="14"/>
                  </a:lnTo>
                  <a:lnTo>
                    <a:pt x="144" y="25"/>
                  </a:lnTo>
                  <a:lnTo>
                    <a:pt x="126" y="38"/>
                  </a:lnTo>
                  <a:lnTo>
                    <a:pt x="111" y="51"/>
                  </a:lnTo>
                  <a:lnTo>
                    <a:pt x="96" y="66"/>
                  </a:lnTo>
                  <a:lnTo>
                    <a:pt x="82" y="87"/>
                  </a:lnTo>
                  <a:lnTo>
                    <a:pt x="67" y="107"/>
                  </a:lnTo>
                  <a:lnTo>
                    <a:pt x="53" y="128"/>
                  </a:lnTo>
                  <a:lnTo>
                    <a:pt x="40" y="147"/>
                  </a:lnTo>
                  <a:lnTo>
                    <a:pt x="27" y="167"/>
                  </a:lnTo>
                  <a:lnTo>
                    <a:pt x="16" y="185"/>
                  </a:lnTo>
                  <a:lnTo>
                    <a:pt x="7" y="201"/>
                  </a:lnTo>
                  <a:lnTo>
                    <a:pt x="0" y="216"/>
                  </a:lnTo>
                  <a:lnTo>
                    <a:pt x="2" y="214"/>
                  </a:lnTo>
                  <a:lnTo>
                    <a:pt x="8" y="206"/>
                  </a:lnTo>
                  <a:lnTo>
                    <a:pt x="19" y="193"/>
                  </a:lnTo>
                  <a:lnTo>
                    <a:pt x="33" y="177"/>
                  </a:lnTo>
                  <a:lnTo>
                    <a:pt x="48" y="159"/>
                  </a:lnTo>
                  <a:lnTo>
                    <a:pt x="67" y="138"/>
                  </a:lnTo>
                  <a:lnTo>
                    <a:pt x="86" y="117"/>
                  </a:lnTo>
                  <a:lnTo>
                    <a:pt x="107" y="96"/>
                  </a:lnTo>
                  <a:lnTo>
                    <a:pt x="130" y="75"/>
                  </a:lnTo>
                  <a:lnTo>
                    <a:pt x="151" y="56"/>
                  </a:lnTo>
                  <a:lnTo>
                    <a:pt x="173" y="40"/>
                  </a:lnTo>
                  <a:lnTo>
                    <a:pt x="193" y="27"/>
                  </a:lnTo>
                  <a:lnTo>
                    <a:pt x="213" y="18"/>
                  </a:lnTo>
                  <a:lnTo>
                    <a:pt x="230" y="14"/>
                  </a:lnTo>
                  <a:lnTo>
                    <a:pt x="245" y="17"/>
                  </a:lnTo>
                  <a:lnTo>
                    <a:pt x="257" y="25"/>
                  </a:lnTo>
                  <a:lnTo>
                    <a:pt x="259" y="26"/>
                  </a:lnTo>
                  <a:lnTo>
                    <a:pt x="266" y="32"/>
                  </a:lnTo>
                  <a:lnTo>
                    <a:pt x="276" y="40"/>
                  </a:lnTo>
                  <a:lnTo>
                    <a:pt x="286" y="52"/>
                  </a:lnTo>
                  <a:lnTo>
                    <a:pt x="295" y="67"/>
                  </a:lnTo>
                  <a:lnTo>
                    <a:pt x="302" y="87"/>
                  </a:lnTo>
                  <a:lnTo>
                    <a:pt x="306" y="110"/>
                  </a:lnTo>
                  <a:lnTo>
                    <a:pt x="304" y="137"/>
                  </a:lnTo>
                  <a:lnTo>
                    <a:pt x="302" y="144"/>
                  </a:lnTo>
                  <a:lnTo>
                    <a:pt x="301" y="157"/>
                  </a:lnTo>
                  <a:lnTo>
                    <a:pt x="306" y="161"/>
                  </a:lnTo>
                  <a:lnTo>
                    <a:pt x="323" y="143"/>
                  </a:lnTo>
                  <a:lnTo>
                    <a:pt x="325" y="121"/>
                  </a:lnTo>
                  <a:lnTo>
                    <a:pt x="325" y="98"/>
                  </a:lnTo>
                  <a:lnTo>
                    <a:pt x="322" y="76"/>
                  </a:lnTo>
                  <a:lnTo>
                    <a:pt x="316" y="55"/>
                  </a:lnTo>
                  <a:lnTo>
                    <a:pt x="308" y="35"/>
                  </a:lnTo>
                  <a:lnTo>
                    <a:pt x="297" y="20"/>
                  </a:lnTo>
                  <a:lnTo>
                    <a:pt x="279" y="9"/>
                  </a:lnTo>
                  <a:lnTo>
                    <a:pt x="257" y="3"/>
                  </a:lnTo>
                  <a:close/>
                </a:path>
              </a:pathLst>
            </a:custGeom>
            <a:solidFill>
              <a:srgbClr val="BFBF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25" name="Freeform 20"/>
            <p:cNvSpPr>
              <a:spLocks/>
            </p:cNvSpPr>
            <p:nvPr/>
          </p:nvSpPr>
          <p:spPr bwMode="auto">
            <a:xfrm>
              <a:off x="981" y="1942"/>
              <a:ext cx="22" cy="35"/>
            </a:xfrm>
            <a:custGeom>
              <a:avLst/>
              <a:gdLst>
                <a:gd name="T0" fmla="*/ 0 w 89"/>
                <a:gd name="T1" fmla="*/ 0 h 140"/>
                <a:gd name="T2" fmla="*/ 0 w 89"/>
                <a:gd name="T3" fmla="*/ 0 h 140"/>
                <a:gd name="T4" fmla="*/ 0 w 89"/>
                <a:gd name="T5" fmla="*/ 0 h 140"/>
                <a:gd name="T6" fmla="*/ 0 w 89"/>
                <a:gd name="T7" fmla="*/ 0 h 140"/>
                <a:gd name="T8" fmla="*/ 0 w 89"/>
                <a:gd name="T9" fmla="*/ 0 h 140"/>
                <a:gd name="T10" fmla="*/ 0 w 89"/>
                <a:gd name="T11" fmla="*/ 0 h 140"/>
                <a:gd name="T12" fmla="*/ 0 w 89"/>
                <a:gd name="T13" fmla="*/ 0 h 140"/>
                <a:gd name="T14" fmla="*/ 0 w 89"/>
                <a:gd name="T15" fmla="*/ 0 h 140"/>
                <a:gd name="T16" fmla="*/ 0 w 89"/>
                <a:gd name="T17" fmla="*/ 0 h 140"/>
                <a:gd name="T18" fmla="*/ 0 w 89"/>
                <a:gd name="T19" fmla="*/ 0 h 140"/>
                <a:gd name="T20" fmla="*/ 0 w 89"/>
                <a:gd name="T21" fmla="*/ 0 h 140"/>
                <a:gd name="T22" fmla="*/ 0 w 89"/>
                <a:gd name="T23" fmla="*/ 0 h 140"/>
                <a:gd name="T24" fmla="*/ 0 w 89"/>
                <a:gd name="T25" fmla="*/ 0 h 140"/>
                <a:gd name="T26" fmla="*/ 0 w 89"/>
                <a:gd name="T27" fmla="*/ 0 h 140"/>
                <a:gd name="T28" fmla="*/ 0 w 89"/>
                <a:gd name="T29" fmla="*/ 0 h 140"/>
                <a:gd name="T30" fmla="*/ 0 w 89"/>
                <a:gd name="T31" fmla="*/ 0 h 140"/>
                <a:gd name="T32" fmla="*/ 0 w 89"/>
                <a:gd name="T33" fmla="*/ 0 h 140"/>
                <a:gd name="T34" fmla="*/ 0 w 89"/>
                <a:gd name="T35" fmla="*/ 0 h 140"/>
                <a:gd name="T36" fmla="*/ 0 w 89"/>
                <a:gd name="T37" fmla="*/ 0 h 140"/>
                <a:gd name="T38" fmla="*/ 0 w 89"/>
                <a:gd name="T39" fmla="*/ 0 h 140"/>
                <a:gd name="T40" fmla="*/ 0 w 89"/>
                <a:gd name="T41" fmla="*/ 0 h 140"/>
                <a:gd name="T42" fmla="*/ 0 w 89"/>
                <a:gd name="T43" fmla="*/ 0 h 140"/>
                <a:gd name="T44" fmla="*/ 0 w 89"/>
                <a:gd name="T45" fmla="*/ 0 h 140"/>
                <a:gd name="T46" fmla="*/ 0 w 89"/>
                <a:gd name="T47" fmla="*/ 0 h 140"/>
                <a:gd name="T48" fmla="*/ 0 w 89"/>
                <a:gd name="T49" fmla="*/ 0 h 140"/>
                <a:gd name="T50" fmla="*/ 0 w 89"/>
                <a:gd name="T51" fmla="*/ 0 h 140"/>
                <a:gd name="T52" fmla="*/ 0 w 89"/>
                <a:gd name="T53" fmla="*/ 0 h 140"/>
                <a:gd name="T54" fmla="*/ 0 w 89"/>
                <a:gd name="T55" fmla="*/ 0 h 140"/>
                <a:gd name="T56" fmla="*/ 0 w 89"/>
                <a:gd name="T57" fmla="*/ 0 h 140"/>
                <a:gd name="T58" fmla="*/ 0 w 89"/>
                <a:gd name="T59" fmla="*/ 0 h 140"/>
                <a:gd name="T60" fmla="*/ 0 w 89"/>
                <a:gd name="T61" fmla="*/ 0 h 140"/>
                <a:gd name="T62" fmla="*/ 0 w 89"/>
                <a:gd name="T63" fmla="*/ 0 h 140"/>
                <a:gd name="T64" fmla="*/ 0 w 89"/>
                <a:gd name="T65" fmla="*/ 0 h 140"/>
                <a:gd name="T66" fmla="*/ 0 w 89"/>
                <a:gd name="T67" fmla="*/ 0 h 140"/>
                <a:gd name="T68" fmla="*/ 0 w 89"/>
                <a:gd name="T69" fmla="*/ 0 h 140"/>
                <a:gd name="T70" fmla="*/ 0 w 89"/>
                <a:gd name="T71" fmla="*/ 0 h 140"/>
                <a:gd name="T72" fmla="*/ 0 w 89"/>
                <a:gd name="T73" fmla="*/ 0 h 140"/>
                <a:gd name="T74" fmla="*/ 0 w 89"/>
                <a:gd name="T75" fmla="*/ 0 h 140"/>
                <a:gd name="T76" fmla="*/ 0 w 89"/>
                <a:gd name="T77" fmla="*/ 0 h 140"/>
                <a:gd name="T78" fmla="*/ 0 w 89"/>
                <a:gd name="T79" fmla="*/ 0 h 140"/>
                <a:gd name="T80" fmla="*/ 0 w 89"/>
                <a:gd name="T81" fmla="*/ 0 h 140"/>
                <a:gd name="T82" fmla="*/ 0 w 89"/>
                <a:gd name="T83" fmla="*/ 0 h 140"/>
                <a:gd name="T84" fmla="*/ 0 w 89"/>
                <a:gd name="T85" fmla="*/ 0 h 140"/>
                <a:gd name="T86" fmla="*/ 0 w 89"/>
                <a:gd name="T87" fmla="*/ 0 h 140"/>
                <a:gd name="T88" fmla="*/ 0 w 89"/>
                <a:gd name="T89" fmla="*/ 0 h 140"/>
                <a:gd name="T90" fmla="*/ 0 w 89"/>
                <a:gd name="T91" fmla="*/ 0 h 140"/>
                <a:gd name="T92" fmla="*/ 0 w 89"/>
                <a:gd name="T93" fmla="*/ 0 h 140"/>
                <a:gd name="T94" fmla="*/ 0 w 89"/>
                <a:gd name="T95" fmla="*/ 0 h 140"/>
                <a:gd name="T96" fmla="*/ 0 w 89"/>
                <a:gd name="T97" fmla="*/ 0 h 1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9"/>
                <a:gd name="T148" fmla="*/ 0 h 140"/>
                <a:gd name="T149" fmla="*/ 89 w 89"/>
                <a:gd name="T150" fmla="*/ 140 h 1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9" h="140">
                  <a:moveTo>
                    <a:pt x="85" y="97"/>
                  </a:moveTo>
                  <a:lnTo>
                    <a:pt x="83" y="97"/>
                  </a:lnTo>
                  <a:lnTo>
                    <a:pt x="83" y="96"/>
                  </a:lnTo>
                  <a:lnTo>
                    <a:pt x="82" y="96"/>
                  </a:lnTo>
                  <a:lnTo>
                    <a:pt x="75" y="96"/>
                  </a:lnTo>
                  <a:lnTo>
                    <a:pt x="67" y="96"/>
                  </a:lnTo>
                  <a:lnTo>
                    <a:pt x="61" y="94"/>
                  </a:lnTo>
                  <a:lnTo>
                    <a:pt x="59" y="91"/>
                  </a:lnTo>
                  <a:lnTo>
                    <a:pt x="60" y="85"/>
                  </a:lnTo>
                  <a:lnTo>
                    <a:pt x="65" y="80"/>
                  </a:lnTo>
                  <a:lnTo>
                    <a:pt x="72" y="77"/>
                  </a:lnTo>
                  <a:lnTo>
                    <a:pt x="81" y="73"/>
                  </a:lnTo>
                  <a:lnTo>
                    <a:pt x="82" y="69"/>
                  </a:lnTo>
                  <a:lnTo>
                    <a:pt x="83" y="64"/>
                  </a:lnTo>
                  <a:lnTo>
                    <a:pt x="86" y="61"/>
                  </a:lnTo>
                  <a:lnTo>
                    <a:pt x="86" y="59"/>
                  </a:lnTo>
                  <a:lnTo>
                    <a:pt x="86" y="58"/>
                  </a:lnTo>
                  <a:lnTo>
                    <a:pt x="85" y="55"/>
                  </a:lnTo>
                  <a:lnTo>
                    <a:pt x="81" y="49"/>
                  </a:lnTo>
                  <a:lnTo>
                    <a:pt x="76" y="42"/>
                  </a:lnTo>
                  <a:lnTo>
                    <a:pt x="68" y="33"/>
                  </a:lnTo>
                  <a:lnTo>
                    <a:pt x="58" y="23"/>
                  </a:lnTo>
                  <a:lnTo>
                    <a:pt x="41" y="12"/>
                  </a:lnTo>
                  <a:lnTo>
                    <a:pt x="21" y="0"/>
                  </a:lnTo>
                  <a:lnTo>
                    <a:pt x="20" y="20"/>
                  </a:lnTo>
                  <a:lnTo>
                    <a:pt x="18" y="44"/>
                  </a:lnTo>
                  <a:lnTo>
                    <a:pt x="14" y="66"/>
                  </a:lnTo>
                  <a:lnTo>
                    <a:pt x="10" y="79"/>
                  </a:lnTo>
                  <a:lnTo>
                    <a:pt x="4" y="86"/>
                  </a:lnTo>
                  <a:lnTo>
                    <a:pt x="2" y="94"/>
                  </a:lnTo>
                  <a:lnTo>
                    <a:pt x="0" y="100"/>
                  </a:lnTo>
                  <a:lnTo>
                    <a:pt x="3" y="106"/>
                  </a:lnTo>
                  <a:lnTo>
                    <a:pt x="5" y="113"/>
                  </a:lnTo>
                  <a:lnTo>
                    <a:pt x="6" y="124"/>
                  </a:lnTo>
                  <a:lnTo>
                    <a:pt x="12" y="134"/>
                  </a:lnTo>
                  <a:lnTo>
                    <a:pt x="26" y="140"/>
                  </a:lnTo>
                  <a:lnTo>
                    <a:pt x="33" y="139"/>
                  </a:lnTo>
                  <a:lnTo>
                    <a:pt x="40" y="138"/>
                  </a:lnTo>
                  <a:lnTo>
                    <a:pt x="46" y="135"/>
                  </a:lnTo>
                  <a:lnTo>
                    <a:pt x="51" y="134"/>
                  </a:lnTo>
                  <a:lnTo>
                    <a:pt x="55" y="133"/>
                  </a:lnTo>
                  <a:lnTo>
                    <a:pt x="60" y="131"/>
                  </a:lnTo>
                  <a:lnTo>
                    <a:pt x="64" y="129"/>
                  </a:lnTo>
                  <a:lnTo>
                    <a:pt x="66" y="128"/>
                  </a:lnTo>
                  <a:lnTo>
                    <a:pt x="78" y="124"/>
                  </a:lnTo>
                  <a:lnTo>
                    <a:pt x="86" y="115"/>
                  </a:lnTo>
                  <a:lnTo>
                    <a:pt x="89" y="106"/>
                  </a:lnTo>
                  <a:lnTo>
                    <a:pt x="85" y="97"/>
                  </a:lnTo>
                  <a:close/>
                </a:path>
              </a:pathLst>
            </a:custGeom>
            <a:solidFill>
              <a:srgbClr val="E59B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26" name="Freeform 21"/>
            <p:cNvSpPr>
              <a:spLocks/>
            </p:cNvSpPr>
            <p:nvPr/>
          </p:nvSpPr>
          <p:spPr bwMode="auto">
            <a:xfrm>
              <a:off x="962" y="1940"/>
              <a:ext cx="25" cy="38"/>
            </a:xfrm>
            <a:custGeom>
              <a:avLst/>
              <a:gdLst>
                <a:gd name="T0" fmla="*/ 0 w 99"/>
                <a:gd name="T1" fmla="*/ 0 h 148"/>
                <a:gd name="T2" fmla="*/ 0 w 99"/>
                <a:gd name="T3" fmla="*/ 0 h 148"/>
                <a:gd name="T4" fmla="*/ 0 w 99"/>
                <a:gd name="T5" fmla="*/ 0 h 148"/>
                <a:gd name="T6" fmla="*/ 0 w 99"/>
                <a:gd name="T7" fmla="*/ 0 h 148"/>
                <a:gd name="T8" fmla="*/ 0 w 99"/>
                <a:gd name="T9" fmla="*/ 0 h 148"/>
                <a:gd name="T10" fmla="*/ 0 w 99"/>
                <a:gd name="T11" fmla="*/ 0 h 148"/>
                <a:gd name="T12" fmla="*/ 0 w 99"/>
                <a:gd name="T13" fmla="*/ 0 h 148"/>
                <a:gd name="T14" fmla="*/ 0 w 99"/>
                <a:gd name="T15" fmla="*/ 0 h 148"/>
                <a:gd name="T16" fmla="*/ 0 w 99"/>
                <a:gd name="T17" fmla="*/ 0 h 148"/>
                <a:gd name="T18" fmla="*/ 0 w 99"/>
                <a:gd name="T19" fmla="*/ 0 h 148"/>
                <a:gd name="T20" fmla="*/ 0 w 99"/>
                <a:gd name="T21" fmla="*/ 0 h 148"/>
                <a:gd name="T22" fmla="*/ 0 w 99"/>
                <a:gd name="T23" fmla="*/ 0 h 148"/>
                <a:gd name="T24" fmla="*/ 0 w 99"/>
                <a:gd name="T25" fmla="*/ 0 h 148"/>
                <a:gd name="T26" fmla="*/ 0 w 99"/>
                <a:gd name="T27" fmla="*/ 0 h 148"/>
                <a:gd name="T28" fmla="*/ 0 w 99"/>
                <a:gd name="T29" fmla="*/ 0 h 148"/>
                <a:gd name="T30" fmla="*/ 0 w 99"/>
                <a:gd name="T31" fmla="*/ 0 h 148"/>
                <a:gd name="T32" fmla="*/ 0 w 99"/>
                <a:gd name="T33" fmla="*/ 0 h 148"/>
                <a:gd name="T34" fmla="*/ 0 w 99"/>
                <a:gd name="T35" fmla="*/ 0 h 148"/>
                <a:gd name="T36" fmla="*/ 0 w 99"/>
                <a:gd name="T37" fmla="*/ 0 h 148"/>
                <a:gd name="T38" fmla="*/ 0 w 99"/>
                <a:gd name="T39" fmla="*/ 0 h 148"/>
                <a:gd name="T40" fmla="*/ 0 w 99"/>
                <a:gd name="T41" fmla="*/ 0 h 148"/>
                <a:gd name="T42" fmla="*/ 0 w 99"/>
                <a:gd name="T43" fmla="*/ 0 h 148"/>
                <a:gd name="T44" fmla="*/ 0 w 99"/>
                <a:gd name="T45" fmla="*/ 0 h 148"/>
                <a:gd name="T46" fmla="*/ 0 w 99"/>
                <a:gd name="T47" fmla="*/ 0 h 148"/>
                <a:gd name="T48" fmla="*/ 0 w 99"/>
                <a:gd name="T49" fmla="*/ 0 h 148"/>
                <a:gd name="T50" fmla="*/ 0 w 99"/>
                <a:gd name="T51" fmla="*/ 0 h 148"/>
                <a:gd name="T52" fmla="*/ 0 w 99"/>
                <a:gd name="T53" fmla="*/ 0 h 148"/>
                <a:gd name="T54" fmla="*/ 0 w 99"/>
                <a:gd name="T55" fmla="*/ 0 h 148"/>
                <a:gd name="T56" fmla="*/ 0 w 99"/>
                <a:gd name="T57" fmla="*/ 0 h 148"/>
                <a:gd name="T58" fmla="*/ 0 w 99"/>
                <a:gd name="T59" fmla="*/ 0 h 148"/>
                <a:gd name="T60" fmla="*/ 0 w 99"/>
                <a:gd name="T61" fmla="*/ 0 h 148"/>
                <a:gd name="T62" fmla="*/ 0 w 99"/>
                <a:gd name="T63" fmla="*/ 0 h 148"/>
                <a:gd name="T64" fmla="*/ 0 w 99"/>
                <a:gd name="T65" fmla="*/ 0 h 148"/>
                <a:gd name="T66" fmla="*/ 0 w 99"/>
                <a:gd name="T67" fmla="*/ 0 h 148"/>
                <a:gd name="T68" fmla="*/ 0 w 99"/>
                <a:gd name="T69" fmla="*/ 0 h 148"/>
                <a:gd name="T70" fmla="*/ 0 w 99"/>
                <a:gd name="T71" fmla="*/ 0 h 148"/>
                <a:gd name="T72" fmla="*/ 0 w 99"/>
                <a:gd name="T73" fmla="*/ 0 h 148"/>
                <a:gd name="T74" fmla="*/ 0 w 99"/>
                <a:gd name="T75" fmla="*/ 0 h 148"/>
                <a:gd name="T76" fmla="*/ 0 w 99"/>
                <a:gd name="T77" fmla="*/ 0 h 148"/>
                <a:gd name="T78" fmla="*/ 0 w 99"/>
                <a:gd name="T79" fmla="*/ 0 h 148"/>
                <a:gd name="T80" fmla="*/ 0 w 99"/>
                <a:gd name="T81" fmla="*/ 0 h 1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9"/>
                <a:gd name="T124" fmla="*/ 0 h 148"/>
                <a:gd name="T125" fmla="*/ 99 w 99"/>
                <a:gd name="T126" fmla="*/ 148 h 1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9" h="148">
                  <a:moveTo>
                    <a:pt x="76" y="113"/>
                  </a:moveTo>
                  <a:lnTo>
                    <a:pt x="73" y="107"/>
                  </a:lnTo>
                  <a:lnTo>
                    <a:pt x="75" y="101"/>
                  </a:lnTo>
                  <a:lnTo>
                    <a:pt x="77" y="93"/>
                  </a:lnTo>
                  <a:lnTo>
                    <a:pt x="83" y="86"/>
                  </a:lnTo>
                  <a:lnTo>
                    <a:pt x="87" y="73"/>
                  </a:lnTo>
                  <a:lnTo>
                    <a:pt x="91" y="51"/>
                  </a:lnTo>
                  <a:lnTo>
                    <a:pt x="93" y="27"/>
                  </a:lnTo>
                  <a:lnTo>
                    <a:pt x="94" y="7"/>
                  </a:lnTo>
                  <a:lnTo>
                    <a:pt x="91" y="5"/>
                  </a:lnTo>
                  <a:lnTo>
                    <a:pt x="89" y="3"/>
                  </a:lnTo>
                  <a:lnTo>
                    <a:pt x="86" y="1"/>
                  </a:lnTo>
                  <a:lnTo>
                    <a:pt x="84" y="0"/>
                  </a:lnTo>
                  <a:lnTo>
                    <a:pt x="83" y="0"/>
                  </a:lnTo>
                  <a:lnTo>
                    <a:pt x="78" y="0"/>
                  </a:lnTo>
                  <a:lnTo>
                    <a:pt x="71" y="1"/>
                  </a:lnTo>
                  <a:lnTo>
                    <a:pt x="62" y="5"/>
                  </a:lnTo>
                  <a:lnTo>
                    <a:pt x="50" y="10"/>
                  </a:lnTo>
                  <a:lnTo>
                    <a:pt x="36" y="20"/>
                  </a:lnTo>
                  <a:lnTo>
                    <a:pt x="21" y="34"/>
                  </a:lnTo>
                  <a:lnTo>
                    <a:pt x="3" y="52"/>
                  </a:lnTo>
                  <a:lnTo>
                    <a:pt x="0" y="63"/>
                  </a:lnTo>
                  <a:lnTo>
                    <a:pt x="6" y="71"/>
                  </a:lnTo>
                  <a:lnTo>
                    <a:pt x="14" y="80"/>
                  </a:lnTo>
                  <a:lnTo>
                    <a:pt x="20" y="91"/>
                  </a:lnTo>
                  <a:lnTo>
                    <a:pt x="17" y="101"/>
                  </a:lnTo>
                  <a:lnTo>
                    <a:pt x="14" y="112"/>
                  </a:lnTo>
                  <a:lnTo>
                    <a:pt x="13" y="121"/>
                  </a:lnTo>
                  <a:lnTo>
                    <a:pt x="21" y="131"/>
                  </a:lnTo>
                  <a:lnTo>
                    <a:pt x="33" y="136"/>
                  </a:lnTo>
                  <a:lnTo>
                    <a:pt x="43" y="141"/>
                  </a:lnTo>
                  <a:lnTo>
                    <a:pt x="54" y="145"/>
                  </a:lnTo>
                  <a:lnTo>
                    <a:pt x="64" y="147"/>
                  </a:lnTo>
                  <a:lnTo>
                    <a:pt x="73" y="148"/>
                  </a:lnTo>
                  <a:lnTo>
                    <a:pt x="83" y="148"/>
                  </a:lnTo>
                  <a:lnTo>
                    <a:pt x="91" y="148"/>
                  </a:lnTo>
                  <a:lnTo>
                    <a:pt x="99" y="147"/>
                  </a:lnTo>
                  <a:lnTo>
                    <a:pt x="85" y="141"/>
                  </a:lnTo>
                  <a:lnTo>
                    <a:pt x="79" y="131"/>
                  </a:lnTo>
                  <a:lnTo>
                    <a:pt x="78" y="120"/>
                  </a:lnTo>
                  <a:lnTo>
                    <a:pt x="76" y="113"/>
                  </a:lnTo>
                  <a:close/>
                </a:path>
              </a:pathLst>
            </a:custGeom>
            <a:solidFill>
              <a:srgbClr val="FFB5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27" name="Freeform 22"/>
            <p:cNvSpPr>
              <a:spLocks/>
            </p:cNvSpPr>
            <p:nvPr/>
          </p:nvSpPr>
          <p:spPr bwMode="auto">
            <a:xfrm>
              <a:off x="995" y="1961"/>
              <a:ext cx="6" cy="5"/>
            </a:xfrm>
            <a:custGeom>
              <a:avLst/>
              <a:gdLst>
                <a:gd name="T0" fmla="*/ 0 w 23"/>
                <a:gd name="T1" fmla="*/ 0 h 23"/>
                <a:gd name="T2" fmla="*/ 0 w 23"/>
                <a:gd name="T3" fmla="*/ 0 h 23"/>
                <a:gd name="T4" fmla="*/ 0 w 23"/>
                <a:gd name="T5" fmla="*/ 0 h 23"/>
                <a:gd name="T6" fmla="*/ 0 w 23"/>
                <a:gd name="T7" fmla="*/ 0 h 23"/>
                <a:gd name="T8" fmla="*/ 0 w 23"/>
                <a:gd name="T9" fmla="*/ 0 h 23"/>
                <a:gd name="T10" fmla="*/ 0 w 23"/>
                <a:gd name="T11" fmla="*/ 0 h 23"/>
                <a:gd name="T12" fmla="*/ 0 w 23"/>
                <a:gd name="T13" fmla="*/ 0 h 23"/>
                <a:gd name="T14" fmla="*/ 0 w 23"/>
                <a:gd name="T15" fmla="*/ 0 h 23"/>
                <a:gd name="T16" fmla="*/ 0 w 23"/>
                <a:gd name="T17" fmla="*/ 0 h 23"/>
                <a:gd name="T18" fmla="*/ 0 w 23"/>
                <a:gd name="T19" fmla="*/ 0 h 23"/>
                <a:gd name="T20" fmla="*/ 0 w 23"/>
                <a:gd name="T21" fmla="*/ 0 h 23"/>
                <a:gd name="T22" fmla="*/ 0 w 23"/>
                <a:gd name="T23" fmla="*/ 0 h 23"/>
                <a:gd name="T24" fmla="*/ 0 w 23"/>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23"/>
                <a:gd name="T41" fmla="*/ 23 w 23"/>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23">
                  <a:moveTo>
                    <a:pt x="0" y="18"/>
                  </a:moveTo>
                  <a:lnTo>
                    <a:pt x="2" y="21"/>
                  </a:lnTo>
                  <a:lnTo>
                    <a:pt x="8" y="23"/>
                  </a:lnTo>
                  <a:lnTo>
                    <a:pt x="16" y="23"/>
                  </a:lnTo>
                  <a:lnTo>
                    <a:pt x="23" y="23"/>
                  </a:lnTo>
                  <a:lnTo>
                    <a:pt x="21" y="18"/>
                  </a:lnTo>
                  <a:lnTo>
                    <a:pt x="20" y="12"/>
                  </a:lnTo>
                  <a:lnTo>
                    <a:pt x="21" y="6"/>
                  </a:lnTo>
                  <a:lnTo>
                    <a:pt x="22" y="0"/>
                  </a:lnTo>
                  <a:lnTo>
                    <a:pt x="13" y="4"/>
                  </a:lnTo>
                  <a:lnTo>
                    <a:pt x="6" y="7"/>
                  </a:lnTo>
                  <a:lnTo>
                    <a:pt x="1" y="12"/>
                  </a:lnTo>
                  <a:lnTo>
                    <a:pt x="0" y="18"/>
                  </a:lnTo>
                  <a:close/>
                </a:path>
              </a:pathLst>
            </a:custGeom>
            <a:solidFill>
              <a:srgbClr val="C47A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28" name="Freeform 23"/>
            <p:cNvSpPr>
              <a:spLocks/>
            </p:cNvSpPr>
            <p:nvPr/>
          </p:nvSpPr>
          <p:spPr bwMode="auto">
            <a:xfrm>
              <a:off x="971" y="1968"/>
              <a:ext cx="7" cy="3"/>
            </a:xfrm>
            <a:custGeom>
              <a:avLst/>
              <a:gdLst>
                <a:gd name="T0" fmla="*/ 0 w 29"/>
                <a:gd name="T1" fmla="*/ 0 h 9"/>
                <a:gd name="T2" fmla="*/ 0 w 29"/>
                <a:gd name="T3" fmla="*/ 0 h 9"/>
                <a:gd name="T4" fmla="*/ 0 w 29"/>
                <a:gd name="T5" fmla="*/ 0 h 9"/>
                <a:gd name="T6" fmla="*/ 0 w 29"/>
                <a:gd name="T7" fmla="*/ 0 h 9"/>
                <a:gd name="T8" fmla="*/ 0 w 29"/>
                <a:gd name="T9" fmla="*/ 0 h 9"/>
                <a:gd name="T10" fmla="*/ 0 w 29"/>
                <a:gd name="T11" fmla="*/ 0 h 9"/>
                <a:gd name="T12" fmla="*/ 0 w 29"/>
                <a:gd name="T13" fmla="*/ 0 h 9"/>
                <a:gd name="T14" fmla="*/ 0 w 29"/>
                <a:gd name="T15" fmla="*/ 0 h 9"/>
                <a:gd name="T16" fmla="*/ 0 w 29"/>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9"/>
                <a:gd name="T29" fmla="*/ 29 w 2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9">
                  <a:moveTo>
                    <a:pt x="29" y="0"/>
                  </a:moveTo>
                  <a:lnTo>
                    <a:pt x="26" y="0"/>
                  </a:lnTo>
                  <a:lnTo>
                    <a:pt x="16" y="0"/>
                  </a:lnTo>
                  <a:lnTo>
                    <a:pt x="7" y="1"/>
                  </a:lnTo>
                  <a:lnTo>
                    <a:pt x="0" y="5"/>
                  </a:lnTo>
                  <a:lnTo>
                    <a:pt x="5" y="6"/>
                  </a:lnTo>
                  <a:lnTo>
                    <a:pt x="15" y="9"/>
                  </a:lnTo>
                  <a:lnTo>
                    <a:pt x="26" y="8"/>
                  </a:lnTo>
                  <a:lnTo>
                    <a:pt x="29" y="0"/>
                  </a:lnTo>
                  <a:close/>
                </a:path>
              </a:pathLst>
            </a:custGeom>
            <a:solidFill>
              <a:srgbClr val="FFE8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29" name="Freeform 24"/>
            <p:cNvSpPr>
              <a:spLocks/>
            </p:cNvSpPr>
            <p:nvPr/>
          </p:nvSpPr>
          <p:spPr bwMode="auto">
            <a:xfrm>
              <a:off x="891" y="1758"/>
              <a:ext cx="170" cy="126"/>
            </a:xfrm>
            <a:custGeom>
              <a:avLst/>
              <a:gdLst>
                <a:gd name="T0" fmla="*/ 0 w 681"/>
                <a:gd name="T1" fmla="*/ 0 h 504"/>
                <a:gd name="T2" fmla="*/ 0 w 681"/>
                <a:gd name="T3" fmla="*/ 0 h 504"/>
                <a:gd name="T4" fmla="*/ 0 w 681"/>
                <a:gd name="T5" fmla="*/ 0 h 504"/>
                <a:gd name="T6" fmla="*/ 0 w 681"/>
                <a:gd name="T7" fmla="*/ 0 h 504"/>
                <a:gd name="T8" fmla="*/ 0 w 681"/>
                <a:gd name="T9" fmla="*/ 0 h 504"/>
                <a:gd name="T10" fmla="*/ 0 w 681"/>
                <a:gd name="T11" fmla="*/ 0 h 504"/>
                <a:gd name="T12" fmla="*/ 0 w 681"/>
                <a:gd name="T13" fmla="*/ 0 h 504"/>
                <a:gd name="T14" fmla="*/ 0 w 681"/>
                <a:gd name="T15" fmla="*/ 0 h 504"/>
                <a:gd name="T16" fmla="*/ 0 w 681"/>
                <a:gd name="T17" fmla="*/ 0 h 504"/>
                <a:gd name="T18" fmla="*/ 0 w 681"/>
                <a:gd name="T19" fmla="*/ 0 h 504"/>
                <a:gd name="T20" fmla="*/ 0 w 681"/>
                <a:gd name="T21" fmla="*/ 0 h 504"/>
                <a:gd name="T22" fmla="*/ 0 w 681"/>
                <a:gd name="T23" fmla="*/ 0 h 504"/>
                <a:gd name="T24" fmla="*/ 0 w 681"/>
                <a:gd name="T25" fmla="*/ 0 h 504"/>
                <a:gd name="T26" fmla="*/ 0 w 681"/>
                <a:gd name="T27" fmla="*/ 0 h 504"/>
                <a:gd name="T28" fmla="*/ 0 w 681"/>
                <a:gd name="T29" fmla="*/ 0 h 504"/>
                <a:gd name="T30" fmla="*/ 0 w 681"/>
                <a:gd name="T31" fmla="*/ 0 h 504"/>
                <a:gd name="T32" fmla="*/ 0 w 681"/>
                <a:gd name="T33" fmla="*/ 0 h 504"/>
                <a:gd name="T34" fmla="*/ 0 w 681"/>
                <a:gd name="T35" fmla="*/ 0 h 504"/>
                <a:gd name="T36" fmla="*/ 0 w 681"/>
                <a:gd name="T37" fmla="*/ 0 h 504"/>
                <a:gd name="T38" fmla="*/ 0 w 681"/>
                <a:gd name="T39" fmla="*/ 0 h 504"/>
                <a:gd name="T40" fmla="*/ 0 w 681"/>
                <a:gd name="T41" fmla="*/ 0 h 504"/>
                <a:gd name="T42" fmla="*/ 0 w 681"/>
                <a:gd name="T43" fmla="*/ 0 h 504"/>
                <a:gd name="T44" fmla="*/ 0 w 681"/>
                <a:gd name="T45" fmla="*/ 0 h 504"/>
                <a:gd name="T46" fmla="*/ 0 w 681"/>
                <a:gd name="T47" fmla="*/ 0 h 504"/>
                <a:gd name="T48" fmla="*/ 0 w 681"/>
                <a:gd name="T49" fmla="*/ 0 h 504"/>
                <a:gd name="T50" fmla="*/ 0 w 681"/>
                <a:gd name="T51" fmla="*/ 0 h 504"/>
                <a:gd name="T52" fmla="*/ 0 w 681"/>
                <a:gd name="T53" fmla="*/ 0 h 504"/>
                <a:gd name="T54" fmla="*/ 0 w 681"/>
                <a:gd name="T55" fmla="*/ 0 h 504"/>
                <a:gd name="T56" fmla="*/ 0 w 681"/>
                <a:gd name="T57" fmla="*/ 0 h 504"/>
                <a:gd name="T58" fmla="*/ 0 w 681"/>
                <a:gd name="T59" fmla="*/ 0 h 504"/>
                <a:gd name="T60" fmla="*/ 0 w 681"/>
                <a:gd name="T61" fmla="*/ 0 h 504"/>
                <a:gd name="T62" fmla="*/ 0 w 681"/>
                <a:gd name="T63" fmla="*/ 0 h 504"/>
                <a:gd name="T64" fmla="*/ 0 w 681"/>
                <a:gd name="T65" fmla="*/ 0 h 504"/>
                <a:gd name="T66" fmla="*/ 0 w 681"/>
                <a:gd name="T67" fmla="*/ 0 h 504"/>
                <a:gd name="T68" fmla="*/ 0 w 681"/>
                <a:gd name="T69" fmla="*/ 0 h 504"/>
                <a:gd name="T70" fmla="*/ 0 w 681"/>
                <a:gd name="T71" fmla="*/ 0 h 504"/>
                <a:gd name="T72" fmla="*/ 0 w 681"/>
                <a:gd name="T73" fmla="*/ 0 h 504"/>
                <a:gd name="T74" fmla="*/ 0 w 681"/>
                <a:gd name="T75" fmla="*/ 0 h 504"/>
                <a:gd name="T76" fmla="*/ 0 w 681"/>
                <a:gd name="T77" fmla="*/ 0 h 504"/>
                <a:gd name="T78" fmla="*/ 0 w 681"/>
                <a:gd name="T79" fmla="*/ 0 h 504"/>
                <a:gd name="T80" fmla="*/ 0 w 681"/>
                <a:gd name="T81" fmla="*/ 0 h 504"/>
                <a:gd name="T82" fmla="*/ 0 w 681"/>
                <a:gd name="T83" fmla="*/ 0 h 504"/>
                <a:gd name="T84" fmla="*/ 0 w 681"/>
                <a:gd name="T85" fmla="*/ 0 h 504"/>
                <a:gd name="T86" fmla="*/ 0 w 681"/>
                <a:gd name="T87" fmla="*/ 0 h 504"/>
                <a:gd name="T88" fmla="*/ 0 w 681"/>
                <a:gd name="T89" fmla="*/ 0 h 504"/>
                <a:gd name="T90" fmla="*/ 0 w 681"/>
                <a:gd name="T91" fmla="*/ 0 h 504"/>
                <a:gd name="T92" fmla="*/ 0 w 681"/>
                <a:gd name="T93" fmla="*/ 0 h 504"/>
                <a:gd name="T94" fmla="*/ 0 w 681"/>
                <a:gd name="T95" fmla="*/ 0 h 504"/>
                <a:gd name="T96" fmla="*/ 0 w 681"/>
                <a:gd name="T97" fmla="*/ 0 h 504"/>
                <a:gd name="T98" fmla="*/ 0 w 681"/>
                <a:gd name="T99" fmla="*/ 0 h 504"/>
                <a:gd name="T100" fmla="*/ 0 w 681"/>
                <a:gd name="T101" fmla="*/ 0 h 504"/>
                <a:gd name="T102" fmla="*/ 0 w 681"/>
                <a:gd name="T103" fmla="*/ 0 h 504"/>
                <a:gd name="T104" fmla="*/ 0 w 681"/>
                <a:gd name="T105" fmla="*/ 0 h 504"/>
                <a:gd name="T106" fmla="*/ 0 w 681"/>
                <a:gd name="T107" fmla="*/ 0 h 504"/>
                <a:gd name="T108" fmla="*/ 0 w 681"/>
                <a:gd name="T109" fmla="*/ 0 h 504"/>
                <a:gd name="T110" fmla="*/ 0 w 681"/>
                <a:gd name="T111" fmla="*/ 0 h 504"/>
                <a:gd name="T112" fmla="*/ 0 w 681"/>
                <a:gd name="T113" fmla="*/ 0 h 504"/>
                <a:gd name="T114" fmla="*/ 0 w 681"/>
                <a:gd name="T115" fmla="*/ 0 h 504"/>
                <a:gd name="T116" fmla="*/ 0 w 681"/>
                <a:gd name="T117" fmla="*/ 0 h 50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81"/>
                <a:gd name="T178" fmla="*/ 0 h 504"/>
                <a:gd name="T179" fmla="*/ 681 w 681"/>
                <a:gd name="T180" fmla="*/ 504 h 50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81" h="504">
                  <a:moveTo>
                    <a:pt x="670" y="158"/>
                  </a:moveTo>
                  <a:lnTo>
                    <a:pt x="669" y="156"/>
                  </a:lnTo>
                  <a:lnTo>
                    <a:pt x="666" y="149"/>
                  </a:lnTo>
                  <a:lnTo>
                    <a:pt x="661" y="140"/>
                  </a:lnTo>
                  <a:lnTo>
                    <a:pt x="655" y="127"/>
                  </a:lnTo>
                  <a:lnTo>
                    <a:pt x="649" y="113"/>
                  </a:lnTo>
                  <a:lnTo>
                    <a:pt x="642" y="99"/>
                  </a:lnTo>
                  <a:lnTo>
                    <a:pt x="638" y="86"/>
                  </a:lnTo>
                  <a:lnTo>
                    <a:pt x="633" y="74"/>
                  </a:lnTo>
                  <a:lnTo>
                    <a:pt x="627" y="65"/>
                  </a:lnTo>
                  <a:lnTo>
                    <a:pt x="619" y="59"/>
                  </a:lnTo>
                  <a:lnTo>
                    <a:pt x="607" y="57"/>
                  </a:lnTo>
                  <a:lnTo>
                    <a:pt x="594" y="54"/>
                  </a:lnTo>
                  <a:lnTo>
                    <a:pt x="580" y="56"/>
                  </a:lnTo>
                  <a:lnTo>
                    <a:pt x="565" y="57"/>
                  </a:lnTo>
                  <a:lnTo>
                    <a:pt x="549" y="58"/>
                  </a:lnTo>
                  <a:lnTo>
                    <a:pt x="535" y="60"/>
                  </a:lnTo>
                  <a:lnTo>
                    <a:pt x="522" y="60"/>
                  </a:lnTo>
                  <a:lnTo>
                    <a:pt x="509" y="57"/>
                  </a:lnTo>
                  <a:lnTo>
                    <a:pt x="499" y="51"/>
                  </a:lnTo>
                  <a:lnTo>
                    <a:pt x="491" y="43"/>
                  </a:lnTo>
                  <a:lnTo>
                    <a:pt x="484" y="36"/>
                  </a:lnTo>
                  <a:lnTo>
                    <a:pt x="479" y="30"/>
                  </a:lnTo>
                  <a:lnTo>
                    <a:pt x="475" y="25"/>
                  </a:lnTo>
                  <a:lnTo>
                    <a:pt x="474" y="23"/>
                  </a:lnTo>
                  <a:lnTo>
                    <a:pt x="472" y="22"/>
                  </a:lnTo>
                  <a:lnTo>
                    <a:pt x="466" y="19"/>
                  </a:lnTo>
                  <a:lnTo>
                    <a:pt x="457" y="16"/>
                  </a:lnTo>
                  <a:lnTo>
                    <a:pt x="445" y="12"/>
                  </a:lnTo>
                  <a:lnTo>
                    <a:pt x="429" y="8"/>
                  </a:lnTo>
                  <a:lnTo>
                    <a:pt x="410" y="4"/>
                  </a:lnTo>
                  <a:lnTo>
                    <a:pt x="388" y="1"/>
                  </a:lnTo>
                  <a:lnTo>
                    <a:pt x="363" y="0"/>
                  </a:lnTo>
                  <a:lnTo>
                    <a:pt x="362" y="9"/>
                  </a:lnTo>
                  <a:lnTo>
                    <a:pt x="363" y="23"/>
                  </a:lnTo>
                  <a:lnTo>
                    <a:pt x="366" y="39"/>
                  </a:lnTo>
                  <a:lnTo>
                    <a:pt x="371" y="56"/>
                  </a:lnTo>
                  <a:lnTo>
                    <a:pt x="377" y="72"/>
                  </a:lnTo>
                  <a:lnTo>
                    <a:pt x="374" y="79"/>
                  </a:lnTo>
                  <a:lnTo>
                    <a:pt x="364" y="79"/>
                  </a:lnTo>
                  <a:lnTo>
                    <a:pt x="354" y="74"/>
                  </a:lnTo>
                  <a:lnTo>
                    <a:pt x="350" y="74"/>
                  </a:lnTo>
                  <a:lnTo>
                    <a:pt x="349" y="80"/>
                  </a:lnTo>
                  <a:lnTo>
                    <a:pt x="352" y="89"/>
                  </a:lnTo>
                  <a:lnTo>
                    <a:pt x="355" y="102"/>
                  </a:lnTo>
                  <a:lnTo>
                    <a:pt x="360" y="119"/>
                  </a:lnTo>
                  <a:lnTo>
                    <a:pt x="366" y="134"/>
                  </a:lnTo>
                  <a:lnTo>
                    <a:pt x="371" y="149"/>
                  </a:lnTo>
                  <a:lnTo>
                    <a:pt x="377" y="163"/>
                  </a:lnTo>
                  <a:lnTo>
                    <a:pt x="385" y="186"/>
                  </a:lnTo>
                  <a:lnTo>
                    <a:pt x="388" y="205"/>
                  </a:lnTo>
                  <a:lnTo>
                    <a:pt x="387" y="214"/>
                  </a:lnTo>
                  <a:lnTo>
                    <a:pt x="381" y="210"/>
                  </a:lnTo>
                  <a:lnTo>
                    <a:pt x="375" y="203"/>
                  </a:lnTo>
                  <a:lnTo>
                    <a:pt x="373" y="205"/>
                  </a:lnTo>
                  <a:lnTo>
                    <a:pt x="371" y="217"/>
                  </a:lnTo>
                  <a:lnTo>
                    <a:pt x="371" y="232"/>
                  </a:lnTo>
                  <a:lnTo>
                    <a:pt x="373" y="252"/>
                  </a:lnTo>
                  <a:lnTo>
                    <a:pt x="373" y="274"/>
                  </a:lnTo>
                  <a:lnTo>
                    <a:pt x="370" y="298"/>
                  </a:lnTo>
                  <a:lnTo>
                    <a:pt x="363" y="320"/>
                  </a:lnTo>
                  <a:lnTo>
                    <a:pt x="353" y="343"/>
                  </a:lnTo>
                  <a:lnTo>
                    <a:pt x="343" y="364"/>
                  </a:lnTo>
                  <a:lnTo>
                    <a:pt x="336" y="376"/>
                  </a:lnTo>
                  <a:lnTo>
                    <a:pt x="333" y="375"/>
                  </a:lnTo>
                  <a:lnTo>
                    <a:pt x="335" y="357"/>
                  </a:lnTo>
                  <a:lnTo>
                    <a:pt x="338" y="297"/>
                  </a:lnTo>
                  <a:lnTo>
                    <a:pt x="339" y="224"/>
                  </a:lnTo>
                  <a:lnTo>
                    <a:pt x="335" y="163"/>
                  </a:lnTo>
                  <a:lnTo>
                    <a:pt x="333" y="154"/>
                  </a:lnTo>
                  <a:lnTo>
                    <a:pt x="328" y="148"/>
                  </a:lnTo>
                  <a:lnTo>
                    <a:pt x="322" y="145"/>
                  </a:lnTo>
                  <a:lnTo>
                    <a:pt x="317" y="144"/>
                  </a:lnTo>
                  <a:lnTo>
                    <a:pt x="310" y="143"/>
                  </a:lnTo>
                  <a:lnTo>
                    <a:pt x="305" y="141"/>
                  </a:lnTo>
                  <a:lnTo>
                    <a:pt x="300" y="135"/>
                  </a:lnTo>
                  <a:lnTo>
                    <a:pt x="299" y="126"/>
                  </a:lnTo>
                  <a:lnTo>
                    <a:pt x="299" y="99"/>
                  </a:lnTo>
                  <a:lnTo>
                    <a:pt x="298" y="63"/>
                  </a:lnTo>
                  <a:lnTo>
                    <a:pt x="297" y="28"/>
                  </a:lnTo>
                  <a:lnTo>
                    <a:pt x="296" y="3"/>
                  </a:lnTo>
                  <a:lnTo>
                    <a:pt x="283" y="5"/>
                  </a:lnTo>
                  <a:lnTo>
                    <a:pt x="270" y="8"/>
                  </a:lnTo>
                  <a:lnTo>
                    <a:pt x="257" y="10"/>
                  </a:lnTo>
                  <a:lnTo>
                    <a:pt x="244" y="14"/>
                  </a:lnTo>
                  <a:lnTo>
                    <a:pt x="230" y="18"/>
                  </a:lnTo>
                  <a:lnTo>
                    <a:pt x="216" y="23"/>
                  </a:lnTo>
                  <a:lnTo>
                    <a:pt x="202" y="28"/>
                  </a:lnTo>
                  <a:lnTo>
                    <a:pt x="188" y="33"/>
                  </a:lnTo>
                  <a:lnTo>
                    <a:pt x="186" y="36"/>
                  </a:lnTo>
                  <a:lnTo>
                    <a:pt x="178" y="40"/>
                  </a:lnTo>
                  <a:lnTo>
                    <a:pt x="166" y="46"/>
                  </a:lnTo>
                  <a:lnTo>
                    <a:pt x="152" y="52"/>
                  </a:lnTo>
                  <a:lnTo>
                    <a:pt x="136" y="58"/>
                  </a:lnTo>
                  <a:lnTo>
                    <a:pt x="119" y="60"/>
                  </a:lnTo>
                  <a:lnTo>
                    <a:pt x="104" y="58"/>
                  </a:lnTo>
                  <a:lnTo>
                    <a:pt x="90" y="51"/>
                  </a:lnTo>
                  <a:lnTo>
                    <a:pt x="77" y="44"/>
                  </a:lnTo>
                  <a:lnTo>
                    <a:pt x="62" y="42"/>
                  </a:lnTo>
                  <a:lnTo>
                    <a:pt x="46" y="44"/>
                  </a:lnTo>
                  <a:lnTo>
                    <a:pt x="29" y="50"/>
                  </a:lnTo>
                  <a:lnTo>
                    <a:pt x="15" y="60"/>
                  </a:lnTo>
                  <a:lnTo>
                    <a:pt x="6" y="73"/>
                  </a:lnTo>
                  <a:lnTo>
                    <a:pt x="0" y="88"/>
                  </a:lnTo>
                  <a:lnTo>
                    <a:pt x="1" y="107"/>
                  </a:lnTo>
                  <a:lnTo>
                    <a:pt x="3" y="112"/>
                  </a:lnTo>
                  <a:lnTo>
                    <a:pt x="4" y="116"/>
                  </a:lnTo>
                  <a:lnTo>
                    <a:pt x="5" y="121"/>
                  </a:lnTo>
                  <a:lnTo>
                    <a:pt x="5" y="126"/>
                  </a:lnTo>
                  <a:lnTo>
                    <a:pt x="18" y="135"/>
                  </a:lnTo>
                  <a:lnTo>
                    <a:pt x="35" y="141"/>
                  </a:lnTo>
                  <a:lnTo>
                    <a:pt x="56" y="143"/>
                  </a:lnTo>
                  <a:lnTo>
                    <a:pt x="80" y="143"/>
                  </a:lnTo>
                  <a:lnTo>
                    <a:pt x="104" y="142"/>
                  </a:lnTo>
                  <a:lnTo>
                    <a:pt x="129" y="140"/>
                  </a:lnTo>
                  <a:lnTo>
                    <a:pt x="153" y="137"/>
                  </a:lnTo>
                  <a:lnTo>
                    <a:pt x="174" y="135"/>
                  </a:lnTo>
                  <a:lnTo>
                    <a:pt x="196" y="136"/>
                  </a:lnTo>
                  <a:lnTo>
                    <a:pt x="219" y="144"/>
                  </a:lnTo>
                  <a:lnTo>
                    <a:pt x="241" y="157"/>
                  </a:lnTo>
                  <a:lnTo>
                    <a:pt x="261" y="173"/>
                  </a:lnTo>
                  <a:lnTo>
                    <a:pt x="279" y="192"/>
                  </a:lnTo>
                  <a:lnTo>
                    <a:pt x="294" y="211"/>
                  </a:lnTo>
                  <a:lnTo>
                    <a:pt x="304" y="229"/>
                  </a:lnTo>
                  <a:lnTo>
                    <a:pt x="308" y="246"/>
                  </a:lnTo>
                  <a:lnTo>
                    <a:pt x="308" y="289"/>
                  </a:lnTo>
                  <a:lnTo>
                    <a:pt x="305" y="343"/>
                  </a:lnTo>
                  <a:lnTo>
                    <a:pt x="300" y="394"/>
                  </a:lnTo>
                  <a:lnTo>
                    <a:pt x="299" y="425"/>
                  </a:lnTo>
                  <a:lnTo>
                    <a:pt x="303" y="436"/>
                  </a:lnTo>
                  <a:lnTo>
                    <a:pt x="308" y="449"/>
                  </a:lnTo>
                  <a:lnTo>
                    <a:pt x="317" y="462"/>
                  </a:lnTo>
                  <a:lnTo>
                    <a:pt x="325" y="474"/>
                  </a:lnTo>
                  <a:lnTo>
                    <a:pt x="334" y="487"/>
                  </a:lnTo>
                  <a:lnTo>
                    <a:pt x="343" y="495"/>
                  </a:lnTo>
                  <a:lnTo>
                    <a:pt x="352" y="500"/>
                  </a:lnTo>
                  <a:lnTo>
                    <a:pt x="357" y="500"/>
                  </a:lnTo>
                  <a:lnTo>
                    <a:pt x="362" y="498"/>
                  </a:lnTo>
                  <a:lnTo>
                    <a:pt x="367" y="499"/>
                  </a:lnTo>
                  <a:lnTo>
                    <a:pt x="371" y="500"/>
                  </a:lnTo>
                  <a:lnTo>
                    <a:pt x="376" y="502"/>
                  </a:lnTo>
                  <a:lnTo>
                    <a:pt x="381" y="504"/>
                  </a:lnTo>
                  <a:lnTo>
                    <a:pt x="385" y="502"/>
                  </a:lnTo>
                  <a:lnTo>
                    <a:pt x="390" y="499"/>
                  </a:lnTo>
                  <a:lnTo>
                    <a:pt x="395" y="491"/>
                  </a:lnTo>
                  <a:lnTo>
                    <a:pt x="398" y="459"/>
                  </a:lnTo>
                  <a:lnTo>
                    <a:pt x="394" y="410"/>
                  </a:lnTo>
                  <a:lnTo>
                    <a:pt x="389" y="354"/>
                  </a:lnTo>
                  <a:lnTo>
                    <a:pt x="395" y="303"/>
                  </a:lnTo>
                  <a:lnTo>
                    <a:pt x="402" y="278"/>
                  </a:lnTo>
                  <a:lnTo>
                    <a:pt x="408" y="250"/>
                  </a:lnTo>
                  <a:lnTo>
                    <a:pt x="414" y="220"/>
                  </a:lnTo>
                  <a:lnTo>
                    <a:pt x="421" y="191"/>
                  </a:lnTo>
                  <a:lnTo>
                    <a:pt x="429" y="163"/>
                  </a:lnTo>
                  <a:lnTo>
                    <a:pt x="439" y="138"/>
                  </a:lnTo>
                  <a:lnTo>
                    <a:pt x="452" y="120"/>
                  </a:lnTo>
                  <a:lnTo>
                    <a:pt x="470" y="107"/>
                  </a:lnTo>
                  <a:lnTo>
                    <a:pt x="488" y="102"/>
                  </a:lnTo>
                  <a:lnTo>
                    <a:pt x="505" y="103"/>
                  </a:lnTo>
                  <a:lnTo>
                    <a:pt x="521" y="110"/>
                  </a:lnTo>
                  <a:lnTo>
                    <a:pt x="535" y="121"/>
                  </a:lnTo>
                  <a:lnTo>
                    <a:pt x="549" y="135"/>
                  </a:lnTo>
                  <a:lnTo>
                    <a:pt x="562" y="150"/>
                  </a:lnTo>
                  <a:lnTo>
                    <a:pt x="573" y="165"/>
                  </a:lnTo>
                  <a:lnTo>
                    <a:pt x="586" y="180"/>
                  </a:lnTo>
                  <a:lnTo>
                    <a:pt x="596" y="189"/>
                  </a:lnTo>
                  <a:lnTo>
                    <a:pt x="606" y="192"/>
                  </a:lnTo>
                  <a:lnTo>
                    <a:pt x="619" y="192"/>
                  </a:lnTo>
                  <a:lnTo>
                    <a:pt x="632" y="189"/>
                  </a:lnTo>
                  <a:lnTo>
                    <a:pt x="645" y="184"/>
                  </a:lnTo>
                  <a:lnTo>
                    <a:pt x="658" y="178"/>
                  </a:lnTo>
                  <a:lnTo>
                    <a:pt x="670" y="172"/>
                  </a:lnTo>
                  <a:lnTo>
                    <a:pt x="681" y="165"/>
                  </a:lnTo>
                  <a:lnTo>
                    <a:pt x="679" y="163"/>
                  </a:lnTo>
                  <a:lnTo>
                    <a:pt x="676" y="161"/>
                  </a:lnTo>
                  <a:lnTo>
                    <a:pt x="673" y="159"/>
                  </a:lnTo>
                  <a:lnTo>
                    <a:pt x="670" y="158"/>
                  </a:lnTo>
                  <a:close/>
                </a:path>
              </a:pathLst>
            </a:custGeom>
            <a:solidFill>
              <a:srgbClr val="994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30" name="Freeform 25"/>
            <p:cNvSpPr>
              <a:spLocks/>
            </p:cNvSpPr>
            <p:nvPr/>
          </p:nvSpPr>
          <p:spPr bwMode="auto">
            <a:xfrm>
              <a:off x="965" y="1758"/>
              <a:ext cx="23" cy="94"/>
            </a:xfrm>
            <a:custGeom>
              <a:avLst/>
              <a:gdLst>
                <a:gd name="T0" fmla="*/ 0 w 92"/>
                <a:gd name="T1" fmla="*/ 0 h 376"/>
                <a:gd name="T2" fmla="*/ 0 w 92"/>
                <a:gd name="T3" fmla="*/ 0 h 376"/>
                <a:gd name="T4" fmla="*/ 0 w 92"/>
                <a:gd name="T5" fmla="*/ 0 h 376"/>
                <a:gd name="T6" fmla="*/ 0 w 92"/>
                <a:gd name="T7" fmla="*/ 0 h 376"/>
                <a:gd name="T8" fmla="*/ 0 w 92"/>
                <a:gd name="T9" fmla="*/ 0 h 376"/>
                <a:gd name="T10" fmla="*/ 0 w 92"/>
                <a:gd name="T11" fmla="*/ 0 h 376"/>
                <a:gd name="T12" fmla="*/ 0 w 92"/>
                <a:gd name="T13" fmla="*/ 0 h 376"/>
                <a:gd name="T14" fmla="*/ 0 w 92"/>
                <a:gd name="T15" fmla="*/ 0 h 376"/>
                <a:gd name="T16" fmla="*/ 0 w 92"/>
                <a:gd name="T17" fmla="*/ 0 h 376"/>
                <a:gd name="T18" fmla="*/ 0 w 92"/>
                <a:gd name="T19" fmla="*/ 0 h 376"/>
                <a:gd name="T20" fmla="*/ 0 w 92"/>
                <a:gd name="T21" fmla="*/ 0 h 376"/>
                <a:gd name="T22" fmla="*/ 0 w 92"/>
                <a:gd name="T23" fmla="*/ 0 h 376"/>
                <a:gd name="T24" fmla="*/ 0 w 92"/>
                <a:gd name="T25" fmla="*/ 0 h 376"/>
                <a:gd name="T26" fmla="*/ 0 w 92"/>
                <a:gd name="T27" fmla="*/ 0 h 376"/>
                <a:gd name="T28" fmla="*/ 0 w 92"/>
                <a:gd name="T29" fmla="*/ 0 h 376"/>
                <a:gd name="T30" fmla="*/ 0 w 92"/>
                <a:gd name="T31" fmla="*/ 0 h 376"/>
                <a:gd name="T32" fmla="*/ 0 w 92"/>
                <a:gd name="T33" fmla="*/ 0 h 376"/>
                <a:gd name="T34" fmla="*/ 0 w 92"/>
                <a:gd name="T35" fmla="*/ 0 h 376"/>
                <a:gd name="T36" fmla="*/ 0 w 92"/>
                <a:gd name="T37" fmla="*/ 0 h 376"/>
                <a:gd name="T38" fmla="*/ 0 w 92"/>
                <a:gd name="T39" fmla="*/ 0 h 376"/>
                <a:gd name="T40" fmla="*/ 0 w 92"/>
                <a:gd name="T41" fmla="*/ 0 h 376"/>
                <a:gd name="T42" fmla="*/ 0 w 92"/>
                <a:gd name="T43" fmla="*/ 0 h 376"/>
                <a:gd name="T44" fmla="*/ 0 w 92"/>
                <a:gd name="T45" fmla="*/ 0 h 376"/>
                <a:gd name="T46" fmla="*/ 0 w 92"/>
                <a:gd name="T47" fmla="*/ 0 h 376"/>
                <a:gd name="T48" fmla="*/ 0 w 92"/>
                <a:gd name="T49" fmla="*/ 0 h 376"/>
                <a:gd name="T50" fmla="*/ 0 w 92"/>
                <a:gd name="T51" fmla="*/ 0 h 376"/>
                <a:gd name="T52" fmla="*/ 0 w 92"/>
                <a:gd name="T53" fmla="*/ 0 h 376"/>
                <a:gd name="T54" fmla="*/ 0 w 92"/>
                <a:gd name="T55" fmla="*/ 0 h 376"/>
                <a:gd name="T56" fmla="*/ 0 w 92"/>
                <a:gd name="T57" fmla="*/ 0 h 376"/>
                <a:gd name="T58" fmla="*/ 0 w 92"/>
                <a:gd name="T59" fmla="*/ 0 h 376"/>
                <a:gd name="T60" fmla="*/ 0 w 92"/>
                <a:gd name="T61" fmla="*/ 0 h 376"/>
                <a:gd name="T62" fmla="*/ 0 w 92"/>
                <a:gd name="T63" fmla="*/ 0 h 376"/>
                <a:gd name="T64" fmla="*/ 0 w 92"/>
                <a:gd name="T65" fmla="*/ 0 h 376"/>
                <a:gd name="T66" fmla="*/ 0 w 92"/>
                <a:gd name="T67" fmla="*/ 0 h 376"/>
                <a:gd name="T68" fmla="*/ 0 w 92"/>
                <a:gd name="T69" fmla="*/ 0 h 376"/>
                <a:gd name="T70" fmla="*/ 0 w 92"/>
                <a:gd name="T71" fmla="*/ 0 h 376"/>
                <a:gd name="T72" fmla="*/ 0 w 92"/>
                <a:gd name="T73" fmla="*/ 0 h 376"/>
                <a:gd name="T74" fmla="*/ 0 w 92"/>
                <a:gd name="T75" fmla="*/ 0 h 376"/>
                <a:gd name="T76" fmla="*/ 0 w 92"/>
                <a:gd name="T77" fmla="*/ 0 h 376"/>
                <a:gd name="T78" fmla="*/ 0 w 92"/>
                <a:gd name="T79" fmla="*/ 0 h 376"/>
                <a:gd name="T80" fmla="*/ 0 w 92"/>
                <a:gd name="T81" fmla="*/ 0 h 376"/>
                <a:gd name="T82" fmla="*/ 0 w 92"/>
                <a:gd name="T83" fmla="*/ 0 h 376"/>
                <a:gd name="T84" fmla="*/ 0 w 92"/>
                <a:gd name="T85" fmla="*/ 0 h 376"/>
                <a:gd name="T86" fmla="*/ 0 w 92"/>
                <a:gd name="T87" fmla="*/ 0 h 376"/>
                <a:gd name="T88" fmla="*/ 0 w 92"/>
                <a:gd name="T89" fmla="*/ 0 h 376"/>
                <a:gd name="T90" fmla="*/ 0 w 92"/>
                <a:gd name="T91" fmla="*/ 0 h 376"/>
                <a:gd name="T92" fmla="*/ 0 w 92"/>
                <a:gd name="T93" fmla="*/ 0 h 376"/>
                <a:gd name="T94" fmla="*/ 0 w 92"/>
                <a:gd name="T95" fmla="*/ 0 h 376"/>
                <a:gd name="T96" fmla="*/ 0 w 92"/>
                <a:gd name="T97" fmla="*/ 0 h 376"/>
                <a:gd name="T98" fmla="*/ 0 w 92"/>
                <a:gd name="T99" fmla="*/ 0 h 376"/>
                <a:gd name="T100" fmla="*/ 0 w 92"/>
                <a:gd name="T101" fmla="*/ 0 h 376"/>
                <a:gd name="T102" fmla="*/ 0 w 92"/>
                <a:gd name="T103" fmla="*/ 0 h 376"/>
                <a:gd name="T104" fmla="*/ 0 w 92"/>
                <a:gd name="T105" fmla="*/ 0 h 376"/>
                <a:gd name="T106" fmla="*/ 0 w 92"/>
                <a:gd name="T107" fmla="*/ 0 h 376"/>
                <a:gd name="T108" fmla="*/ 0 w 92"/>
                <a:gd name="T109" fmla="*/ 0 h 376"/>
                <a:gd name="T110" fmla="*/ 0 w 92"/>
                <a:gd name="T111" fmla="*/ 0 h 376"/>
                <a:gd name="T112" fmla="*/ 0 w 92"/>
                <a:gd name="T113" fmla="*/ 0 h 3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2"/>
                <a:gd name="T172" fmla="*/ 0 h 376"/>
                <a:gd name="T173" fmla="*/ 92 w 92"/>
                <a:gd name="T174" fmla="*/ 376 h 37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2" h="376">
                  <a:moveTo>
                    <a:pt x="39" y="163"/>
                  </a:moveTo>
                  <a:lnTo>
                    <a:pt x="43" y="224"/>
                  </a:lnTo>
                  <a:lnTo>
                    <a:pt x="42" y="297"/>
                  </a:lnTo>
                  <a:lnTo>
                    <a:pt x="39" y="357"/>
                  </a:lnTo>
                  <a:lnTo>
                    <a:pt x="37" y="375"/>
                  </a:lnTo>
                  <a:lnTo>
                    <a:pt x="40" y="376"/>
                  </a:lnTo>
                  <a:lnTo>
                    <a:pt x="47" y="364"/>
                  </a:lnTo>
                  <a:lnTo>
                    <a:pt x="57" y="343"/>
                  </a:lnTo>
                  <a:lnTo>
                    <a:pt x="67" y="320"/>
                  </a:lnTo>
                  <a:lnTo>
                    <a:pt x="74" y="298"/>
                  </a:lnTo>
                  <a:lnTo>
                    <a:pt x="77" y="274"/>
                  </a:lnTo>
                  <a:lnTo>
                    <a:pt x="77" y="252"/>
                  </a:lnTo>
                  <a:lnTo>
                    <a:pt x="75" y="232"/>
                  </a:lnTo>
                  <a:lnTo>
                    <a:pt x="75" y="217"/>
                  </a:lnTo>
                  <a:lnTo>
                    <a:pt x="77" y="205"/>
                  </a:lnTo>
                  <a:lnTo>
                    <a:pt x="79" y="203"/>
                  </a:lnTo>
                  <a:lnTo>
                    <a:pt x="85" y="210"/>
                  </a:lnTo>
                  <a:lnTo>
                    <a:pt x="91" y="214"/>
                  </a:lnTo>
                  <a:lnTo>
                    <a:pt x="92" y="205"/>
                  </a:lnTo>
                  <a:lnTo>
                    <a:pt x="89" y="186"/>
                  </a:lnTo>
                  <a:lnTo>
                    <a:pt x="81" y="163"/>
                  </a:lnTo>
                  <a:lnTo>
                    <a:pt x="75" y="149"/>
                  </a:lnTo>
                  <a:lnTo>
                    <a:pt x="70" y="134"/>
                  </a:lnTo>
                  <a:lnTo>
                    <a:pt x="64" y="119"/>
                  </a:lnTo>
                  <a:lnTo>
                    <a:pt x="59" y="102"/>
                  </a:lnTo>
                  <a:lnTo>
                    <a:pt x="56" y="89"/>
                  </a:lnTo>
                  <a:lnTo>
                    <a:pt x="53" y="80"/>
                  </a:lnTo>
                  <a:lnTo>
                    <a:pt x="54" y="74"/>
                  </a:lnTo>
                  <a:lnTo>
                    <a:pt x="58" y="74"/>
                  </a:lnTo>
                  <a:lnTo>
                    <a:pt x="68" y="79"/>
                  </a:lnTo>
                  <a:lnTo>
                    <a:pt x="78" y="79"/>
                  </a:lnTo>
                  <a:lnTo>
                    <a:pt x="81" y="72"/>
                  </a:lnTo>
                  <a:lnTo>
                    <a:pt x="75" y="56"/>
                  </a:lnTo>
                  <a:lnTo>
                    <a:pt x="70" y="39"/>
                  </a:lnTo>
                  <a:lnTo>
                    <a:pt x="67" y="23"/>
                  </a:lnTo>
                  <a:lnTo>
                    <a:pt x="66" y="9"/>
                  </a:lnTo>
                  <a:lnTo>
                    <a:pt x="67" y="0"/>
                  </a:lnTo>
                  <a:lnTo>
                    <a:pt x="59" y="0"/>
                  </a:lnTo>
                  <a:lnTo>
                    <a:pt x="51" y="0"/>
                  </a:lnTo>
                  <a:lnTo>
                    <a:pt x="44" y="0"/>
                  </a:lnTo>
                  <a:lnTo>
                    <a:pt x="36" y="0"/>
                  </a:lnTo>
                  <a:lnTo>
                    <a:pt x="26" y="0"/>
                  </a:lnTo>
                  <a:lnTo>
                    <a:pt x="18" y="1"/>
                  </a:lnTo>
                  <a:lnTo>
                    <a:pt x="9" y="2"/>
                  </a:lnTo>
                  <a:lnTo>
                    <a:pt x="0" y="3"/>
                  </a:lnTo>
                  <a:lnTo>
                    <a:pt x="1" y="28"/>
                  </a:lnTo>
                  <a:lnTo>
                    <a:pt x="2" y="63"/>
                  </a:lnTo>
                  <a:lnTo>
                    <a:pt x="3" y="99"/>
                  </a:lnTo>
                  <a:lnTo>
                    <a:pt x="3" y="126"/>
                  </a:lnTo>
                  <a:lnTo>
                    <a:pt x="4" y="135"/>
                  </a:lnTo>
                  <a:lnTo>
                    <a:pt x="9" y="141"/>
                  </a:lnTo>
                  <a:lnTo>
                    <a:pt x="14" y="143"/>
                  </a:lnTo>
                  <a:lnTo>
                    <a:pt x="21" y="144"/>
                  </a:lnTo>
                  <a:lnTo>
                    <a:pt x="26" y="145"/>
                  </a:lnTo>
                  <a:lnTo>
                    <a:pt x="32" y="148"/>
                  </a:lnTo>
                  <a:lnTo>
                    <a:pt x="37" y="154"/>
                  </a:lnTo>
                  <a:lnTo>
                    <a:pt x="39" y="163"/>
                  </a:lnTo>
                  <a:close/>
                </a:path>
              </a:pathLst>
            </a:custGeom>
            <a:solidFill>
              <a:srgbClr val="6B1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31" name="Freeform 26"/>
            <p:cNvSpPr>
              <a:spLocks/>
            </p:cNvSpPr>
            <p:nvPr/>
          </p:nvSpPr>
          <p:spPr bwMode="auto">
            <a:xfrm>
              <a:off x="883" y="1789"/>
              <a:ext cx="92" cy="134"/>
            </a:xfrm>
            <a:custGeom>
              <a:avLst/>
              <a:gdLst>
                <a:gd name="T0" fmla="*/ 0 w 367"/>
                <a:gd name="T1" fmla="*/ 0 h 534"/>
                <a:gd name="T2" fmla="*/ 0 w 367"/>
                <a:gd name="T3" fmla="*/ 0 h 534"/>
                <a:gd name="T4" fmla="*/ 0 w 367"/>
                <a:gd name="T5" fmla="*/ 0 h 534"/>
                <a:gd name="T6" fmla="*/ 0 w 367"/>
                <a:gd name="T7" fmla="*/ 0 h 534"/>
                <a:gd name="T8" fmla="*/ 0 w 367"/>
                <a:gd name="T9" fmla="*/ 0 h 534"/>
                <a:gd name="T10" fmla="*/ 0 w 367"/>
                <a:gd name="T11" fmla="*/ 0 h 534"/>
                <a:gd name="T12" fmla="*/ 0 w 367"/>
                <a:gd name="T13" fmla="*/ 0 h 534"/>
                <a:gd name="T14" fmla="*/ 0 w 367"/>
                <a:gd name="T15" fmla="*/ 0 h 534"/>
                <a:gd name="T16" fmla="*/ 0 w 367"/>
                <a:gd name="T17" fmla="*/ 0 h 534"/>
                <a:gd name="T18" fmla="*/ 0 w 367"/>
                <a:gd name="T19" fmla="*/ 0 h 534"/>
                <a:gd name="T20" fmla="*/ 0 w 367"/>
                <a:gd name="T21" fmla="*/ 0 h 534"/>
                <a:gd name="T22" fmla="*/ 0 w 367"/>
                <a:gd name="T23" fmla="*/ 0 h 534"/>
                <a:gd name="T24" fmla="*/ 0 w 367"/>
                <a:gd name="T25" fmla="*/ 0 h 534"/>
                <a:gd name="T26" fmla="*/ 0 w 367"/>
                <a:gd name="T27" fmla="*/ 0 h 534"/>
                <a:gd name="T28" fmla="*/ 0 w 367"/>
                <a:gd name="T29" fmla="*/ 0 h 534"/>
                <a:gd name="T30" fmla="*/ 0 w 367"/>
                <a:gd name="T31" fmla="*/ 0 h 534"/>
                <a:gd name="T32" fmla="*/ 0 w 367"/>
                <a:gd name="T33" fmla="*/ 0 h 534"/>
                <a:gd name="T34" fmla="*/ 0 w 367"/>
                <a:gd name="T35" fmla="*/ 0 h 534"/>
                <a:gd name="T36" fmla="*/ 0 w 367"/>
                <a:gd name="T37" fmla="*/ 0 h 534"/>
                <a:gd name="T38" fmla="*/ 0 w 367"/>
                <a:gd name="T39" fmla="*/ 0 h 534"/>
                <a:gd name="T40" fmla="*/ 0 w 367"/>
                <a:gd name="T41" fmla="*/ 0 h 534"/>
                <a:gd name="T42" fmla="*/ 0 w 367"/>
                <a:gd name="T43" fmla="*/ 0 h 534"/>
                <a:gd name="T44" fmla="*/ 0 w 367"/>
                <a:gd name="T45" fmla="*/ 0 h 534"/>
                <a:gd name="T46" fmla="*/ 0 w 367"/>
                <a:gd name="T47" fmla="*/ 0 h 534"/>
                <a:gd name="T48" fmla="*/ 0 w 367"/>
                <a:gd name="T49" fmla="*/ 0 h 534"/>
                <a:gd name="T50" fmla="*/ 0 w 367"/>
                <a:gd name="T51" fmla="*/ 0 h 534"/>
                <a:gd name="T52" fmla="*/ 0 w 367"/>
                <a:gd name="T53" fmla="*/ 0 h 534"/>
                <a:gd name="T54" fmla="*/ 0 w 367"/>
                <a:gd name="T55" fmla="*/ 0 h 534"/>
                <a:gd name="T56" fmla="*/ 0 w 367"/>
                <a:gd name="T57" fmla="*/ 0 h 534"/>
                <a:gd name="T58" fmla="*/ 0 w 367"/>
                <a:gd name="T59" fmla="*/ 0 h 534"/>
                <a:gd name="T60" fmla="*/ 0 w 367"/>
                <a:gd name="T61" fmla="*/ 0 h 534"/>
                <a:gd name="T62" fmla="*/ 0 w 367"/>
                <a:gd name="T63" fmla="*/ 0 h 534"/>
                <a:gd name="T64" fmla="*/ 0 w 367"/>
                <a:gd name="T65" fmla="*/ 0 h 534"/>
                <a:gd name="T66" fmla="*/ 0 w 367"/>
                <a:gd name="T67" fmla="*/ 0 h 53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7"/>
                <a:gd name="T103" fmla="*/ 0 h 534"/>
                <a:gd name="T104" fmla="*/ 367 w 367"/>
                <a:gd name="T105" fmla="*/ 534 h 53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7" h="534">
                  <a:moveTo>
                    <a:pt x="192" y="508"/>
                  </a:moveTo>
                  <a:lnTo>
                    <a:pt x="206" y="516"/>
                  </a:lnTo>
                  <a:lnTo>
                    <a:pt x="221" y="523"/>
                  </a:lnTo>
                  <a:lnTo>
                    <a:pt x="238" y="528"/>
                  </a:lnTo>
                  <a:lnTo>
                    <a:pt x="256" y="532"/>
                  </a:lnTo>
                  <a:lnTo>
                    <a:pt x="274" y="534"/>
                  </a:lnTo>
                  <a:lnTo>
                    <a:pt x="291" y="534"/>
                  </a:lnTo>
                  <a:lnTo>
                    <a:pt x="308" y="533"/>
                  </a:lnTo>
                  <a:lnTo>
                    <a:pt x="323" y="528"/>
                  </a:lnTo>
                  <a:lnTo>
                    <a:pt x="335" y="519"/>
                  </a:lnTo>
                  <a:lnTo>
                    <a:pt x="340" y="501"/>
                  </a:lnTo>
                  <a:lnTo>
                    <a:pt x="344" y="478"/>
                  </a:lnTo>
                  <a:lnTo>
                    <a:pt x="344" y="452"/>
                  </a:lnTo>
                  <a:lnTo>
                    <a:pt x="343" y="428"/>
                  </a:lnTo>
                  <a:lnTo>
                    <a:pt x="340" y="404"/>
                  </a:lnTo>
                  <a:lnTo>
                    <a:pt x="338" y="386"/>
                  </a:lnTo>
                  <a:lnTo>
                    <a:pt x="337" y="374"/>
                  </a:lnTo>
                  <a:lnTo>
                    <a:pt x="339" y="368"/>
                  </a:lnTo>
                  <a:lnTo>
                    <a:pt x="346" y="365"/>
                  </a:lnTo>
                  <a:lnTo>
                    <a:pt x="356" y="361"/>
                  </a:lnTo>
                  <a:lnTo>
                    <a:pt x="367" y="360"/>
                  </a:lnTo>
                  <a:lnTo>
                    <a:pt x="354" y="354"/>
                  </a:lnTo>
                  <a:lnTo>
                    <a:pt x="345" y="347"/>
                  </a:lnTo>
                  <a:lnTo>
                    <a:pt x="339" y="340"/>
                  </a:lnTo>
                  <a:lnTo>
                    <a:pt x="336" y="331"/>
                  </a:lnTo>
                  <a:lnTo>
                    <a:pt x="333" y="323"/>
                  </a:lnTo>
                  <a:lnTo>
                    <a:pt x="332" y="313"/>
                  </a:lnTo>
                  <a:lnTo>
                    <a:pt x="332" y="306"/>
                  </a:lnTo>
                  <a:lnTo>
                    <a:pt x="331" y="299"/>
                  </a:lnTo>
                  <a:lnTo>
                    <a:pt x="332" y="268"/>
                  </a:lnTo>
                  <a:lnTo>
                    <a:pt x="337" y="217"/>
                  </a:lnTo>
                  <a:lnTo>
                    <a:pt x="340" y="163"/>
                  </a:lnTo>
                  <a:lnTo>
                    <a:pt x="340" y="120"/>
                  </a:lnTo>
                  <a:lnTo>
                    <a:pt x="336" y="103"/>
                  </a:lnTo>
                  <a:lnTo>
                    <a:pt x="326" y="85"/>
                  </a:lnTo>
                  <a:lnTo>
                    <a:pt x="311" y="66"/>
                  </a:lnTo>
                  <a:lnTo>
                    <a:pt x="293" y="47"/>
                  </a:lnTo>
                  <a:lnTo>
                    <a:pt x="273" y="31"/>
                  </a:lnTo>
                  <a:lnTo>
                    <a:pt x="251" y="18"/>
                  </a:lnTo>
                  <a:lnTo>
                    <a:pt x="228" y="10"/>
                  </a:lnTo>
                  <a:lnTo>
                    <a:pt x="206" y="9"/>
                  </a:lnTo>
                  <a:lnTo>
                    <a:pt x="185" y="11"/>
                  </a:lnTo>
                  <a:lnTo>
                    <a:pt x="161" y="14"/>
                  </a:lnTo>
                  <a:lnTo>
                    <a:pt x="136" y="16"/>
                  </a:lnTo>
                  <a:lnTo>
                    <a:pt x="112" y="17"/>
                  </a:lnTo>
                  <a:lnTo>
                    <a:pt x="88" y="17"/>
                  </a:lnTo>
                  <a:lnTo>
                    <a:pt x="67" y="15"/>
                  </a:lnTo>
                  <a:lnTo>
                    <a:pt x="50" y="9"/>
                  </a:lnTo>
                  <a:lnTo>
                    <a:pt x="37" y="0"/>
                  </a:lnTo>
                  <a:lnTo>
                    <a:pt x="38" y="28"/>
                  </a:lnTo>
                  <a:lnTo>
                    <a:pt x="35" y="53"/>
                  </a:lnTo>
                  <a:lnTo>
                    <a:pt x="28" y="78"/>
                  </a:lnTo>
                  <a:lnTo>
                    <a:pt x="21" y="102"/>
                  </a:lnTo>
                  <a:lnTo>
                    <a:pt x="8" y="148"/>
                  </a:lnTo>
                  <a:lnTo>
                    <a:pt x="1" y="186"/>
                  </a:lnTo>
                  <a:lnTo>
                    <a:pt x="0" y="220"/>
                  </a:lnTo>
                  <a:lnTo>
                    <a:pt x="1" y="249"/>
                  </a:lnTo>
                  <a:lnTo>
                    <a:pt x="7" y="275"/>
                  </a:lnTo>
                  <a:lnTo>
                    <a:pt x="14" y="299"/>
                  </a:lnTo>
                  <a:lnTo>
                    <a:pt x="22" y="324"/>
                  </a:lnTo>
                  <a:lnTo>
                    <a:pt x="30" y="350"/>
                  </a:lnTo>
                  <a:lnTo>
                    <a:pt x="52" y="386"/>
                  </a:lnTo>
                  <a:lnTo>
                    <a:pt x="77" y="416"/>
                  </a:lnTo>
                  <a:lnTo>
                    <a:pt x="100" y="442"/>
                  </a:lnTo>
                  <a:lnTo>
                    <a:pt x="123" y="462"/>
                  </a:lnTo>
                  <a:lnTo>
                    <a:pt x="145" y="478"/>
                  </a:lnTo>
                  <a:lnTo>
                    <a:pt x="164" y="491"/>
                  </a:lnTo>
                  <a:lnTo>
                    <a:pt x="180" y="501"/>
                  </a:lnTo>
                  <a:lnTo>
                    <a:pt x="192" y="508"/>
                  </a:lnTo>
                  <a:close/>
                </a:path>
              </a:pathLst>
            </a:custGeom>
            <a:solidFill>
              <a:srgbClr val="C9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32" name="Freeform 27"/>
            <p:cNvSpPr>
              <a:spLocks/>
            </p:cNvSpPr>
            <p:nvPr/>
          </p:nvSpPr>
          <p:spPr bwMode="auto">
            <a:xfrm>
              <a:off x="988" y="1784"/>
              <a:ext cx="103" cy="124"/>
            </a:xfrm>
            <a:custGeom>
              <a:avLst/>
              <a:gdLst>
                <a:gd name="T0" fmla="*/ 0 w 413"/>
                <a:gd name="T1" fmla="*/ 0 h 497"/>
                <a:gd name="T2" fmla="*/ 0 w 413"/>
                <a:gd name="T3" fmla="*/ 0 h 497"/>
                <a:gd name="T4" fmla="*/ 0 w 413"/>
                <a:gd name="T5" fmla="*/ 0 h 497"/>
                <a:gd name="T6" fmla="*/ 0 w 413"/>
                <a:gd name="T7" fmla="*/ 0 h 497"/>
                <a:gd name="T8" fmla="*/ 0 w 413"/>
                <a:gd name="T9" fmla="*/ 0 h 497"/>
                <a:gd name="T10" fmla="*/ 0 w 413"/>
                <a:gd name="T11" fmla="*/ 0 h 497"/>
                <a:gd name="T12" fmla="*/ 0 w 413"/>
                <a:gd name="T13" fmla="*/ 0 h 497"/>
                <a:gd name="T14" fmla="*/ 0 w 413"/>
                <a:gd name="T15" fmla="*/ 0 h 497"/>
                <a:gd name="T16" fmla="*/ 0 w 413"/>
                <a:gd name="T17" fmla="*/ 0 h 497"/>
                <a:gd name="T18" fmla="*/ 0 w 413"/>
                <a:gd name="T19" fmla="*/ 0 h 497"/>
                <a:gd name="T20" fmla="*/ 0 w 413"/>
                <a:gd name="T21" fmla="*/ 0 h 497"/>
                <a:gd name="T22" fmla="*/ 0 w 413"/>
                <a:gd name="T23" fmla="*/ 0 h 497"/>
                <a:gd name="T24" fmla="*/ 0 w 413"/>
                <a:gd name="T25" fmla="*/ 0 h 497"/>
                <a:gd name="T26" fmla="*/ 0 w 413"/>
                <a:gd name="T27" fmla="*/ 0 h 497"/>
                <a:gd name="T28" fmla="*/ 0 w 413"/>
                <a:gd name="T29" fmla="*/ 0 h 497"/>
                <a:gd name="T30" fmla="*/ 0 w 413"/>
                <a:gd name="T31" fmla="*/ 0 h 497"/>
                <a:gd name="T32" fmla="*/ 0 w 413"/>
                <a:gd name="T33" fmla="*/ 0 h 497"/>
                <a:gd name="T34" fmla="*/ 0 w 413"/>
                <a:gd name="T35" fmla="*/ 0 h 497"/>
                <a:gd name="T36" fmla="*/ 0 w 413"/>
                <a:gd name="T37" fmla="*/ 0 h 497"/>
                <a:gd name="T38" fmla="*/ 0 w 413"/>
                <a:gd name="T39" fmla="*/ 0 h 497"/>
                <a:gd name="T40" fmla="*/ 0 w 413"/>
                <a:gd name="T41" fmla="*/ 0 h 497"/>
                <a:gd name="T42" fmla="*/ 0 w 413"/>
                <a:gd name="T43" fmla="*/ 0 h 497"/>
                <a:gd name="T44" fmla="*/ 0 w 413"/>
                <a:gd name="T45" fmla="*/ 0 h 497"/>
                <a:gd name="T46" fmla="*/ 0 w 413"/>
                <a:gd name="T47" fmla="*/ 0 h 497"/>
                <a:gd name="T48" fmla="*/ 0 w 413"/>
                <a:gd name="T49" fmla="*/ 0 h 497"/>
                <a:gd name="T50" fmla="*/ 0 w 413"/>
                <a:gd name="T51" fmla="*/ 0 h 497"/>
                <a:gd name="T52" fmla="*/ 0 w 413"/>
                <a:gd name="T53" fmla="*/ 0 h 497"/>
                <a:gd name="T54" fmla="*/ 0 w 413"/>
                <a:gd name="T55" fmla="*/ 0 h 497"/>
                <a:gd name="T56" fmla="*/ 0 w 413"/>
                <a:gd name="T57" fmla="*/ 0 h 497"/>
                <a:gd name="T58" fmla="*/ 0 w 413"/>
                <a:gd name="T59" fmla="*/ 0 h 497"/>
                <a:gd name="T60" fmla="*/ 0 w 413"/>
                <a:gd name="T61" fmla="*/ 0 h 497"/>
                <a:gd name="T62" fmla="*/ 0 w 413"/>
                <a:gd name="T63" fmla="*/ 0 h 497"/>
                <a:gd name="T64" fmla="*/ 0 w 413"/>
                <a:gd name="T65" fmla="*/ 0 h 497"/>
                <a:gd name="T66" fmla="*/ 0 w 413"/>
                <a:gd name="T67" fmla="*/ 0 h 497"/>
                <a:gd name="T68" fmla="*/ 0 w 413"/>
                <a:gd name="T69" fmla="*/ 0 h 497"/>
                <a:gd name="T70" fmla="*/ 0 w 413"/>
                <a:gd name="T71" fmla="*/ 0 h 497"/>
                <a:gd name="T72" fmla="*/ 0 w 413"/>
                <a:gd name="T73" fmla="*/ 0 h 497"/>
                <a:gd name="T74" fmla="*/ 0 w 413"/>
                <a:gd name="T75" fmla="*/ 0 h 497"/>
                <a:gd name="T76" fmla="*/ 0 w 413"/>
                <a:gd name="T77" fmla="*/ 0 h 497"/>
                <a:gd name="T78" fmla="*/ 0 w 413"/>
                <a:gd name="T79" fmla="*/ 0 h 497"/>
                <a:gd name="T80" fmla="*/ 0 w 413"/>
                <a:gd name="T81" fmla="*/ 0 h 497"/>
                <a:gd name="T82" fmla="*/ 0 w 413"/>
                <a:gd name="T83" fmla="*/ 0 h 497"/>
                <a:gd name="T84" fmla="*/ 0 w 413"/>
                <a:gd name="T85" fmla="*/ 0 h 497"/>
                <a:gd name="T86" fmla="*/ 0 w 413"/>
                <a:gd name="T87" fmla="*/ 0 h 4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13"/>
                <a:gd name="T133" fmla="*/ 0 h 497"/>
                <a:gd name="T134" fmla="*/ 413 w 413"/>
                <a:gd name="T135" fmla="*/ 497 h 49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13" h="497">
                  <a:moveTo>
                    <a:pt x="296" y="63"/>
                  </a:moveTo>
                  <a:lnTo>
                    <a:pt x="285" y="70"/>
                  </a:lnTo>
                  <a:lnTo>
                    <a:pt x="273" y="76"/>
                  </a:lnTo>
                  <a:lnTo>
                    <a:pt x="260" y="82"/>
                  </a:lnTo>
                  <a:lnTo>
                    <a:pt x="247" y="87"/>
                  </a:lnTo>
                  <a:lnTo>
                    <a:pt x="234" y="90"/>
                  </a:lnTo>
                  <a:lnTo>
                    <a:pt x="221" y="90"/>
                  </a:lnTo>
                  <a:lnTo>
                    <a:pt x="211" y="87"/>
                  </a:lnTo>
                  <a:lnTo>
                    <a:pt x="201" y="78"/>
                  </a:lnTo>
                  <a:lnTo>
                    <a:pt x="188" y="63"/>
                  </a:lnTo>
                  <a:lnTo>
                    <a:pt x="177" y="48"/>
                  </a:lnTo>
                  <a:lnTo>
                    <a:pt x="164" y="33"/>
                  </a:lnTo>
                  <a:lnTo>
                    <a:pt x="150" y="19"/>
                  </a:lnTo>
                  <a:lnTo>
                    <a:pt x="136" y="8"/>
                  </a:lnTo>
                  <a:lnTo>
                    <a:pt x="120" y="1"/>
                  </a:lnTo>
                  <a:lnTo>
                    <a:pt x="103" y="0"/>
                  </a:lnTo>
                  <a:lnTo>
                    <a:pt x="85" y="5"/>
                  </a:lnTo>
                  <a:lnTo>
                    <a:pt x="67" y="18"/>
                  </a:lnTo>
                  <a:lnTo>
                    <a:pt x="54" y="36"/>
                  </a:lnTo>
                  <a:lnTo>
                    <a:pt x="44" y="61"/>
                  </a:lnTo>
                  <a:lnTo>
                    <a:pt x="36" y="89"/>
                  </a:lnTo>
                  <a:lnTo>
                    <a:pt x="29" y="118"/>
                  </a:lnTo>
                  <a:lnTo>
                    <a:pt x="23" y="148"/>
                  </a:lnTo>
                  <a:lnTo>
                    <a:pt x="17" y="176"/>
                  </a:lnTo>
                  <a:lnTo>
                    <a:pt x="10" y="201"/>
                  </a:lnTo>
                  <a:lnTo>
                    <a:pt x="2" y="252"/>
                  </a:lnTo>
                  <a:lnTo>
                    <a:pt x="0" y="307"/>
                  </a:lnTo>
                  <a:lnTo>
                    <a:pt x="4" y="356"/>
                  </a:lnTo>
                  <a:lnTo>
                    <a:pt x="10" y="389"/>
                  </a:lnTo>
                  <a:lnTo>
                    <a:pt x="7" y="390"/>
                  </a:lnTo>
                  <a:lnTo>
                    <a:pt x="4" y="398"/>
                  </a:lnTo>
                  <a:lnTo>
                    <a:pt x="4" y="404"/>
                  </a:lnTo>
                  <a:lnTo>
                    <a:pt x="11" y="400"/>
                  </a:lnTo>
                  <a:lnTo>
                    <a:pt x="13" y="409"/>
                  </a:lnTo>
                  <a:lnTo>
                    <a:pt x="16" y="418"/>
                  </a:lnTo>
                  <a:lnTo>
                    <a:pt x="17" y="430"/>
                  </a:lnTo>
                  <a:lnTo>
                    <a:pt x="17" y="442"/>
                  </a:lnTo>
                  <a:lnTo>
                    <a:pt x="25" y="434"/>
                  </a:lnTo>
                  <a:lnTo>
                    <a:pt x="33" y="430"/>
                  </a:lnTo>
                  <a:lnTo>
                    <a:pt x="40" y="430"/>
                  </a:lnTo>
                  <a:lnTo>
                    <a:pt x="44" y="435"/>
                  </a:lnTo>
                  <a:lnTo>
                    <a:pt x="47" y="441"/>
                  </a:lnTo>
                  <a:lnTo>
                    <a:pt x="53" y="447"/>
                  </a:lnTo>
                  <a:lnTo>
                    <a:pt x="62" y="451"/>
                  </a:lnTo>
                  <a:lnTo>
                    <a:pt x="74" y="452"/>
                  </a:lnTo>
                  <a:lnTo>
                    <a:pt x="87" y="453"/>
                  </a:lnTo>
                  <a:lnTo>
                    <a:pt x="101" y="452"/>
                  </a:lnTo>
                  <a:lnTo>
                    <a:pt x="114" y="449"/>
                  </a:lnTo>
                  <a:lnTo>
                    <a:pt x="127" y="445"/>
                  </a:lnTo>
                  <a:lnTo>
                    <a:pt x="141" y="441"/>
                  </a:lnTo>
                  <a:lnTo>
                    <a:pt x="156" y="442"/>
                  </a:lnTo>
                  <a:lnTo>
                    <a:pt x="172" y="446"/>
                  </a:lnTo>
                  <a:lnTo>
                    <a:pt x="191" y="452"/>
                  </a:lnTo>
                  <a:lnTo>
                    <a:pt x="208" y="460"/>
                  </a:lnTo>
                  <a:lnTo>
                    <a:pt x="226" y="468"/>
                  </a:lnTo>
                  <a:lnTo>
                    <a:pt x="242" y="477"/>
                  </a:lnTo>
                  <a:lnTo>
                    <a:pt x="257" y="487"/>
                  </a:lnTo>
                  <a:lnTo>
                    <a:pt x="268" y="491"/>
                  </a:lnTo>
                  <a:lnTo>
                    <a:pt x="280" y="495"/>
                  </a:lnTo>
                  <a:lnTo>
                    <a:pt x="291" y="497"/>
                  </a:lnTo>
                  <a:lnTo>
                    <a:pt x="303" y="497"/>
                  </a:lnTo>
                  <a:lnTo>
                    <a:pt x="315" y="497"/>
                  </a:lnTo>
                  <a:lnTo>
                    <a:pt x="326" y="495"/>
                  </a:lnTo>
                  <a:lnTo>
                    <a:pt x="337" y="493"/>
                  </a:lnTo>
                  <a:lnTo>
                    <a:pt x="347" y="490"/>
                  </a:lnTo>
                  <a:lnTo>
                    <a:pt x="358" y="456"/>
                  </a:lnTo>
                  <a:lnTo>
                    <a:pt x="364" y="427"/>
                  </a:lnTo>
                  <a:lnTo>
                    <a:pt x="367" y="400"/>
                  </a:lnTo>
                  <a:lnTo>
                    <a:pt x="368" y="377"/>
                  </a:lnTo>
                  <a:lnTo>
                    <a:pt x="369" y="357"/>
                  </a:lnTo>
                  <a:lnTo>
                    <a:pt x="373" y="339"/>
                  </a:lnTo>
                  <a:lnTo>
                    <a:pt x="378" y="323"/>
                  </a:lnTo>
                  <a:lnTo>
                    <a:pt x="388" y="311"/>
                  </a:lnTo>
                  <a:lnTo>
                    <a:pt x="389" y="309"/>
                  </a:lnTo>
                  <a:lnTo>
                    <a:pt x="392" y="304"/>
                  </a:lnTo>
                  <a:lnTo>
                    <a:pt x="396" y="297"/>
                  </a:lnTo>
                  <a:lnTo>
                    <a:pt x="400" y="286"/>
                  </a:lnTo>
                  <a:lnTo>
                    <a:pt x="404" y="273"/>
                  </a:lnTo>
                  <a:lnTo>
                    <a:pt x="409" y="258"/>
                  </a:lnTo>
                  <a:lnTo>
                    <a:pt x="411" y="242"/>
                  </a:lnTo>
                  <a:lnTo>
                    <a:pt x="413" y="223"/>
                  </a:lnTo>
                  <a:lnTo>
                    <a:pt x="411" y="204"/>
                  </a:lnTo>
                  <a:lnTo>
                    <a:pt x="408" y="185"/>
                  </a:lnTo>
                  <a:lnTo>
                    <a:pt x="401" y="164"/>
                  </a:lnTo>
                  <a:lnTo>
                    <a:pt x="390" y="143"/>
                  </a:lnTo>
                  <a:lnTo>
                    <a:pt x="374" y="122"/>
                  </a:lnTo>
                  <a:lnTo>
                    <a:pt x="354" y="102"/>
                  </a:lnTo>
                  <a:lnTo>
                    <a:pt x="329" y="82"/>
                  </a:lnTo>
                  <a:lnTo>
                    <a:pt x="296" y="63"/>
                  </a:lnTo>
                  <a:close/>
                </a:path>
              </a:pathLst>
            </a:custGeom>
            <a:solidFill>
              <a:srgbClr val="BC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33" name="Freeform 28"/>
            <p:cNvSpPr>
              <a:spLocks/>
            </p:cNvSpPr>
            <p:nvPr/>
          </p:nvSpPr>
          <p:spPr bwMode="auto">
            <a:xfrm>
              <a:off x="991" y="1891"/>
              <a:ext cx="83" cy="38"/>
            </a:xfrm>
            <a:custGeom>
              <a:avLst/>
              <a:gdLst>
                <a:gd name="T0" fmla="*/ 0 w 331"/>
                <a:gd name="T1" fmla="*/ 0 h 154"/>
                <a:gd name="T2" fmla="*/ 0 w 331"/>
                <a:gd name="T3" fmla="*/ 0 h 154"/>
                <a:gd name="T4" fmla="*/ 0 w 331"/>
                <a:gd name="T5" fmla="*/ 0 h 154"/>
                <a:gd name="T6" fmla="*/ 0 w 331"/>
                <a:gd name="T7" fmla="*/ 0 h 154"/>
                <a:gd name="T8" fmla="*/ 0 w 331"/>
                <a:gd name="T9" fmla="*/ 0 h 154"/>
                <a:gd name="T10" fmla="*/ 0 w 331"/>
                <a:gd name="T11" fmla="*/ 0 h 154"/>
                <a:gd name="T12" fmla="*/ 0 w 331"/>
                <a:gd name="T13" fmla="*/ 0 h 154"/>
                <a:gd name="T14" fmla="*/ 0 w 331"/>
                <a:gd name="T15" fmla="*/ 0 h 154"/>
                <a:gd name="T16" fmla="*/ 0 w 331"/>
                <a:gd name="T17" fmla="*/ 0 h 154"/>
                <a:gd name="T18" fmla="*/ 0 w 331"/>
                <a:gd name="T19" fmla="*/ 0 h 154"/>
                <a:gd name="T20" fmla="*/ 0 w 331"/>
                <a:gd name="T21" fmla="*/ 0 h 154"/>
                <a:gd name="T22" fmla="*/ 0 w 331"/>
                <a:gd name="T23" fmla="*/ 0 h 154"/>
                <a:gd name="T24" fmla="*/ 0 w 331"/>
                <a:gd name="T25" fmla="*/ 0 h 154"/>
                <a:gd name="T26" fmla="*/ 0 w 331"/>
                <a:gd name="T27" fmla="*/ 0 h 154"/>
                <a:gd name="T28" fmla="*/ 0 w 331"/>
                <a:gd name="T29" fmla="*/ 0 h 154"/>
                <a:gd name="T30" fmla="*/ 0 w 331"/>
                <a:gd name="T31" fmla="*/ 0 h 154"/>
                <a:gd name="T32" fmla="*/ 0 w 331"/>
                <a:gd name="T33" fmla="*/ 0 h 154"/>
                <a:gd name="T34" fmla="*/ 0 w 331"/>
                <a:gd name="T35" fmla="*/ 0 h 154"/>
                <a:gd name="T36" fmla="*/ 0 w 331"/>
                <a:gd name="T37" fmla="*/ 0 h 154"/>
                <a:gd name="T38" fmla="*/ 0 w 331"/>
                <a:gd name="T39" fmla="*/ 0 h 154"/>
                <a:gd name="T40" fmla="*/ 0 w 331"/>
                <a:gd name="T41" fmla="*/ 0 h 154"/>
                <a:gd name="T42" fmla="*/ 0 w 331"/>
                <a:gd name="T43" fmla="*/ 0 h 154"/>
                <a:gd name="T44" fmla="*/ 0 w 331"/>
                <a:gd name="T45" fmla="*/ 0 h 154"/>
                <a:gd name="T46" fmla="*/ 0 w 331"/>
                <a:gd name="T47" fmla="*/ 0 h 154"/>
                <a:gd name="T48" fmla="*/ 0 w 331"/>
                <a:gd name="T49" fmla="*/ 0 h 154"/>
                <a:gd name="T50" fmla="*/ 0 w 331"/>
                <a:gd name="T51" fmla="*/ 0 h 154"/>
                <a:gd name="T52" fmla="*/ 0 w 331"/>
                <a:gd name="T53" fmla="*/ 0 h 154"/>
                <a:gd name="T54" fmla="*/ 0 w 331"/>
                <a:gd name="T55" fmla="*/ 0 h 154"/>
                <a:gd name="T56" fmla="*/ 0 w 331"/>
                <a:gd name="T57" fmla="*/ 0 h 154"/>
                <a:gd name="T58" fmla="*/ 0 w 331"/>
                <a:gd name="T59" fmla="*/ 0 h 154"/>
                <a:gd name="T60" fmla="*/ 0 w 331"/>
                <a:gd name="T61" fmla="*/ 0 h 154"/>
                <a:gd name="T62" fmla="*/ 0 w 331"/>
                <a:gd name="T63" fmla="*/ 0 h 154"/>
                <a:gd name="T64" fmla="*/ 0 w 331"/>
                <a:gd name="T65" fmla="*/ 0 h 154"/>
                <a:gd name="T66" fmla="*/ 0 w 331"/>
                <a:gd name="T67" fmla="*/ 0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1"/>
                <a:gd name="T103" fmla="*/ 0 h 154"/>
                <a:gd name="T104" fmla="*/ 331 w 331"/>
                <a:gd name="T105" fmla="*/ 154 h 1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1" h="154">
                  <a:moveTo>
                    <a:pt x="241" y="57"/>
                  </a:moveTo>
                  <a:lnTo>
                    <a:pt x="226" y="47"/>
                  </a:lnTo>
                  <a:lnTo>
                    <a:pt x="210" y="38"/>
                  </a:lnTo>
                  <a:lnTo>
                    <a:pt x="192" y="30"/>
                  </a:lnTo>
                  <a:lnTo>
                    <a:pt x="175" y="22"/>
                  </a:lnTo>
                  <a:lnTo>
                    <a:pt x="156" y="16"/>
                  </a:lnTo>
                  <a:lnTo>
                    <a:pt x="140" y="12"/>
                  </a:lnTo>
                  <a:lnTo>
                    <a:pt x="125" y="11"/>
                  </a:lnTo>
                  <a:lnTo>
                    <a:pt x="111" y="15"/>
                  </a:lnTo>
                  <a:lnTo>
                    <a:pt x="98" y="19"/>
                  </a:lnTo>
                  <a:lnTo>
                    <a:pt x="85" y="22"/>
                  </a:lnTo>
                  <a:lnTo>
                    <a:pt x="71" y="23"/>
                  </a:lnTo>
                  <a:lnTo>
                    <a:pt x="58" y="22"/>
                  </a:lnTo>
                  <a:lnTo>
                    <a:pt x="46" y="21"/>
                  </a:lnTo>
                  <a:lnTo>
                    <a:pt x="37" y="17"/>
                  </a:lnTo>
                  <a:lnTo>
                    <a:pt x="31" y="11"/>
                  </a:lnTo>
                  <a:lnTo>
                    <a:pt x="28" y="5"/>
                  </a:lnTo>
                  <a:lnTo>
                    <a:pt x="24" y="0"/>
                  </a:lnTo>
                  <a:lnTo>
                    <a:pt x="17" y="0"/>
                  </a:lnTo>
                  <a:lnTo>
                    <a:pt x="9" y="4"/>
                  </a:lnTo>
                  <a:lnTo>
                    <a:pt x="1" y="12"/>
                  </a:lnTo>
                  <a:lnTo>
                    <a:pt x="1" y="33"/>
                  </a:lnTo>
                  <a:lnTo>
                    <a:pt x="1" y="53"/>
                  </a:lnTo>
                  <a:lnTo>
                    <a:pt x="0" y="71"/>
                  </a:lnTo>
                  <a:lnTo>
                    <a:pt x="0" y="85"/>
                  </a:lnTo>
                  <a:lnTo>
                    <a:pt x="1" y="95"/>
                  </a:lnTo>
                  <a:lnTo>
                    <a:pt x="3" y="107"/>
                  </a:lnTo>
                  <a:lnTo>
                    <a:pt x="8" y="117"/>
                  </a:lnTo>
                  <a:lnTo>
                    <a:pt x="14" y="127"/>
                  </a:lnTo>
                  <a:lnTo>
                    <a:pt x="22" y="134"/>
                  </a:lnTo>
                  <a:lnTo>
                    <a:pt x="32" y="137"/>
                  </a:lnTo>
                  <a:lnTo>
                    <a:pt x="44" y="137"/>
                  </a:lnTo>
                  <a:lnTo>
                    <a:pt x="59" y="131"/>
                  </a:lnTo>
                  <a:lnTo>
                    <a:pt x="76" y="122"/>
                  </a:lnTo>
                  <a:lnTo>
                    <a:pt x="92" y="113"/>
                  </a:lnTo>
                  <a:lnTo>
                    <a:pt x="109" y="105"/>
                  </a:lnTo>
                  <a:lnTo>
                    <a:pt x="126" y="98"/>
                  </a:lnTo>
                  <a:lnTo>
                    <a:pt x="143" y="95"/>
                  </a:lnTo>
                  <a:lnTo>
                    <a:pt x="162" y="96"/>
                  </a:lnTo>
                  <a:lnTo>
                    <a:pt x="181" y="103"/>
                  </a:lnTo>
                  <a:lnTo>
                    <a:pt x="199" y="117"/>
                  </a:lnTo>
                  <a:lnTo>
                    <a:pt x="207" y="126"/>
                  </a:lnTo>
                  <a:lnTo>
                    <a:pt x="216" y="131"/>
                  </a:lnTo>
                  <a:lnTo>
                    <a:pt x="224" y="137"/>
                  </a:lnTo>
                  <a:lnTo>
                    <a:pt x="232" y="142"/>
                  </a:lnTo>
                  <a:lnTo>
                    <a:pt x="239" y="145"/>
                  </a:lnTo>
                  <a:lnTo>
                    <a:pt x="246" y="149"/>
                  </a:lnTo>
                  <a:lnTo>
                    <a:pt x="253" y="151"/>
                  </a:lnTo>
                  <a:lnTo>
                    <a:pt x="259" y="154"/>
                  </a:lnTo>
                  <a:lnTo>
                    <a:pt x="268" y="145"/>
                  </a:lnTo>
                  <a:lnTo>
                    <a:pt x="278" y="137"/>
                  </a:lnTo>
                  <a:lnTo>
                    <a:pt x="287" y="129"/>
                  </a:lnTo>
                  <a:lnTo>
                    <a:pt x="295" y="121"/>
                  </a:lnTo>
                  <a:lnTo>
                    <a:pt x="302" y="114"/>
                  </a:lnTo>
                  <a:lnTo>
                    <a:pt x="308" y="107"/>
                  </a:lnTo>
                  <a:lnTo>
                    <a:pt x="313" y="100"/>
                  </a:lnTo>
                  <a:lnTo>
                    <a:pt x="316" y="94"/>
                  </a:lnTo>
                  <a:lnTo>
                    <a:pt x="321" y="85"/>
                  </a:lnTo>
                  <a:lnTo>
                    <a:pt x="324" y="77"/>
                  </a:lnTo>
                  <a:lnTo>
                    <a:pt x="328" y="68"/>
                  </a:lnTo>
                  <a:lnTo>
                    <a:pt x="331" y="60"/>
                  </a:lnTo>
                  <a:lnTo>
                    <a:pt x="321" y="63"/>
                  </a:lnTo>
                  <a:lnTo>
                    <a:pt x="310" y="65"/>
                  </a:lnTo>
                  <a:lnTo>
                    <a:pt x="299" y="67"/>
                  </a:lnTo>
                  <a:lnTo>
                    <a:pt x="287" y="67"/>
                  </a:lnTo>
                  <a:lnTo>
                    <a:pt x="275" y="67"/>
                  </a:lnTo>
                  <a:lnTo>
                    <a:pt x="264" y="65"/>
                  </a:lnTo>
                  <a:lnTo>
                    <a:pt x="252" y="61"/>
                  </a:lnTo>
                  <a:lnTo>
                    <a:pt x="241" y="57"/>
                  </a:lnTo>
                  <a:close/>
                </a:path>
              </a:pathLst>
            </a:custGeom>
            <a:solidFill>
              <a:srgbClr val="994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34" name="Freeform 29"/>
            <p:cNvSpPr>
              <a:spLocks/>
            </p:cNvSpPr>
            <p:nvPr/>
          </p:nvSpPr>
          <p:spPr bwMode="auto">
            <a:xfrm>
              <a:off x="895" y="1709"/>
              <a:ext cx="26" cy="50"/>
            </a:xfrm>
            <a:custGeom>
              <a:avLst/>
              <a:gdLst>
                <a:gd name="T0" fmla="*/ 0 w 103"/>
                <a:gd name="T1" fmla="*/ 0 h 200"/>
                <a:gd name="T2" fmla="*/ 0 w 103"/>
                <a:gd name="T3" fmla="*/ 0 h 200"/>
                <a:gd name="T4" fmla="*/ 0 w 103"/>
                <a:gd name="T5" fmla="*/ 0 h 200"/>
                <a:gd name="T6" fmla="*/ 0 w 103"/>
                <a:gd name="T7" fmla="*/ 0 h 200"/>
                <a:gd name="T8" fmla="*/ 0 w 103"/>
                <a:gd name="T9" fmla="*/ 0 h 200"/>
                <a:gd name="T10" fmla="*/ 0 w 103"/>
                <a:gd name="T11" fmla="*/ 0 h 200"/>
                <a:gd name="T12" fmla="*/ 0 w 103"/>
                <a:gd name="T13" fmla="*/ 0 h 200"/>
                <a:gd name="T14" fmla="*/ 0 w 103"/>
                <a:gd name="T15" fmla="*/ 0 h 200"/>
                <a:gd name="T16" fmla="*/ 0 w 103"/>
                <a:gd name="T17" fmla="*/ 0 h 200"/>
                <a:gd name="T18" fmla="*/ 0 w 103"/>
                <a:gd name="T19" fmla="*/ 0 h 200"/>
                <a:gd name="T20" fmla="*/ 0 w 103"/>
                <a:gd name="T21" fmla="*/ 0 h 200"/>
                <a:gd name="T22" fmla="*/ 0 w 103"/>
                <a:gd name="T23" fmla="*/ 0 h 200"/>
                <a:gd name="T24" fmla="*/ 0 w 103"/>
                <a:gd name="T25" fmla="*/ 0 h 200"/>
                <a:gd name="T26" fmla="*/ 0 w 103"/>
                <a:gd name="T27" fmla="*/ 0 h 200"/>
                <a:gd name="T28" fmla="*/ 0 w 103"/>
                <a:gd name="T29" fmla="*/ 0 h 200"/>
                <a:gd name="T30" fmla="*/ 0 w 103"/>
                <a:gd name="T31" fmla="*/ 0 h 200"/>
                <a:gd name="T32" fmla="*/ 0 w 103"/>
                <a:gd name="T33" fmla="*/ 0 h 200"/>
                <a:gd name="T34" fmla="*/ 0 w 103"/>
                <a:gd name="T35" fmla="*/ 0 h 200"/>
                <a:gd name="T36" fmla="*/ 0 w 103"/>
                <a:gd name="T37" fmla="*/ 0 h 200"/>
                <a:gd name="T38" fmla="*/ 0 w 103"/>
                <a:gd name="T39" fmla="*/ 0 h 200"/>
                <a:gd name="T40" fmla="*/ 0 w 103"/>
                <a:gd name="T41" fmla="*/ 0 h 200"/>
                <a:gd name="T42" fmla="*/ 0 w 103"/>
                <a:gd name="T43" fmla="*/ 0 h 200"/>
                <a:gd name="T44" fmla="*/ 0 w 103"/>
                <a:gd name="T45" fmla="*/ 0 h 200"/>
                <a:gd name="T46" fmla="*/ 0 w 103"/>
                <a:gd name="T47" fmla="*/ 0 h 200"/>
                <a:gd name="T48" fmla="*/ 0 w 103"/>
                <a:gd name="T49" fmla="*/ 0 h 200"/>
                <a:gd name="T50" fmla="*/ 0 w 103"/>
                <a:gd name="T51" fmla="*/ 0 h 200"/>
                <a:gd name="T52" fmla="*/ 0 w 103"/>
                <a:gd name="T53" fmla="*/ 0 h 200"/>
                <a:gd name="T54" fmla="*/ 0 w 103"/>
                <a:gd name="T55" fmla="*/ 0 h 200"/>
                <a:gd name="T56" fmla="*/ 0 w 103"/>
                <a:gd name="T57" fmla="*/ 0 h 200"/>
                <a:gd name="T58" fmla="*/ 0 w 103"/>
                <a:gd name="T59" fmla="*/ 0 h 200"/>
                <a:gd name="T60" fmla="*/ 0 w 103"/>
                <a:gd name="T61" fmla="*/ 0 h 200"/>
                <a:gd name="T62" fmla="*/ 0 w 103"/>
                <a:gd name="T63" fmla="*/ 0 h 200"/>
                <a:gd name="T64" fmla="*/ 0 w 103"/>
                <a:gd name="T65" fmla="*/ 0 h 2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3"/>
                <a:gd name="T100" fmla="*/ 0 h 200"/>
                <a:gd name="T101" fmla="*/ 103 w 103"/>
                <a:gd name="T102" fmla="*/ 200 h 2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3" h="200">
                  <a:moveTo>
                    <a:pt x="86" y="134"/>
                  </a:moveTo>
                  <a:lnTo>
                    <a:pt x="87" y="136"/>
                  </a:lnTo>
                  <a:lnTo>
                    <a:pt x="91" y="143"/>
                  </a:lnTo>
                  <a:lnTo>
                    <a:pt x="96" y="154"/>
                  </a:lnTo>
                  <a:lnTo>
                    <a:pt x="101" y="164"/>
                  </a:lnTo>
                  <a:lnTo>
                    <a:pt x="103" y="177"/>
                  </a:lnTo>
                  <a:lnTo>
                    <a:pt x="103" y="188"/>
                  </a:lnTo>
                  <a:lnTo>
                    <a:pt x="97" y="195"/>
                  </a:lnTo>
                  <a:lnTo>
                    <a:pt x="86" y="199"/>
                  </a:lnTo>
                  <a:lnTo>
                    <a:pt x="69" y="200"/>
                  </a:lnTo>
                  <a:lnTo>
                    <a:pt x="55" y="199"/>
                  </a:lnTo>
                  <a:lnTo>
                    <a:pt x="41" y="197"/>
                  </a:lnTo>
                  <a:lnTo>
                    <a:pt x="28" y="192"/>
                  </a:lnTo>
                  <a:lnTo>
                    <a:pt x="18" y="186"/>
                  </a:lnTo>
                  <a:lnTo>
                    <a:pt x="10" y="178"/>
                  </a:lnTo>
                  <a:lnTo>
                    <a:pt x="4" y="169"/>
                  </a:lnTo>
                  <a:lnTo>
                    <a:pt x="0" y="157"/>
                  </a:lnTo>
                  <a:lnTo>
                    <a:pt x="2" y="142"/>
                  </a:lnTo>
                  <a:lnTo>
                    <a:pt x="6" y="123"/>
                  </a:lnTo>
                  <a:lnTo>
                    <a:pt x="13" y="101"/>
                  </a:lnTo>
                  <a:lnTo>
                    <a:pt x="20" y="77"/>
                  </a:lnTo>
                  <a:lnTo>
                    <a:pt x="26" y="53"/>
                  </a:lnTo>
                  <a:lnTo>
                    <a:pt x="30" y="31"/>
                  </a:lnTo>
                  <a:lnTo>
                    <a:pt x="30" y="14"/>
                  </a:lnTo>
                  <a:lnTo>
                    <a:pt x="24" y="0"/>
                  </a:lnTo>
                  <a:lnTo>
                    <a:pt x="26" y="4"/>
                  </a:lnTo>
                  <a:lnTo>
                    <a:pt x="33" y="17"/>
                  </a:lnTo>
                  <a:lnTo>
                    <a:pt x="41" y="35"/>
                  </a:lnTo>
                  <a:lnTo>
                    <a:pt x="53" y="56"/>
                  </a:lnTo>
                  <a:lnTo>
                    <a:pt x="63" y="79"/>
                  </a:lnTo>
                  <a:lnTo>
                    <a:pt x="74" y="101"/>
                  </a:lnTo>
                  <a:lnTo>
                    <a:pt x="81" y="120"/>
                  </a:lnTo>
                  <a:lnTo>
                    <a:pt x="86" y="134"/>
                  </a:lnTo>
                  <a:close/>
                </a:path>
              </a:pathLst>
            </a:custGeom>
            <a:solidFill>
              <a:srgbClr val="994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35" name="Freeform 30"/>
            <p:cNvSpPr>
              <a:spLocks/>
            </p:cNvSpPr>
            <p:nvPr/>
          </p:nvSpPr>
          <p:spPr bwMode="auto">
            <a:xfrm>
              <a:off x="1017" y="1739"/>
              <a:ext cx="10" cy="24"/>
            </a:xfrm>
            <a:custGeom>
              <a:avLst/>
              <a:gdLst>
                <a:gd name="T0" fmla="*/ 0 w 43"/>
                <a:gd name="T1" fmla="*/ 0 h 95"/>
                <a:gd name="T2" fmla="*/ 0 w 43"/>
                <a:gd name="T3" fmla="*/ 0 h 95"/>
                <a:gd name="T4" fmla="*/ 0 w 43"/>
                <a:gd name="T5" fmla="*/ 0 h 95"/>
                <a:gd name="T6" fmla="*/ 0 w 43"/>
                <a:gd name="T7" fmla="*/ 0 h 95"/>
                <a:gd name="T8" fmla="*/ 0 w 43"/>
                <a:gd name="T9" fmla="*/ 0 h 95"/>
                <a:gd name="T10" fmla="*/ 0 w 43"/>
                <a:gd name="T11" fmla="*/ 0 h 95"/>
                <a:gd name="T12" fmla="*/ 0 w 43"/>
                <a:gd name="T13" fmla="*/ 0 h 95"/>
                <a:gd name="T14" fmla="*/ 0 w 43"/>
                <a:gd name="T15" fmla="*/ 0 h 95"/>
                <a:gd name="T16" fmla="*/ 0 w 43"/>
                <a:gd name="T17" fmla="*/ 0 h 95"/>
                <a:gd name="T18" fmla="*/ 0 w 43"/>
                <a:gd name="T19" fmla="*/ 0 h 95"/>
                <a:gd name="T20" fmla="*/ 0 w 43"/>
                <a:gd name="T21" fmla="*/ 0 h 95"/>
                <a:gd name="T22" fmla="*/ 0 w 43"/>
                <a:gd name="T23" fmla="*/ 0 h 95"/>
                <a:gd name="T24" fmla="*/ 0 w 43"/>
                <a:gd name="T25" fmla="*/ 0 h 95"/>
                <a:gd name="T26" fmla="*/ 0 w 43"/>
                <a:gd name="T27" fmla="*/ 0 h 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
                <a:gd name="T43" fmla="*/ 0 h 95"/>
                <a:gd name="T44" fmla="*/ 43 w 43"/>
                <a:gd name="T45" fmla="*/ 95 h 9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 h="95">
                  <a:moveTo>
                    <a:pt x="2" y="73"/>
                  </a:moveTo>
                  <a:lnTo>
                    <a:pt x="43" y="95"/>
                  </a:lnTo>
                  <a:lnTo>
                    <a:pt x="39" y="82"/>
                  </a:lnTo>
                  <a:lnTo>
                    <a:pt x="28" y="53"/>
                  </a:lnTo>
                  <a:lnTo>
                    <a:pt x="20" y="23"/>
                  </a:lnTo>
                  <a:lnTo>
                    <a:pt x="20" y="2"/>
                  </a:lnTo>
                  <a:lnTo>
                    <a:pt x="21" y="0"/>
                  </a:lnTo>
                  <a:lnTo>
                    <a:pt x="20" y="3"/>
                  </a:lnTo>
                  <a:lnTo>
                    <a:pt x="15" y="10"/>
                  </a:lnTo>
                  <a:lnTo>
                    <a:pt x="11" y="22"/>
                  </a:lnTo>
                  <a:lnTo>
                    <a:pt x="6" y="35"/>
                  </a:lnTo>
                  <a:lnTo>
                    <a:pt x="2" y="47"/>
                  </a:lnTo>
                  <a:lnTo>
                    <a:pt x="0" y="61"/>
                  </a:lnTo>
                  <a:lnTo>
                    <a:pt x="2" y="73"/>
                  </a:lnTo>
                  <a:close/>
                </a:path>
              </a:pathLst>
            </a:custGeom>
            <a:solidFill>
              <a:srgbClr val="994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36" name="Freeform 31"/>
            <p:cNvSpPr>
              <a:spLocks/>
            </p:cNvSpPr>
            <p:nvPr/>
          </p:nvSpPr>
          <p:spPr bwMode="auto">
            <a:xfrm>
              <a:off x="978" y="1878"/>
              <a:ext cx="78" cy="83"/>
            </a:xfrm>
            <a:custGeom>
              <a:avLst/>
              <a:gdLst>
                <a:gd name="T0" fmla="*/ 0 w 314"/>
                <a:gd name="T1" fmla="*/ 0 h 330"/>
                <a:gd name="T2" fmla="*/ 0 w 314"/>
                <a:gd name="T3" fmla="*/ 0 h 330"/>
                <a:gd name="T4" fmla="*/ 0 w 314"/>
                <a:gd name="T5" fmla="*/ 0 h 330"/>
                <a:gd name="T6" fmla="*/ 0 w 314"/>
                <a:gd name="T7" fmla="*/ 0 h 330"/>
                <a:gd name="T8" fmla="*/ 0 w 314"/>
                <a:gd name="T9" fmla="*/ 0 h 330"/>
                <a:gd name="T10" fmla="*/ 0 w 314"/>
                <a:gd name="T11" fmla="*/ 0 h 330"/>
                <a:gd name="T12" fmla="*/ 0 w 314"/>
                <a:gd name="T13" fmla="*/ 0 h 330"/>
                <a:gd name="T14" fmla="*/ 0 w 314"/>
                <a:gd name="T15" fmla="*/ 0 h 330"/>
                <a:gd name="T16" fmla="*/ 0 w 314"/>
                <a:gd name="T17" fmla="*/ 0 h 330"/>
                <a:gd name="T18" fmla="*/ 0 w 314"/>
                <a:gd name="T19" fmla="*/ 0 h 330"/>
                <a:gd name="T20" fmla="*/ 0 w 314"/>
                <a:gd name="T21" fmla="*/ 0 h 330"/>
                <a:gd name="T22" fmla="*/ 0 w 314"/>
                <a:gd name="T23" fmla="*/ 0 h 330"/>
                <a:gd name="T24" fmla="*/ 0 w 314"/>
                <a:gd name="T25" fmla="*/ 0 h 330"/>
                <a:gd name="T26" fmla="*/ 0 w 314"/>
                <a:gd name="T27" fmla="*/ 0 h 330"/>
                <a:gd name="T28" fmla="*/ 0 w 314"/>
                <a:gd name="T29" fmla="*/ 0 h 330"/>
                <a:gd name="T30" fmla="*/ 0 w 314"/>
                <a:gd name="T31" fmla="*/ 0 h 330"/>
                <a:gd name="T32" fmla="*/ 0 w 314"/>
                <a:gd name="T33" fmla="*/ 0 h 330"/>
                <a:gd name="T34" fmla="*/ 0 w 314"/>
                <a:gd name="T35" fmla="*/ 0 h 330"/>
                <a:gd name="T36" fmla="*/ 0 w 314"/>
                <a:gd name="T37" fmla="*/ 0 h 330"/>
                <a:gd name="T38" fmla="*/ 0 w 314"/>
                <a:gd name="T39" fmla="*/ 0 h 330"/>
                <a:gd name="T40" fmla="*/ 0 w 314"/>
                <a:gd name="T41" fmla="*/ 0 h 330"/>
                <a:gd name="T42" fmla="*/ 0 w 314"/>
                <a:gd name="T43" fmla="*/ 0 h 330"/>
                <a:gd name="T44" fmla="*/ 0 w 314"/>
                <a:gd name="T45" fmla="*/ 0 h 330"/>
                <a:gd name="T46" fmla="*/ 0 w 314"/>
                <a:gd name="T47" fmla="*/ 0 h 330"/>
                <a:gd name="T48" fmla="*/ 0 w 314"/>
                <a:gd name="T49" fmla="*/ 0 h 330"/>
                <a:gd name="T50" fmla="*/ 0 w 314"/>
                <a:gd name="T51" fmla="*/ 0 h 330"/>
                <a:gd name="T52" fmla="*/ 0 w 314"/>
                <a:gd name="T53" fmla="*/ 0 h 330"/>
                <a:gd name="T54" fmla="*/ 0 w 314"/>
                <a:gd name="T55" fmla="*/ 0 h 330"/>
                <a:gd name="T56" fmla="*/ 0 w 314"/>
                <a:gd name="T57" fmla="*/ 0 h 330"/>
                <a:gd name="T58" fmla="*/ 0 w 314"/>
                <a:gd name="T59" fmla="*/ 0 h 330"/>
                <a:gd name="T60" fmla="*/ 0 w 314"/>
                <a:gd name="T61" fmla="*/ 0 h 330"/>
                <a:gd name="T62" fmla="*/ 0 w 314"/>
                <a:gd name="T63" fmla="*/ 0 h 330"/>
                <a:gd name="T64" fmla="*/ 0 w 314"/>
                <a:gd name="T65" fmla="*/ 0 h 330"/>
                <a:gd name="T66" fmla="*/ 0 w 314"/>
                <a:gd name="T67" fmla="*/ 0 h 330"/>
                <a:gd name="T68" fmla="*/ 0 w 314"/>
                <a:gd name="T69" fmla="*/ 0 h 330"/>
                <a:gd name="T70" fmla="*/ 0 w 314"/>
                <a:gd name="T71" fmla="*/ 0 h 330"/>
                <a:gd name="T72" fmla="*/ 0 w 314"/>
                <a:gd name="T73" fmla="*/ 0 h 330"/>
                <a:gd name="T74" fmla="*/ 0 w 314"/>
                <a:gd name="T75" fmla="*/ 0 h 330"/>
                <a:gd name="T76" fmla="*/ 0 w 314"/>
                <a:gd name="T77" fmla="*/ 0 h 330"/>
                <a:gd name="T78" fmla="*/ 0 w 314"/>
                <a:gd name="T79" fmla="*/ 0 h 3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14"/>
                <a:gd name="T121" fmla="*/ 0 h 330"/>
                <a:gd name="T122" fmla="*/ 314 w 314"/>
                <a:gd name="T123" fmla="*/ 330 h 3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14" h="330">
                  <a:moveTo>
                    <a:pt x="254" y="169"/>
                  </a:moveTo>
                  <a:lnTo>
                    <a:pt x="236" y="155"/>
                  </a:lnTo>
                  <a:lnTo>
                    <a:pt x="217" y="148"/>
                  </a:lnTo>
                  <a:lnTo>
                    <a:pt x="198" y="147"/>
                  </a:lnTo>
                  <a:lnTo>
                    <a:pt x="181" y="150"/>
                  </a:lnTo>
                  <a:lnTo>
                    <a:pt x="164" y="157"/>
                  </a:lnTo>
                  <a:lnTo>
                    <a:pt x="147" y="165"/>
                  </a:lnTo>
                  <a:lnTo>
                    <a:pt x="131" y="174"/>
                  </a:lnTo>
                  <a:lnTo>
                    <a:pt x="114" y="183"/>
                  </a:lnTo>
                  <a:lnTo>
                    <a:pt x="99" y="189"/>
                  </a:lnTo>
                  <a:lnTo>
                    <a:pt x="87" y="189"/>
                  </a:lnTo>
                  <a:lnTo>
                    <a:pt x="77" y="186"/>
                  </a:lnTo>
                  <a:lnTo>
                    <a:pt x="69" y="179"/>
                  </a:lnTo>
                  <a:lnTo>
                    <a:pt x="63" y="169"/>
                  </a:lnTo>
                  <a:lnTo>
                    <a:pt x="58" y="159"/>
                  </a:lnTo>
                  <a:lnTo>
                    <a:pt x="56" y="147"/>
                  </a:lnTo>
                  <a:lnTo>
                    <a:pt x="55" y="137"/>
                  </a:lnTo>
                  <a:lnTo>
                    <a:pt x="56" y="111"/>
                  </a:lnTo>
                  <a:lnTo>
                    <a:pt x="57" y="78"/>
                  </a:lnTo>
                  <a:lnTo>
                    <a:pt x="56" y="47"/>
                  </a:lnTo>
                  <a:lnTo>
                    <a:pt x="50" y="22"/>
                  </a:lnTo>
                  <a:lnTo>
                    <a:pt x="46" y="10"/>
                  </a:lnTo>
                  <a:lnTo>
                    <a:pt x="42" y="3"/>
                  </a:lnTo>
                  <a:lnTo>
                    <a:pt x="37" y="0"/>
                  </a:lnTo>
                  <a:lnTo>
                    <a:pt x="31" y="1"/>
                  </a:lnTo>
                  <a:lnTo>
                    <a:pt x="27" y="6"/>
                  </a:lnTo>
                  <a:lnTo>
                    <a:pt x="21" y="11"/>
                  </a:lnTo>
                  <a:lnTo>
                    <a:pt x="16" y="17"/>
                  </a:lnTo>
                  <a:lnTo>
                    <a:pt x="11" y="20"/>
                  </a:lnTo>
                  <a:lnTo>
                    <a:pt x="10" y="21"/>
                  </a:lnTo>
                  <a:lnTo>
                    <a:pt x="4" y="73"/>
                  </a:lnTo>
                  <a:lnTo>
                    <a:pt x="0" y="129"/>
                  </a:lnTo>
                  <a:lnTo>
                    <a:pt x="3" y="178"/>
                  </a:lnTo>
                  <a:lnTo>
                    <a:pt x="17" y="206"/>
                  </a:lnTo>
                  <a:lnTo>
                    <a:pt x="30" y="220"/>
                  </a:lnTo>
                  <a:lnTo>
                    <a:pt x="38" y="237"/>
                  </a:lnTo>
                  <a:lnTo>
                    <a:pt x="42" y="258"/>
                  </a:lnTo>
                  <a:lnTo>
                    <a:pt x="43" y="280"/>
                  </a:lnTo>
                  <a:lnTo>
                    <a:pt x="49" y="284"/>
                  </a:lnTo>
                  <a:lnTo>
                    <a:pt x="56" y="288"/>
                  </a:lnTo>
                  <a:lnTo>
                    <a:pt x="63" y="293"/>
                  </a:lnTo>
                  <a:lnTo>
                    <a:pt x="71" y="299"/>
                  </a:lnTo>
                  <a:lnTo>
                    <a:pt x="78" y="306"/>
                  </a:lnTo>
                  <a:lnTo>
                    <a:pt x="85" y="313"/>
                  </a:lnTo>
                  <a:lnTo>
                    <a:pt x="90" y="321"/>
                  </a:lnTo>
                  <a:lnTo>
                    <a:pt x="92" y="330"/>
                  </a:lnTo>
                  <a:lnTo>
                    <a:pt x="93" y="329"/>
                  </a:lnTo>
                  <a:lnTo>
                    <a:pt x="94" y="327"/>
                  </a:lnTo>
                  <a:lnTo>
                    <a:pt x="99" y="323"/>
                  </a:lnTo>
                  <a:lnTo>
                    <a:pt x="105" y="320"/>
                  </a:lnTo>
                  <a:lnTo>
                    <a:pt x="113" y="315"/>
                  </a:lnTo>
                  <a:lnTo>
                    <a:pt x="125" y="311"/>
                  </a:lnTo>
                  <a:lnTo>
                    <a:pt x="139" y="307"/>
                  </a:lnTo>
                  <a:lnTo>
                    <a:pt x="157" y="304"/>
                  </a:lnTo>
                  <a:lnTo>
                    <a:pt x="171" y="301"/>
                  </a:lnTo>
                  <a:lnTo>
                    <a:pt x="187" y="295"/>
                  </a:lnTo>
                  <a:lnTo>
                    <a:pt x="201" y="290"/>
                  </a:lnTo>
                  <a:lnTo>
                    <a:pt x="215" y="283"/>
                  </a:lnTo>
                  <a:lnTo>
                    <a:pt x="226" y="276"/>
                  </a:lnTo>
                  <a:lnTo>
                    <a:pt x="236" y="270"/>
                  </a:lnTo>
                  <a:lnTo>
                    <a:pt x="241" y="265"/>
                  </a:lnTo>
                  <a:lnTo>
                    <a:pt x="244" y="264"/>
                  </a:lnTo>
                  <a:lnTo>
                    <a:pt x="245" y="263"/>
                  </a:lnTo>
                  <a:lnTo>
                    <a:pt x="250" y="259"/>
                  </a:lnTo>
                  <a:lnTo>
                    <a:pt x="257" y="253"/>
                  </a:lnTo>
                  <a:lnTo>
                    <a:pt x="265" y="245"/>
                  </a:lnTo>
                  <a:lnTo>
                    <a:pt x="275" y="237"/>
                  </a:lnTo>
                  <a:lnTo>
                    <a:pt x="288" y="227"/>
                  </a:lnTo>
                  <a:lnTo>
                    <a:pt x="301" y="216"/>
                  </a:lnTo>
                  <a:lnTo>
                    <a:pt x="314" y="206"/>
                  </a:lnTo>
                  <a:lnTo>
                    <a:pt x="308" y="203"/>
                  </a:lnTo>
                  <a:lnTo>
                    <a:pt x="301" y="201"/>
                  </a:lnTo>
                  <a:lnTo>
                    <a:pt x="294" y="197"/>
                  </a:lnTo>
                  <a:lnTo>
                    <a:pt x="287" y="194"/>
                  </a:lnTo>
                  <a:lnTo>
                    <a:pt x="279" y="189"/>
                  </a:lnTo>
                  <a:lnTo>
                    <a:pt x="271" y="183"/>
                  </a:lnTo>
                  <a:lnTo>
                    <a:pt x="262" y="178"/>
                  </a:lnTo>
                  <a:lnTo>
                    <a:pt x="254" y="169"/>
                  </a:lnTo>
                  <a:close/>
                </a:path>
              </a:pathLst>
            </a:custGeom>
            <a:solidFill>
              <a:srgbClr val="9E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37" name="Freeform 32"/>
            <p:cNvSpPr>
              <a:spLocks/>
            </p:cNvSpPr>
            <p:nvPr/>
          </p:nvSpPr>
          <p:spPr bwMode="auto">
            <a:xfrm>
              <a:off x="891" y="1863"/>
              <a:ext cx="97" cy="101"/>
            </a:xfrm>
            <a:custGeom>
              <a:avLst/>
              <a:gdLst>
                <a:gd name="T0" fmla="*/ 0 w 391"/>
                <a:gd name="T1" fmla="*/ 0 h 402"/>
                <a:gd name="T2" fmla="*/ 0 w 391"/>
                <a:gd name="T3" fmla="*/ 0 h 402"/>
                <a:gd name="T4" fmla="*/ 0 w 391"/>
                <a:gd name="T5" fmla="*/ 0 h 402"/>
                <a:gd name="T6" fmla="*/ 0 w 391"/>
                <a:gd name="T7" fmla="*/ 0 h 402"/>
                <a:gd name="T8" fmla="*/ 0 w 391"/>
                <a:gd name="T9" fmla="*/ 0 h 402"/>
                <a:gd name="T10" fmla="*/ 0 w 391"/>
                <a:gd name="T11" fmla="*/ 0 h 402"/>
                <a:gd name="T12" fmla="*/ 0 w 391"/>
                <a:gd name="T13" fmla="*/ 0 h 402"/>
                <a:gd name="T14" fmla="*/ 0 w 391"/>
                <a:gd name="T15" fmla="*/ 0 h 402"/>
                <a:gd name="T16" fmla="*/ 0 w 391"/>
                <a:gd name="T17" fmla="*/ 0 h 402"/>
                <a:gd name="T18" fmla="*/ 0 w 391"/>
                <a:gd name="T19" fmla="*/ 0 h 402"/>
                <a:gd name="T20" fmla="*/ 0 w 391"/>
                <a:gd name="T21" fmla="*/ 0 h 402"/>
                <a:gd name="T22" fmla="*/ 0 w 391"/>
                <a:gd name="T23" fmla="*/ 0 h 402"/>
                <a:gd name="T24" fmla="*/ 0 w 391"/>
                <a:gd name="T25" fmla="*/ 0 h 402"/>
                <a:gd name="T26" fmla="*/ 0 w 391"/>
                <a:gd name="T27" fmla="*/ 0 h 402"/>
                <a:gd name="T28" fmla="*/ 0 w 391"/>
                <a:gd name="T29" fmla="*/ 0 h 402"/>
                <a:gd name="T30" fmla="*/ 0 w 391"/>
                <a:gd name="T31" fmla="*/ 0 h 402"/>
                <a:gd name="T32" fmla="*/ 0 w 391"/>
                <a:gd name="T33" fmla="*/ 0 h 402"/>
                <a:gd name="T34" fmla="*/ 0 w 391"/>
                <a:gd name="T35" fmla="*/ 0 h 402"/>
                <a:gd name="T36" fmla="*/ 0 w 391"/>
                <a:gd name="T37" fmla="*/ 0 h 402"/>
                <a:gd name="T38" fmla="*/ 0 w 391"/>
                <a:gd name="T39" fmla="*/ 0 h 402"/>
                <a:gd name="T40" fmla="*/ 0 w 391"/>
                <a:gd name="T41" fmla="*/ 0 h 402"/>
                <a:gd name="T42" fmla="*/ 0 w 391"/>
                <a:gd name="T43" fmla="*/ 0 h 402"/>
                <a:gd name="T44" fmla="*/ 0 w 391"/>
                <a:gd name="T45" fmla="*/ 0 h 402"/>
                <a:gd name="T46" fmla="*/ 0 w 391"/>
                <a:gd name="T47" fmla="*/ 0 h 402"/>
                <a:gd name="T48" fmla="*/ 0 w 391"/>
                <a:gd name="T49" fmla="*/ 0 h 402"/>
                <a:gd name="T50" fmla="*/ 0 w 391"/>
                <a:gd name="T51" fmla="*/ 0 h 402"/>
                <a:gd name="T52" fmla="*/ 0 w 391"/>
                <a:gd name="T53" fmla="*/ 0 h 402"/>
                <a:gd name="T54" fmla="*/ 0 w 391"/>
                <a:gd name="T55" fmla="*/ 0 h 402"/>
                <a:gd name="T56" fmla="*/ 0 w 391"/>
                <a:gd name="T57" fmla="*/ 0 h 402"/>
                <a:gd name="T58" fmla="*/ 0 w 391"/>
                <a:gd name="T59" fmla="*/ 0 h 402"/>
                <a:gd name="T60" fmla="*/ 0 w 391"/>
                <a:gd name="T61" fmla="*/ 0 h 402"/>
                <a:gd name="T62" fmla="*/ 0 w 391"/>
                <a:gd name="T63" fmla="*/ 0 h 402"/>
                <a:gd name="T64" fmla="*/ 0 w 391"/>
                <a:gd name="T65" fmla="*/ 0 h 402"/>
                <a:gd name="T66" fmla="*/ 0 w 391"/>
                <a:gd name="T67" fmla="*/ 0 h 402"/>
                <a:gd name="T68" fmla="*/ 0 w 391"/>
                <a:gd name="T69" fmla="*/ 0 h 402"/>
                <a:gd name="T70" fmla="*/ 0 w 391"/>
                <a:gd name="T71" fmla="*/ 0 h 402"/>
                <a:gd name="T72" fmla="*/ 0 w 391"/>
                <a:gd name="T73" fmla="*/ 0 h 402"/>
                <a:gd name="T74" fmla="*/ 0 w 391"/>
                <a:gd name="T75" fmla="*/ 0 h 40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91"/>
                <a:gd name="T115" fmla="*/ 0 h 402"/>
                <a:gd name="T116" fmla="*/ 391 w 391"/>
                <a:gd name="T117" fmla="*/ 402 h 40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91" h="402">
                  <a:moveTo>
                    <a:pt x="365" y="264"/>
                  </a:moveTo>
                  <a:lnTo>
                    <a:pt x="351" y="236"/>
                  </a:lnTo>
                  <a:lnTo>
                    <a:pt x="348" y="187"/>
                  </a:lnTo>
                  <a:lnTo>
                    <a:pt x="352" y="131"/>
                  </a:lnTo>
                  <a:lnTo>
                    <a:pt x="358" y="79"/>
                  </a:lnTo>
                  <a:lnTo>
                    <a:pt x="354" y="78"/>
                  </a:lnTo>
                  <a:lnTo>
                    <a:pt x="348" y="73"/>
                  </a:lnTo>
                  <a:lnTo>
                    <a:pt x="343" y="66"/>
                  </a:lnTo>
                  <a:lnTo>
                    <a:pt x="337" y="58"/>
                  </a:lnTo>
                  <a:lnTo>
                    <a:pt x="331" y="56"/>
                  </a:lnTo>
                  <a:lnTo>
                    <a:pt x="324" y="49"/>
                  </a:lnTo>
                  <a:lnTo>
                    <a:pt x="319" y="38"/>
                  </a:lnTo>
                  <a:lnTo>
                    <a:pt x="314" y="27"/>
                  </a:lnTo>
                  <a:lnTo>
                    <a:pt x="309" y="15"/>
                  </a:lnTo>
                  <a:lnTo>
                    <a:pt x="305" y="6"/>
                  </a:lnTo>
                  <a:lnTo>
                    <a:pt x="302" y="0"/>
                  </a:lnTo>
                  <a:lnTo>
                    <a:pt x="301" y="0"/>
                  </a:lnTo>
                  <a:lnTo>
                    <a:pt x="301" y="21"/>
                  </a:lnTo>
                  <a:lnTo>
                    <a:pt x="303" y="51"/>
                  </a:lnTo>
                  <a:lnTo>
                    <a:pt x="307" y="87"/>
                  </a:lnTo>
                  <a:lnTo>
                    <a:pt x="309" y="126"/>
                  </a:lnTo>
                  <a:lnTo>
                    <a:pt x="310" y="163"/>
                  </a:lnTo>
                  <a:lnTo>
                    <a:pt x="309" y="196"/>
                  </a:lnTo>
                  <a:lnTo>
                    <a:pt x="303" y="219"/>
                  </a:lnTo>
                  <a:lnTo>
                    <a:pt x="293" y="232"/>
                  </a:lnTo>
                  <a:lnTo>
                    <a:pt x="278" y="237"/>
                  </a:lnTo>
                  <a:lnTo>
                    <a:pt x="261" y="238"/>
                  </a:lnTo>
                  <a:lnTo>
                    <a:pt x="244" y="238"/>
                  </a:lnTo>
                  <a:lnTo>
                    <a:pt x="226" y="236"/>
                  </a:lnTo>
                  <a:lnTo>
                    <a:pt x="208" y="232"/>
                  </a:lnTo>
                  <a:lnTo>
                    <a:pt x="191" y="227"/>
                  </a:lnTo>
                  <a:lnTo>
                    <a:pt x="176" y="220"/>
                  </a:lnTo>
                  <a:lnTo>
                    <a:pt x="162" y="212"/>
                  </a:lnTo>
                  <a:lnTo>
                    <a:pt x="150" y="205"/>
                  </a:lnTo>
                  <a:lnTo>
                    <a:pt x="134" y="195"/>
                  </a:lnTo>
                  <a:lnTo>
                    <a:pt x="115" y="182"/>
                  </a:lnTo>
                  <a:lnTo>
                    <a:pt x="93" y="166"/>
                  </a:lnTo>
                  <a:lnTo>
                    <a:pt x="70" y="146"/>
                  </a:lnTo>
                  <a:lnTo>
                    <a:pt x="47" y="120"/>
                  </a:lnTo>
                  <a:lnTo>
                    <a:pt x="22" y="90"/>
                  </a:lnTo>
                  <a:lnTo>
                    <a:pt x="0" y="54"/>
                  </a:lnTo>
                  <a:lnTo>
                    <a:pt x="5" y="69"/>
                  </a:lnTo>
                  <a:lnTo>
                    <a:pt x="9" y="84"/>
                  </a:lnTo>
                  <a:lnTo>
                    <a:pt x="13" y="101"/>
                  </a:lnTo>
                  <a:lnTo>
                    <a:pt x="15" y="119"/>
                  </a:lnTo>
                  <a:lnTo>
                    <a:pt x="21" y="145"/>
                  </a:lnTo>
                  <a:lnTo>
                    <a:pt x="30" y="169"/>
                  </a:lnTo>
                  <a:lnTo>
                    <a:pt x="44" y="192"/>
                  </a:lnTo>
                  <a:lnTo>
                    <a:pt x="62" y="216"/>
                  </a:lnTo>
                  <a:lnTo>
                    <a:pt x="83" y="237"/>
                  </a:lnTo>
                  <a:lnTo>
                    <a:pt x="107" y="255"/>
                  </a:lnTo>
                  <a:lnTo>
                    <a:pt x="135" y="273"/>
                  </a:lnTo>
                  <a:lnTo>
                    <a:pt x="167" y="287"/>
                  </a:lnTo>
                  <a:lnTo>
                    <a:pt x="170" y="289"/>
                  </a:lnTo>
                  <a:lnTo>
                    <a:pt x="182" y="294"/>
                  </a:lnTo>
                  <a:lnTo>
                    <a:pt x="198" y="303"/>
                  </a:lnTo>
                  <a:lnTo>
                    <a:pt x="219" y="316"/>
                  </a:lnTo>
                  <a:lnTo>
                    <a:pt x="242" y="334"/>
                  </a:lnTo>
                  <a:lnTo>
                    <a:pt x="265" y="353"/>
                  </a:lnTo>
                  <a:lnTo>
                    <a:pt x="286" y="376"/>
                  </a:lnTo>
                  <a:lnTo>
                    <a:pt x="306" y="402"/>
                  </a:lnTo>
                  <a:lnTo>
                    <a:pt x="306" y="399"/>
                  </a:lnTo>
                  <a:lnTo>
                    <a:pt x="307" y="391"/>
                  </a:lnTo>
                  <a:lnTo>
                    <a:pt x="310" y="378"/>
                  </a:lnTo>
                  <a:lnTo>
                    <a:pt x="316" y="365"/>
                  </a:lnTo>
                  <a:lnTo>
                    <a:pt x="326" y="351"/>
                  </a:lnTo>
                  <a:lnTo>
                    <a:pt x="338" y="341"/>
                  </a:lnTo>
                  <a:lnTo>
                    <a:pt x="358" y="335"/>
                  </a:lnTo>
                  <a:lnTo>
                    <a:pt x="383" y="335"/>
                  </a:lnTo>
                  <a:lnTo>
                    <a:pt x="384" y="335"/>
                  </a:lnTo>
                  <a:lnTo>
                    <a:pt x="385" y="336"/>
                  </a:lnTo>
                  <a:lnTo>
                    <a:pt x="389" y="337"/>
                  </a:lnTo>
                  <a:lnTo>
                    <a:pt x="391" y="338"/>
                  </a:lnTo>
                  <a:lnTo>
                    <a:pt x="390" y="316"/>
                  </a:lnTo>
                  <a:lnTo>
                    <a:pt x="386" y="295"/>
                  </a:lnTo>
                  <a:lnTo>
                    <a:pt x="378" y="278"/>
                  </a:lnTo>
                  <a:lnTo>
                    <a:pt x="365" y="264"/>
                  </a:lnTo>
                  <a:close/>
                </a:path>
              </a:pathLst>
            </a:custGeom>
            <a:solidFill>
              <a:srgbClr val="AD5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38" name="Freeform 33"/>
            <p:cNvSpPr>
              <a:spLocks/>
            </p:cNvSpPr>
            <p:nvPr/>
          </p:nvSpPr>
          <p:spPr bwMode="auto">
            <a:xfrm>
              <a:off x="1055" y="1707"/>
              <a:ext cx="32" cy="75"/>
            </a:xfrm>
            <a:custGeom>
              <a:avLst/>
              <a:gdLst>
                <a:gd name="T0" fmla="*/ 0 w 130"/>
                <a:gd name="T1" fmla="*/ 0 h 298"/>
                <a:gd name="T2" fmla="*/ 0 w 130"/>
                <a:gd name="T3" fmla="*/ 0 h 298"/>
                <a:gd name="T4" fmla="*/ 0 w 130"/>
                <a:gd name="T5" fmla="*/ 0 h 298"/>
                <a:gd name="T6" fmla="*/ 0 w 130"/>
                <a:gd name="T7" fmla="*/ 0 h 298"/>
                <a:gd name="T8" fmla="*/ 0 w 130"/>
                <a:gd name="T9" fmla="*/ 0 h 298"/>
                <a:gd name="T10" fmla="*/ 0 w 130"/>
                <a:gd name="T11" fmla="*/ 0 h 298"/>
                <a:gd name="T12" fmla="*/ 0 w 130"/>
                <a:gd name="T13" fmla="*/ 0 h 298"/>
                <a:gd name="T14" fmla="*/ 0 w 130"/>
                <a:gd name="T15" fmla="*/ 0 h 298"/>
                <a:gd name="T16" fmla="*/ 0 w 130"/>
                <a:gd name="T17" fmla="*/ 0 h 298"/>
                <a:gd name="T18" fmla="*/ 0 w 130"/>
                <a:gd name="T19" fmla="*/ 0 h 298"/>
                <a:gd name="T20" fmla="*/ 0 w 130"/>
                <a:gd name="T21" fmla="*/ 0 h 298"/>
                <a:gd name="T22" fmla="*/ 0 w 130"/>
                <a:gd name="T23" fmla="*/ 0 h 298"/>
                <a:gd name="T24" fmla="*/ 0 w 130"/>
                <a:gd name="T25" fmla="*/ 0 h 298"/>
                <a:gd name="T26" fmla="*/ 0 w 130"/>
                <a:gd name="T27" fmla="*/ 0 h 298"/>
                <a:gd name="T28" fmla="*/ 0 w 130"/>
                <a:gd name="T29" fmla="*/ 0 h 298"/>
                <a:gd name="T30" fmla="*/ 0 w 130"/>
                <a:gd name="T31" fmla="*/ 0 h 298"/>
                <a:gd name="T32" fmla="*/ 0 w 130"/>
                <a:gd name="T33" fmla="*/ 0 h 298"/>
                <a:gd name="T34" fmla="*/ 0 w 130"/>
                <a:gd name="T35" fmla="*/ 0 h 298"/>
                <a:gd name="T36" fmla="*/ 0 w 130"/>
                <a:gd name="T37" fmla="*/ 0 h 298"/>
                <a:gd name="T38" fmla="*/ 0 w 130"/>
                <a:gd name="T39" fmla="*/ 0 h 298"/>
                <a:gd name="T40" fmla="*/ 0 w 130"/>
                <a:gd name="T41" fmla="*/ 0 h 298"/>
                <a:gd name="T42" fmla="*/ 0 w 130"/>
                <a:gd name="T43" fmla="*/ 0 h 298"/>
                <a:gd name="T44" fmla="*/ 0 w 130"/>
                <a:gd name="T45" fmla="*/ 0 h 298"/>
                <a:gd name="T46" fmla="*/ 0 w 130"/>
                <a:gd name="T47" fmla="*/ 0 h 298"/>
                <a:gd name="T48" fmla="*/ 0 w 130"/>
                <a:gd name="T49" fmla="*/ 0 h 298"/>
                <a:gd name="T50" fmla="*/ 0 w 130"/>
                <a:gd name="T51" fmla="*/ 0 h 298"/>
                <a:gd name="T52" fmla="*/ 0 w 130"/>
                <a:gd name="T53" fmla="*/ 0 h 298"/>
                <a:gd name="T54" fmla="*/ 0 w 130"/>
                <a:gd name="T55" fmla="*/ 0 h 298"/>
                <a:gd name="T56" fmla="*/ 0 w 130"/>
                <a:gd name="T57" fmla="*/ 0 h 298"/>
                <a:gd name="T58" fmla="*/ 0 w 130"/>
                <a:gd name="T59" fmla="*/ 0 h 298"/>
                <a:gd name="T60" fmla="*/ 0 w 130"/>
                <a:gd name="T61" fmla="*/ 0 h 298"/>
                <a:gd name="T62" fmla="*/ 0 w 130"/>
                <a:gd name="T63" fmla="*/ 0 h 298"/>
                <a:gd name="T64" fmla="*/ 0 w 130"/>
                <a:gd name="T65" fmla="*/ 0 h 298"/>
                <a:gd name="T66" fmla="*/ 0 w 130"/>
                <a:gd name="T67" fmla="*/ 0 h 298"/>
                <a:gd name="T68" fmla="*/ 0 w 130"/>
                <a:gd name="T69" fmla="*/ 0 h 298"/>
                <a:gd name="T70" fmla="*/ 0 w 130"/>
                <a:gd name="T71" fmla="*/ 0 h 298"/>
                <a:gd name="T72" fmla="*/ 0 w 130"/>
                <a:gd name="T73" fmla="*/ 0 h 298"/>
                <a:gd name="T74" fmla="*/ 0 w 130"/>
                <a:gd name="T75" fmla="*/ 0 h 298"/>
                <a:gd name="T76" fmla="*/ 0 w 130"/>
                <a:gd name="T77" fmla="*/ 0 h 298"/>
                <a:gd name="T78" fmla="*/ 0 w 130"/>
                <a:gd name="T79" fmla="*/ 0 h 298"/>
                <a:gd name="T80" fmla="*/ 0 w 130"/>
                <a:gd name="T81" fmla="*/ 0 h 2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0"/>
                <a:gd name="T124" fmla="*/ 0 h 298"/>
                <a:gd name="T125" fmla="*/ 130 w 130"/>
                <a:gd name="T126" fmla="*/ 298 h 2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0" h="298">
                  <a:moveTo>
                    <a:pt x="62" y="0"/>
                  </a:moveTo>
                  <a:lnTo>
                    <a:pt x="50" y="14"/>
                  </a:lnTo>
                  <a:lnTo>
                    <a:pt x="39" y="31"/>
                  </a:lnTo>
                  <a:lnTo>
                    <a:pt x="27" y="52"/>
                  </a:lnTo>
                  <a:lnTo>
                    <a:pt x="15" y="77"/>
                  </a:lnTo>
                  <a:lnTo>
                    <a:pt x="7" y="106"/>
                  </a:lnTo>
                  <a:lnTo>
                    <a:pt x="1" y="137"/>
                  </a:lnTo>
                  <a:lnTo>
                    <a:pt x="0" y="174"/>
                  </a:lnTo>
                  <a:lnTo>
                    <a:pt x="4" y="213"/>
                  </a:lnTo>
                  <a:lnTo>
                    <a:pt x="12" y="219"/>
                  </a:lnTo>
                  <a:lnTo>
                    <a:pt x="19" y="227"/>
                  </a:lnTo>
                  <a:lnTo>
                    <a:pt x="26" y="239"/>
                  </a:lnTo>
                  <a:lnTo>
                    <a:pt x="31" y="252"/>
                  </a:lnTo>
                  <a:lnTo>
                    <a:pt x="38" y="270"/>
                  </a:lnTo>
                  <a:lnTo>
                    <a:pt x="46" y="283"/>
                  </a:lnTo>
                  <a:lnTo>
                    <a:pt x="53" y="293"/>
                  </a:lnTo>
                  <a:lnTo>
                    <a:pt x="59" y="297"/>
                  </a:lnTo>
                  <a:lnTo>
                    <a:pt x="64" y="298"/>
                  </a:lnTo>
                  <a:lnTo>
                    <a:pt x="68" y="296"/>
                  </a:lnTo>
                  <a:lnTo>
                    <a:pt x="69" y="290"/>
                  </a:lnTo>
                  <a:lnTo>
                    <a:pt x="68" y="282"/>
                  </a:lnTo>
                  <a:lnTo>
                    <a:pt x="68" y="272"/>
                  </a:lnTo>
                  <a:lnTo>
                    <a:pt x="70" y="259"/>
                  </a:lnTo>
                  <a:lnTo>
                    <a:pt x="75" y="246"/>
                  </a:lnTo>
                  <a:lnTo>
                    <a:pt x="82" y="233"/>
                  </a:lnTo>
                  <a:lnTo>
                    <a:pt x="88" y="220"/>
                  </a:lnTo>
                  <a:lnTo>
                    <a:pt x="94" y="211"/>
                  </a:lnTo>
                  <a:lnTo>
                    <a:pt x="98" y="204"/>
                  </a:lnTo>
                  <a:lnTo>
                    <a:pt x="99" y="202"/>
                  </a:lnTo>
                  <a:lnTo>
                    <a:pt x="115" y="188"/>
                  </a:lnTo>
                  <a:lnTo>
                    <a:pt x="124" y="164"/>
                  </a:lnTo>
                  <a:lnTo>
                    <a:pt x="129" y="135"/>
                  </a:lnTo>
                  <a:lnTo>
                    <a:pt x="130" y="102"/>
                  </a:lnTo>
                  <a:lnTo>
                    <a:pt x="129" y="90"/>
                  </a:lnTo>
                  <a:lnTo>
                    <a:pt x="124" y="77"/>
                  </a:lnTo>
                  <a:lnTo>
                    <a:pt x="118" y="63"/>
                  </a:lnTo>
                  <a:lnTo>
                    <a:pt x="110" y="49"/>
                  </a:lnTo>
                  <a:lnTo>
                    <a:pt x="99" y="36"/>
                  </a:lnTo>
                  <a:lnTo>
                    <a:pt x="89" y="23"/>
                  </a:lnTo>
                  <a:lnTo>
                    <a:pt x="76" y="11"/>
                  </a:lnTo>
                  <a:lnTo>
                    <a:pt x="62" y="0"/>
                  </a:lnTo>
                  <a:close/>
                </a:path>
              </a:pathLst>
            </a:custGeom>
            <a:solidFill>
              <a:srgbClr val="BF66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39" name="Freeform 34"/>
            <p:cNvSpPr>
              <a:spLocks/>
            </p:cNvSpPr>
            <p:nvPr/>
          </p:nvSpPr>
          <p:spPr bwMode="auto">
            <a:xfrm>
              <a:off x="1033" y="1701"/>
              <a:ext cx="38" cy="60"/>
            </a:xfrm>
            <a:custGeom>
              <a:avLst/>
              <a:gdLst>
                <a:gd name="T0" fmla="*/ 0 w 149"/>
                <a:gd name="T1" fmla="*/ 0 h 239"/>
                <a:gd name="T2" fmla="*/ 0 w 149"/>
                <a:gd name="T3" fmla="*/ 0 h 239"/>
                <a:gd name="T4" fmla="*/ 0 w 149"/>
                <a:gd name="T5" fmla="*/ 0 h 239"/>
                <a:gd name="T6" fmla="*/ 0 w 149"/>
                <a:gd name="T7" fmla="*/ 0 h 239"/>
                <a:gd name="T8" fmla="*/ 0 w 149"/>
                <a:gd name="T9" fmla="*/ 0 h 239"/>
                <a:gd name="T10" fmla="*/ 0 w 149"/>
                <a:gd name="T11" fmla="*/ 0 h 239"/>
                <a:gd name="T12" fmla="*/ 0 w 149"/>
                <a:gd name="T13" fmla="*/ 0 h 239"/>
                <a:gd name="T14" fmla="*/ 0 w 149"/>
                <a:gd name="T15" fmla="*/ 0 h 239"/>
                <a:gd name="T16" fmla="*/ 0 w 149"/>
                <a:gd name="T17" fmla="*/ 0 h 239"/>
                <a:gd name="T18" fmla="*/ 0 w 149"/>
                <a:gd name="T19" fmla="*/ 0 h 239"/>
                <a:gd name="T20" fmla="*/ 0 w 149"/>
                <a:gd name="T21" fmla="*/ 0 h 239"/>
                <a:gd name="T22" fmla="*/ 0 w 149"/>
                <a:gd name="T23" fmla="*/ 0 h 239"/>
                <a:gd name="T24" fmla="*/ 0 w 149"/>
                <a:gd name="T25" fmla="*/ 0 h 239"/>
                <a:gd name="T26" fmla="*/ 0 w 149"/>
                <a:gd name="T27" fmla="*/ 0 h 239"/>
                <a:gd name="T28" fmla="*/ 0 w 149"/>
                <a:gd name="T29" fmla="*/ 0 h 239"/>
                <a:gd name="T30" fmla="*/ 0 w 149"/>
                <a:gd name="T31" fmla="*/ 0 h 239"/>
                <a:gd name="T32" fmla="*/ 0 w 149"/>
                <a:gd name="T33" fmla="*/ 0 h 239"/>
                <a:gd name="T34" fmla="*/ 0 w 149"/>
                <a:gd name="T35" fmla="*/ 0 h 239"/>
                <a:gd name="T36" fmla="*/ 0 w 149"/>
                <a:gd name="T37" fmla="*/ 0 h 239"/>
                <a:gd name="T38" fmla="*/ 0 w 149"/>
                <a:gd name="T39" fmla="*/ 0 h 239"/>
                <a:gd name="T40" fmla="*/ 0 w 149"/>
                <a:gd name="T41" fmla="*/ 0 h 239"/>
                <a:gd name="T42" fmla="*/ 0 w 149"/>
                <a:gd name="T43" fmla="*/ 0 h 239"/>
                <a:gd name="T44" fmla="*/ 0 w 149"/>
                <a:gd name="T45" fmla="*/ 0 h 239"/>
                <a:gd name="T46" fmla="*/ 0 w 149"/>
                <a:gd name="T47" fmla="*/ 0 h 239"/>
                <a:gd name="T48" fmla="*/ 0 w 149"/>
                <a:gd name="T49" fmla="*/ 0 h 239"/>
                <a:gd name="T50" fmla="*/ 0 w 149"/>
                <a:gd name="T51" fmla="*/ 0 h 239"/>
                <a:gd name="T52" fmla="*/ 0 w 149"/>
                <a:gd name="T53" fmla="*/ 0 h 239"/>
                <a:gd name="T54" fmla="*/ 0 w 149"/>
                <a:gd name="T55" fmla="*/ 0 h 239"/>
                <a:gd name="T56" fmla="*/ 0 w 149"/>
                <a:gd name="T57" fmla="*/ 0 h 239"/>
                <a:gd name="T58" fmla="*/ 0 w 149"/>
                <a:gd name="T59" fmla="*/ 0 h 239"/>
                <a:gd name="T60" fmla="*/ 0 w 149"/>
                <a:gd name="T61" fmla="*/ 0 h 239"/>
                <a:gd name="T62" fmla="*/ 0 w 149"/>
                <a:gd name="T63" fmla="*/ 0 h 239"/>
                <a:gd name="T64" fmla="*/ 0 w 149"/>
                <a:gd name="T65" fmla="*/ 0 h 239"/>
                <a:gd name="T66" fmla="*/ 0 w 149"/>
                <a:gd name="T67" fmla="*/ 0 h 239"/>
                <a:gd name="T68" fmla="*/ 0 w 149"/>
                <a:gd name="T69" fmla="*/ 0 h 239"/>
                <a:gd name="T70" fmla="*/ 0 w 149"/>
                <a:gd name="T71" fmla="*/ 0 h 239"/>
                <a:gd name="T72" fmla="*/ 0 w 149"/>
                <a:gd name="T73" fmla="*/ 0 h 239"/>
                <a:gd name="T74" fmla="*/ 0 w 149"/>
                <a:gd name="T75" fmla="*/ 0 h 239"/>
                <a:gd name="T76" fmla="*/ 0 w 149"/>
                <a:gd name="T77" fmla="*/ 0 h 239"/>
                <a:gd name="T78" fmla="*/ 0 w 149"/>
                <a:gd name="T79" fmla="*/ 0 h 239"/>
                <a:gd name="T80" fmla="*/ 0 w 149"/>
                <a:gd name="T81" fmla="*/ 0 h 2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9"/>
                <a:gd name="T124" fmla="*/ 0 h 239"/>
                <a:gd name="T125" fmla="*/ 149 w 149"/>
                <a:gd name="T126" fmla="*/ 239 h 23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9" h="239">
                  <a:moveTo>
                    <a:pt x="149" y="26"/>
                  </a:moveTo>
                  <a:lnTo>
                    <a:pt x="144" y="22"/>
                  </a:lnTo>
                  <a:lnTo>
                    <a:pt x="140" y="19"/>
                  </a:lnTo>
                  <a:lnTo>
                    <a:pt x="135" y="16"/>
                  </a:lnTo>
                  <a:lnTo>
                    <a:pt x="130" y="13"/>
                  </a:lnTo>
                  <a:lnTo>
                    <a:pt x="126" y="11"/>
                  </a:lnTo>
                  <a:lnTo>
                    <a:pt x="121" y="8"/>
                  </a:lnTo>
                  <a:lnTo>
                    <a:pt x="116" y="6"/>
                  </a:lnTo>
                  <a:lnTo>
                    <a:pt x="112" y="4"/>
                  </a:lnTo>
                  <a:lnTo>
                    <a:pt x="93" y="0"/>
                  </a:lnTo>
                  <a:lnTo>
                    <a:pt x="77" y="2"/>
                  </a:lnTo>
                  <a:lnTo>
                    <a:pt x="61" y="11"/>
                  </a:lnTo>
                  <a:lnTo>
                    <a:pt x="46" y="21"/>
                  </a:lnTo>
                  <a:lnTo>
                    <a:pt x="33" y="35"/>
                  </a:lnTo>
                  <a:lnTo>
                    <a:pt x="23" y="51"/>
                  </a:lnTo>
                  <a:lnTo>
                    <a:pt x="14" y="68"/>
                  </a:lnTo>
                  <a:lnTo>
                    <a:pt x="5" y="85"/>
                  </a:lnTo>
                  <a:lnTo>
                    <a:pt x="1" y="104"/>
                  </a:lnTo>
                  <a:lnTo>
                    <a:pt x="0" y="127"/>
                  </a:lnTo>
                  <a:lnTo>
                    <a:pt x="2" y="153"/>
                  </a:lnTo>
                  <a:lnTo>
                    <a:pt x="8" y="179"/>
                  </a:lnTo>
                  <a:lnTo>
                    <a:pt x="14" y="201"/>
                  </a:lnTo>
                  <a:lnTo>
                    <a:pt x="22" y="219"/>
                  </a:lnTo>
                  <a:lnTo>
                    <a:pt x="30" y="231"/>
                  </a:lnTo>
                  <a:lnTo>
                    <a:pt x="37" y="233"/>
                  </a:lnTo>
                  <a:lnTo>
                    <a:pt x="42" y="232"/>
                  </a:lnTo>
                  <a:lnTo>
                    <a:pt x="47" y="231"/>
                  </a:lnTo>
                  <a:lnTo>
                    <a:pt x="54" y="230"/>
                  </a:lnTo>
                  <a:lnTo>
                    <a:pt x="61" y="230"/>
                  </a:lnTo>
                  <a:lnTo>
                    <a:pt x="68" y="231"/>
                  </a:lnTo>
                  <a:lnTo>
                    <a:pt x="76" y="232"/>
                  </a:lnTo>
                  <a:lnTo>
                    <a:pt x="84" y="236"/>
                  </a:lnTo>
                  <a:lnTo>
                    <a:pt x="91" y="239"/>
                  </a:lnTo>
                  <a:lnTo>
                    <a:pt x="87" y="200"/>
                  </a:lnTo>
                  <a:lnTo>
                    <a:pt x="88" y="163"/>
                  </a:lnTo>
                  <a:lnTo>
                    <a:pt x="94" y="132"/>
                  </a:lnTo>
                  <a:lnTo>
                    <a:pt x="102" y="103"/>
                  </a:lnTo>
                  <a:lnTo>
                    <a:pt x="114" y="78"/>
                  </a:lnTo>
                  <a:lnTo>
                    <a:pt x="126" y="57"/>
                  </a:lnTo>
                  <a:lnTo>
                    <a:pt x="137" y="40"/>
                  </a:lnTo>
                  <a:lnTo>
                    <a:pt x="149" y="26"/>
                  </a:lnTo>
                  <a:close/>
                </a:path>
              </a:pathLst>
            </a:custGeom>
            <a:solidFill>
              <a:srgbClr val="A84F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40" name="Freeform 35"/>
            <p:cNvSpPr>
              <a:spLocks/>
            </p:cNvSpPr>
            <p:nvPr/>
          </p:nvSpPr>
          <p:spPr bwMode="auto">
            <a:xfrm>
              <a:off x="854" y="1699"/>
              <a:ext cx="34" cy="80"/>
            </a:xfrm>
            <a:custGeom>
              <a:avLst/>
              <a:gdLst>
                <a:gd name="T0" fmla="*/ 0 w 136"/>
                <a:gd name="T1" fmla="*/ 0 h 321"/>
                <a:gd name="T2" fmla="*/ 0 w 136"/>
                <a:gd name="T3" fmla="*/ 0 h 321"/>
                <a:gd name="T4" fmla="*/ 0 w 136"/>
                <a:gd name="T5" fmla="*/ 0 h 321"/>
                <a:gd name="T6" fmla="*/ 0 w 136"/>
                <a:gd name="T7" fmla="*/ 0 h 321"/>
                <a:gd name="T8" fmla="*/ 0 w 136"/>
                <a:gd name="T9" fmla="*/ 0 h 321"/>
                <a:gd name="T10" fmla="*/ 0 w 136"/>
                <a:gd name="T11" fmla="*/ 0 h 321"/>
                <a:gd name="T12" fmla="*/ 0 w 136"/>
                <a:gd name="T13" fmla="*/ 0 h 321"/>
                <a:gd name="T14" fmla="*/ 0 w 136"/>
                <a:gd name="T15" fmla="*/ 0 h 321"/>
                <a:gd name="T16" fmla="*/ 0 w 136"/>
                <a:gd name="T17" fmla="*/ 0 h 321"/>
                <a:gd name="T18" fmla="*/ 0 w 136"/>
                <a:gd name="T19" fmla="*/ 0 h 321"/>
                <a:gd name="T20" fmla="*/ 0 w 136"/>
                <a:gd name="T21" fmla="*/ 0 h 321"/>
                <a:gd name="T22" fmla="*/ 0 w 136"/>
                <a:gd name="T23" fmla="*/ 0 h 321"/>
                <a:gd name="T24" fmla="*/ 0 w 136"/>
                <a:gd name="T25" fmla="*/ 0 h 321"/>
                <a:gd name="T26" fmla="*/ 0 w 136"/>
                <a:gd name="T27" fmla="*/ 0 h 321"/>
                <a:gd name="T28" fmla="*/ 0 w 136"/>
                <a:gd name="T29" fmla="*/ 0 h 321"/>
                <a:gd name="T30" fmla="*/ 0 w 136"/>
                <a:gd name="T31" fmla="*/ 0 h 321"/>
                <a:gd name="T32" fmla="*/ 0 w 136"/>
                <a:gd name="T33" fmla="*/ 0 h 321"/>
                <a:gd name="T34" fmla="*/ 0 w 136"/>
                <a:gd name="T35" fmla="*/ 0 h 321"/>
                <a:gd name="T36" fmla="*/ 0 w 136"/>
                <a:gd name="T37" fmla="*/ 0 h 321"/>
                <a:gd name="T38" fmla="*/ 0 w 136"/>
                <a:gd name="T39" fmla="*/ 0 h 321"/>
                <a:gd name="T40" fmla="*/ 0 w 136"/>
                <a:gd name="T41" fmla="*/ 0 h 321"/>
                <a:gd name="T42" fmla="*/ 0 w 136"/>
                <a:gd name="T43" fmla="*/ 0 h 321"/>
                <a:gd name="T44" fmla="*/ 0 w 136"/>
                <a:gd name="T45" fmla="*/ 0 h 321"/>
                <a:gd name="T46" fmla="*/ 0 w 136"/>
                <a:gd name="T47" fmla="*/ 0 h 321"/>
                <a:gd name="T48" fmla="*/ 0 w 136"/>
                <a:gd name="T49" fmla="*/ 0 h 321"/>
                <a:gd name="T50" fmla="*/ 0 w 136"/>
                <a:gd name="T51" fmla="*/ 0 h 321"/>
                <a:gd name="T52" fmla="*/ 0 w 136"/>
                <a:gd name="T53" fmla="*/ 0 h 321"/>
                <a:gd name="T54" fmla="*/ 0 w 136"/>
                <a:gd name="T55" fmla="*/ 0 h 321"/>
                <a:gd name="T56" fmla="*/ 0 w 136"/>
                <a:gd name="T57" fmla="*/ 0 h 321"/>
                <a:gd name="T58" fmla="*/ 0 w 136"/>
                <a:gd name="T59" fmla="*/ 0 h 321"/>
                <a:gd name="T60" fmla="*/ 0 w 136"/>
                <a:gd name="T61" fmla="*/ 0 h 321"/>
                <a:gd name="T62" fmla="*/ 0 w 136"/>
                <a:gd name="T63" fmla="*/ 0 h 321"/>
                <a:gd name="T64" fmla="*/ 0 w 136"/>
                <a:gd name="T65" fmla="*/ 0 h 321"/>
                <a:gd name="T66" fmla="*/ 0 w 136"/>
                <a:gd name="T67" fmla="*/ 0 h 321"/>
                <a:gd name="T68" fmla="*/ 0 w 136"/>
                <a:gd name="T69" fmla="*/ 0 h 321"/>
                <a:gd name="T70" fmla="*/ 0 w 136"/>
                <a:gd name="T71" fmla="*/ 0 h 321"/>
                <a:gd name="T72" fmla="*/ 0 w 136"/>
                <a:gd name="T73" fmla="*/ 0 h 32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6"/>
                <a:gd name="T112" fmla="*/ 0 h 321"/>
                <a:gd name="T113" fmla="*/ 136 w 136"/>
                <a:gd name="T114" fmla="*/ 321 h 32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6" h="321">
                  <a:moveTo>
                    <a:pt x="136" y="118"/>
                  </a:moveTo>
                  <a:lnTo>
                    <a:pt x="136" y="112"/>
                  </a:lnTo>
                  <a:lnTo>
                    <a:pt x="135" y="98"/>
                  </a:lnTo>
                  <a:lnTo>
                    <a:pt x="133" y="77"/>
                  </a:lnTo>
                  <a:lnTo>
                    <a:pt x="126" y="55"/>
                  </a:lnTo>
                  <a:lnTo>
                    <a:pt x="114" y="33"/>
                  </a:lnTo>
                  <a:lnTo>
                    <a:pt x="97" y="14"/>
                  </a:lnTo>
                  <a:lnTo>
                    <a:pt x="71" y="1"/>
                  </a:lnTo>
                  <a:lnTo>
                    <a:pt x="37" y="0"/>
                  </a:lnTo>
                  <a:lnTo>
                    <a:pt x="32" y="1"/>
                  </a:lnTo>
                  <a:lnTo>
                    <a:pt x="26" y="2"/>
                  </a:lnTo>
                  <a:lnTo>
                    <a:pt x="22" y="2"/>
                  </a:lnTo>
                  <a:lnTo>
                    <a:pt x="17" y="3"/>
                  </a:lnTo>
                  <a:lnTo>
                    <a:pt x="12" y="5"/>
                  </a:lnTo>
                  <a:lnTo>
                    <a:pt x="8" y="7"/>
                  </a:lnTo>
                  <a:lnTo>
                    <a:pt x="3" y="8"/>
                  </a:lnTo>
                  <a:lnTo>
                    <a:pt x="0" y="10"/>
                  </a:lnTo>
                  <a:lnTo>
                    <a:pt x="3" y="68"/>
                  </a:lnTo>
                  <a:lnTo>
                    <a:pt x="11" y="119"/>
                  </a:lnTo>
                  <a:lnTo>
                    <a:pt x="23" y="166"/>
                  </a:lnTo>
                  <a:lnTo>
                    <a:pt x="36" y="205"/>
                  </a:lnTo>
                  <a:lnTo>
                    <a:pt x="52" y="241"/>
                  </a:lnTo>
                  <a:lnTo>
                    <a:pt x="70" y="272"/>
                  </a:lnTo>
                  <a:lnTo>
                    <a:pt x="88" y="299"/>
                  </a:lnTo>
                  <a:lnTo>
                    <a:pt x="107" y="321"/>
                  </a:lnTo>
                  <a:lnTo>
                    <a:pt x="111" y="301"/>
                  </a:lnTo>
                  <a:lnTo>
                    <a:pt x="114" y="283"/>
                  </a:lnTo>
                  <a:lnTo>
                    <a:pt x="118" y="272"/>
                  </a:lnTo>
                  <a:lnTo>
                    <a:pt x="119" y="267"/>
                  </a:lnTo>
                  <a:lnTo>
                    <a:pt x="118" y="262"/>
                  </a:lnTo>
                  <a:lnTo>
                    <a:pt x="114" y="252"/>
                  </a:lnTo>
                  <a:lnTo>
                    <a:pt x="112" y="234"/>
                  </a:lnTo>
                  <a:lnTo>
                    <a:pt x="109" y="213"/>
                  </a:lnTo>
                  <a:lnTo>
                    <a:pt x="109" y="190"/>
                  </a:lnTo>
                  <a:lnTo>
                    <a:pt x="113" y="164"/>
                  </a:lnTo>
                  <a:lnTo>
                    <a:pt x="121" y="140"/>
                  </a:lnTo>
                  <a:lnTo>
                    <a:pt x="136" y="118"/>
                  </a:lnTo>
                  <a:close/>
                </a:path>
              </a:pathLst>
            </a:custGeom>
            <a:solidFill>
              <a:srgbClr val="E28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41" name="Freeform 36"/>
            <p:cNvSpPr>
              <a:spLocks/>
            </p:cNvSpPr>
            <p:nvPr/>
          </p:nvSpPr>
          <p:spPr bwMode="auto">
            <a:xfrm>
              <a:off x="839" y="1702"/>
              <a:ext cx="42" cy="90"/>
            </a:xfrm>
            <a:custGeom>
              <a:avLst/>
              <a:gdLst>
                <a:gd name="T0" fmla="*/ 0 w 167"/>
                <a:gd name="T1" fmla="*/ 0 h 363"/>
                <a:gd name="T2" fmla="*/ 0 w 167"/>
                <a:gd name="T3" fmla="*/ 0 h 363"/>
                <a:gd name="T4" fmla="*/ 0 w 167"/>
                <a:gd name="T5" fmla="*/ 0 h 363"/>
                <a:gd name="T6" fmla="*/ 0 w 167"/>
                <a:gd name="T7" fmla="*/ 0 h 363"/>
                <a:gd name="T8" fmla="*/ 0 w 167"/>
                <a:gd name="T9" fmla="*/ 0 h 363"/>
                <a:gd name="T10" fmla="*/ 0 w 167"/>
                <a:gd name="T11" fmla="*/ 0 h 363"/>
                <a:gd name="T12" fmla="*/ 0 w 167"/>
                <a:gd name="T13" fmla="*/ 0 h 363"/>
                <a:gd name="T14" fmla="*/ 0 w 167"/>
                <a:gd name="T15" fmla="*/ 0 h 363"/>
                <a:gd name="T16" fmla="*/ 0 w 167"/>
                <a:gd name="T17" fmla="*/ 0 h 363"/>
                <a:gd name="T18" fmla="*/ 0 w 167"/>
                <a:gd name="T19" fmla="*/ 0 h 363"/>
                <a:gd name="T20" fmla="*/ 0 w 167"/>
                <a:gd name="T21" fmla="*/ 0 h 363"/>
                <a:gd name="T22" fmla="*/ 0 w 167"/>
                <a:gd name="T23" fmla="*/ 0 h 363"/>
                <a:gd name="T24" fmla="*/ 0 w 167"/>
                <a:gd name="T25" fmla="*/ 0 h 363"/>
                <a:gd name="T26" fmla="*/ 0 w 167"/>
                <a:gd name="T27" fmla="*/ 0 h 363"/>
                <a:gd name="T28" fmla="*/ 0 w 167"/>
                <a:gd name="T29" fmla="*/ 0 h 363"/>
                <a:gd name="T30" fmla="*/ 0 w 167"/>
                <a:gd name="T31" fmla="*/ 0 h 363"/>
                <a:gd name="T32" fmla="*/ 0 w 167"/>
                <a:gd name="T33" fmla="*/ 0 h 363"/>
                <a:gd name="T34" fmla="*/ 0 w 167"/>
                <a:gd name="T35" fmla="*/ 0 h 363"/>
                <a:gd name="T36" fmla="*/ 0 w 167"/>
                <a:gd name="T37" fmla="*/ 0 h 363"/>
                <a:gd name="T38" fmla="*/ 0 w 167"/>
                <a:gd name="T39" fmla="*/ 0 h 363"/>
                <a:gd name="T40" fmla="*/ 0 w 167"/>
                <a:gd name="T41" fmla="*/ 0 h 363"/>
                <a:gd name="T42" fmla="*/ 0 w 167"/>
                <a:gd name="T43" fmla="*/ 0 h 363"/>
                <a:gd name="T44" fmla="*/ 0 w 167"/>
                <a:gd name="T45" fmla="*/ 0 h 363"/>
                <a:gd name="T46" fmla="*/ 0 w 167"/>
                <a:gd name="T47" fmla="*/ 0 h 363"/>
                <a:gd name="T48" fmla="*/ 0 w 167"/>
                <a:gd name="T49" fmla="*/ 0 h 363"/>
                <a:gd name="T50" fmla="*/ 0 w 167"/>
                <a:gd name="T51" fmla="*/ 0 h 363"/>
                <a:gd name="T52" fmla="*/ 0 w 167"/>
                <a:gd name="T53" fmla="*/ 0 h 363"/>
                <a:gd name="T54" fmla="*/ 0 w 167"/>
                <a:gd name="T55" fmla="*/ 0 h 363"/>
                <a:gd name="T56" fmla="*/ 0 w 167"/>
                <a:gd name="T57" fmla="*/ 0 h 3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7"/>
                <a:gd name="T88" fmla="*/ 0 h 363"/>
                <a:gd name="T89" fmla="*/ 167 w 167"/>
                <a:gd name="T90" fmla="*/ 363 h 3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7" h="363">
                  <a:moveTo>
                    <a:pt x="60" y="251"/>
                  </a:moveTo>
                  <a:lnTo>
                    <a:pt x="92" y="299"/>
                  </a:lnTo>
                  <a:lnTo>
                    <a:pt x="118" y="332"/>
                  </a:lnTo>
                  <a:lnTo>
                    <a:pt x="137" y="352"/>
                  </a:lnTo>
                  <a:lnTo>
                    <a:pt x="150" y="362"/>
                  </a:lnTo>
                  <a:lnTo>
                    <a:pt x="158" y="363"/>
                  </a:lnTo>
                  <a:lnTo>
                    <a:pt x="162" y="359"/>
                  </a:lnTo>
                  <a:lnTo>
                    <a:pt x="165" y="349"/>
                  </a:lnTo>
                  <a:lnTo>
                    <a:pt x="165" y="338"/>
                  </a:lnTo>
                  <a:lnTo>
                    <a:pt x="165" y="331"/>
                  </a:lnTo>
                  <a:lnTo>
                    <a:pt x="166" y="324"/>
                  </a:lnTo>
                  <a:lnTo>
                    <a:pt x="166" y="318"/>
                  </a:lnTo>
                  <a:lnTo>
                    <a:pt x="167" y="311"/>
                  </a:lnTo>
                  <a:lnTo>
                    <a:pt x="148" y="289"/>
                  </a:lnTo>
                  <a:lnTo>
                    <a:pt x="130" y="262"/>
                  </a:lnTo>
                  <a:lnTo>
                    <a:pt x="112" y="231"/>
                  </a:lnTo>
                  <a:lnTo>
                    <a:pt x="96" y="195"/>
                  </a:lnTo>
                  <a:lnTo>
                    <a:pt x="83" y="156"/>
                  </a:lnTo>
                  <a:lnTo>
                    <a:pt x="71" y="109"/>
                  </a:lnTo>
                  <a:lnTo>
                    <a:pt x="63" y="58"/>
                  </a:lnTo>
                  <a:lnTo>
                    <a:pt x="60" y="0"/>
                  </a:lnTo>
                  <a:lnTo>
                    <a:pt x="35" y="14"/>
                  </a:lnTo>
                  <a:lnTo>
                    <a:pt x="16" y="34"/>
                  </a:lnTo>
                  <a:lnTo>
                    <a:pt x="5" y="59"/>
                  </a:lnTo>
                  <a:lnTo>
                    <a:pt x="0" y="89"/>
                  </a:lnTo>
                  <a:lnTo>
                    <a:pt x="2" y="123"/>
                  </a:lnTo>
                  <a:lnTo>
                    <a:pt x="13" y="161"/>
                  </a:lnTo>
                  <a:lnTo>
                    <a:pt x="32" y="205"/>
                  </a:lnTo>
                  <a:lnTo>
                    <a:pt x="60" y="251"/>
                  </a:lnTo>
                  <a:close/>
                </a:path>
              </a:pathLst>
            </a:custGeom>
            <a:solidFill>
              <a:srgbClr val="BF66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42" name="Freeform 37"/>
            <p:cNvSpPr>
              <a:spLocks/>
            </p:cNvSpPr>
            <p:nvPr/>
          </p:nvSpPr>
          <p:spPr bwMode="auto">
            <a:xfrm>
              <a:off x="915" y="1859"/>
              <a:ext cx="43" cy="47"/>
            </a:xfrm>
            <a:custGeom>
              <a:avLst/>
              <a:gdLst>
                <a:gd name="T0" fmla="*/ 0 w 173"/>
                <a:gd name="T1" fmla="*/ 0 h 187"/>
                <a:gd name="T2" fmla="*/ 0 w 173"/>
                <a:gd name="T3" fmla="*/ 0 h 187"/>
                <a:gd name="T4" fmla="*/ 0 w 173"/>
                <a:gd name="T5" fmla="*/ 0 h 187"/>
                <a:gd name="T6" fmla="*/ 0 w 173"/>
                <a:gd name="T7" fmla="*/ 0 h 187"/>
                <a:gd name="T8" fmla="*/ 0 w 173"/>
                <a:gd name="T9" fmla="*/ 0 h 187"/>
                <a:gd name="T10" fmla="*/ 0 w 173"/>
                <a:gd name="T11" fmla="*/ 0 h 187"/>
                <a:gd name="T12" fmla="*/ 0 w 173"/>
                <a:gd name="T13" fmla="*/ 0 h 187"/>
                <a:gd name="T14" fmla="*/ 0 w 173"/>
                <a:gd name="T15" fmla="*/ 0 h 187"/>
                <a:gd name="T16" fmla="*/ 0 w 173"/>
                <a:gd name="T17" fmla="*/ 0 h 187"/>
                <a:gd name="T18" fmla="*/ 0 w 173"/>
                <a:gd name="T19" fmla="*/ 0 h 187"/>
                <a:gd name="T20" fmla="*/ 0 w 173"/>
                <a:gd name="T21" fmla="*/ 0 h 187"/>
                <a:gd name="T22" fmla="*/ 0 w 173"/>
                <a:gd name="T23" fmla="*/ 0 h 187"/>
                <a:gd name="T24" fmla="*/ 0 w 173"/>
                <a:gd name="T25" fmla="*/ 0 h 187"/>
                <a:gd name="T26" fmla="*/ 0 w 173"/>
                <a:gd name="T27" fmla="*/ 0 h 187"/>
                <a:gd name="T28" fmla="*/ 0 w 173"/>
                <a:gd name="T29" fmla="*/ 0 h 187"/>
                <a:gd name="T30" fmla="*/ 0 w 173"/>
                <a:gd name="T31" fmla="*/ 0 h 187"/>
                <a:gd name="T32" fmla="*/ 0 w 173"/>
                <a:gd name="T33" fmla="*/ 0 h 187"/>
                <a:gd name="T34" fmla="*/ 0 w 173"/>
                <a:gd name="T35" fmla="*/ 0 h 187"/>
                <a:gd name="T36" fmla="*/ 0 w 173"/>
                <a:gd name="T37" fmla="*/ 0 h 187"/>
                <a:gd name="T38" fmla="*/ 0 w 173"/>
                <a:gd name="T39" fmla="*/ 0 h 187"/>
                <a:gd name="T40" fmla="*/ 0 w 173"/>
                <a:gd name="T41" fmla="*/ 0 h 187"/>
                <a:gd name="T42" fmla="*/ 0 w 173"/>
                <a:gd name="T43" fmla="*/ 0 h 187"/>
                <a:gd name="T44" fmla="*/ 0 w 173"/>
                <a:gd name="T45" fmla="*/ 0 h 187"/>
                <a:gd name="T46" fmla="*/ 0 w 173"/>
                <a:gd name="T47" fmla="*/ 0 h 187"/>
                <a:gd name="T48" fmla="*/ 0 w 173"/>
                <a:gd name="T49" fmla="*/ 0 h 187"/>
                <a:gd name="T50" fmla="*/ 0 w 173"/>
                <a:gd name="T51" fmla="*/ 0 h 187"/>
                <a:gd name="T52" fmla="*/ 0 w 173"/>
                <a:gd name="T53" fmla="*/ 0 h 187"/>
                <a:gd name="T54" fmla="*/ 0 w 173"/>
                <a:gd name="T55" fmla="*/ 0 h 187"/>
                <a:gd name="T56" fmla="*/ 0 w 173"/>
                <a:gd name="T57" fmla="*/ 0 h 187"/>
                <a:gd name="T58" fmla="*/ 0 w 173"/>
                <a:gd name="T59" fmla="*/ 0 h 187"/>
                <a:gd name="T60" fmla="*/ 0 w 173"/>
                <a:gd name="T61" fmla="*/ 0 h 187"/>
                <a:gd name="T62" fmla="*/ 0 w 173"/>
                <a:gd name="T63" fmla="*/ 0 h 187"/>
                <a:gd name="T64" fmla="*/ 0 w 173"/>
                <a:gd name="T65" fmla="*/ 0 h 187"/>
                <a:gd name="T66" fmla="*/ 0 w 173"/>
                <a:gd name="T67" fmla="*/ 0 h 187"/>
                <a:gd name="T68" fmla="*/ 0 w 173"/>
                <a:gd name="T69" fmla="*/ 0 h 187"/>
                <a:gd name="T70" fmla="*/ 0 w 173"/>
                <a:gd name="T71" fmla="*/ 0 h 187"/>
                <a:gd name="T72" fmla="*/ 0 w 173"/>
                <a:gd name="T73" fmla="*/ 0 h 187"/>
                <a:gd name="T74" fmla="*/ 0 w 173"/>
                <a:gd name="T75" fmla="*/ 0 h 187"/>
                <a:gd name="T76" fmla="*/ 0 w 173"/>
                <a:gd name="T77" fmla="*/ 0 h 187"/>
                <a:gd name="T78" fmla="*/ 0 w 173"/>
                <a:gd name="T79" fmla="*/ 0 h 187"/>
                <a:gd name="T80" fmla="*/ 0 w 173"/>
                <a:gd name="T81" fmla="*/ 0 h 1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3"/>
                <a:gd name="T124" fmla="*/ 0 h 187"/>
                <a:gd name="T125" fmla="*/ 173 w 173"/>
                <a:gd name="T126" fmla="*/ 187 h 18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3" h="187">
                  <a:moveTo>
                    <a:pt x="0" y="10"/>
                  </a:moveTo>
                  <a:lnTo>
                    <a:pt x="2" y="10"/>
                  </a:lnTo>
                  <a:lnTo>
                    <a:pt x="8" y="11"/>
                  </a:lnTo>
                  <a:lnTo>
                    <a:pt x="16" y="12"/>
                  </a:lnTo>
                  <a:lnTo>
                    <a:pt x="25" y="14"/>
                  </a:lnTo>
                  <a:lnTo>
                    <a:pt x="36" y="14"/>
                  </a:lnTo>
                  <a:lnTo>
                    <a:pt x="48" y="12"/>
                  </a:lnTo>
                  <a:lnTo>
                    <a:pt x="57" y="10"/>
                  </a:lnTo>
                  <a:lnTo>
                    <a:pt x="65" y="7"/>
                  </a:lnTo>
                  <a:lnTo>
                    <a:pt x="76" y="2"/>
                  </a:lnTo>
                  <a:lnTo>
                    <a:pt x="91" y="0"/>
                  </a:lnTo>
                  <a:lnTo>
                    <a:pt x="110" y="0"/>
                  </a:lnTo>
                  <a:lnTo>
                    <a:pt x="129" y="7"/>
                  </a:lnTo>
                  <a:lnTo>
                    <a:pt x="148" y="21"/>
                  </a:lnTo>
                  <a:lnTo>
                    <a:pt x="162" y="43"/>
                  </a:lnTo>
                  <a:lnTo>
                    <a:pt x="171" y="77"/>
                  </a:lnTo>
                  <a:lnTo>
                    <a:pt x="173" y="122"/>
                  </a:lnTo>
                  <a:lnTo>
                    <a:pt x="170" y="131"/>
                  </a:lnTo>
                  <a:lnTo>
                    <a:pt x="164" y="151"/>
                  </a:lnTo>
                  <a:lnTo>
                    <a:pt x="162" y="173"/>
                  </a:lnTo>
                  <a:lnTo>
                    <a:pt x="168" y="187"/>
                  </a:lnTo>
                  <a:lnTo>
                    <a:pt x="166" y="187"/>
                  </a:lnTo>
                  <a:lnTo>
                    <a:pt x="157" y="186"/>
                  </a:lnTo>
                  <a:lnTo>
                    <a:pt x="146" y="184"/>
                  </a:lnTo>
                  <a:lnTo>
                    <a:pt x="133" y="182"/>
                  </a:lnTo>
                  <a:lnTo>
                    <a:pt x="118" y="180"/>
                  </a:lnTo>
                  <a:lnTo>
                    <a:pt x="103" y="178"/>
                  </a:lnTo>
                  <a:lnTo>
                    <a:pt x="90" y="176"/>
                  </a:lnTo>
                  <a:lnTo>
                    <a:pt x="79" y="173"/>
                  </a:lnTo>
                  <a:lnTo>
                    <a:pt x="70" y="170"/>
                  </a:lnTo>
                  <a:lnTo>
                    <a:pt x="60" y="165"/>
                  </a:lnTo>
                  <a:lnTo>
                    <a:pt x="51" y="158"/>
                  </a:lnTo>
                  <a:lnTo>
                    <a:pt x="43" y="150"/>
                  </a:lnTo>
                  <a:lnTo>
                    <a:pt x="35" y="142"/>
                  </a:lnTo>
                  <a:lnTo>
                    <a:pt x="29" y="134"/>
                  </a:lnTo>
                  <a:lnTo>
                    <a:pt x="24" y="124"/>
                  </a:lnTo>
                  <a:lnTo>
                    <a:pt x="23" y="117"/>
                  </a:lnTo>
                  <a:lnTo>
                    <a:pt x="23" y="95"/>
                  </a:lnTo>
                  <a:lnTo>
                    <a:pt x="21" y="61"/>
                  </a:lnTo>
                  <a:lnTo>
                    <a:pt x="14" y="30"/>
                  </a:lnTo>
                  <a:lnTo>
                    <a:pt x="0" y="10"/>
                  </a:lnTo>
                  <a:close/>
                </a:path>
              </a:pathLst>
            </a:custGeom>
            <a:solidFill>
              <a:srgbClr val="AF3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43" name="Freeform 38"/>
            <p:cNvSpPr>
              <a:spLocks/>
            </p:cNvSpPr>
            <p:nvPr/>
          </p:nvSpPr>
          <p:spPr bwMode="auto">
            <a:xfrm>
              <a:off x="919" y="1863"/>
              <a:ext cx="36" cy="39"/>
            </a:xfrm>
            <a:custGeom>
              <a:avLst/>
              <a:gdLst>
                <a:gd name="T0" fmla="*/ 0 w 142"/>
                <a:gd name="T1" fmla="*/ 0 h 153"/>
                <a:gd name="T2" fmla="*/ 0 w 142"/>
                <a:gd name="T3" fmla="*/ 0 h 153"/>
                <a:gd name="T4" fmla="*/ 0 w 142"/>
                <a:gd name="T5" fmla="*/ 0 h 153"/>
                <a:gd name="T6" fmla="*/ 0 w 142"/>
                <a:gd name="T7" fmla="*/ 0 h 153"/>
                <a:gd name="T8" fmla="*/ 0 w 142"/>
                <a:gd name="T9" fmla="*/ 0 h 153"/>
                <a:gd name="T10" fmla="*/ 0 w 142"/>
                <a:gd name="T11" fmla="*/ 0 h 153"/>
                <a:gd name="T12" fmla="*/ 0 w 142"/>
                <a:gd name="T13" fmla="*/ 0 h 153"/>
                <a:gd name="T14" fmla="*/ 0 w 142"/>
                <a:gd name="T15" fmla="*/ 0 h 153"/>
                <a:gd name="T16" fmla="*/ 0 w 142"/>
                <a:gd name="T17" fmla="*/ 0 h 153"/>
                <a:gd name="T18" fmla="*/ 0 w 142"/>
                <a:gd name="T19" fmla="*/ 0 h 153"/>
                <a:gd name="T20" fmla="*/ 0 w 142"/>
                <a:gd name="T21" fmla="*/ 0 h 153"/>
                <a:gd name="T22" fmla="*/ 0 w 142"/>
                <a:gd name="T23" fmla="*/ 0 h 153"/>
                <a:gd name="T24" fmla="*/ 0 w 142"/>
                <a:gd name="T25" fmla="*/ 0 h 153"/>
                <a:gd name="T26" fmla="*/ 0 w 142"/>
                <a:gd name="T27" fmla="*/ 0 h 153"/>
                <a:gd name="T28" fmla="*/ 0 w 142"/>
                <a:gd name="T29" fmla="*/ 0 h 153"/>
                <a:gd name="T30" fmla="*/ 0 w 142"/>
                <a:gd name="T31" fmla="*/ 0 h 153"/>
                <a:gd name="T32" fmla="*/ 0 w 142"/>
                <a:gd name="T33" fmla="*/ 0 h 153"/>
                <a:gd name="T34" fmla="*/ 0 w 142"/>
                <a:gd name="T35" fmla="*/ 0 h 153"/>
                <a:gd name="T36" fmla="*/ 0 w 142"/>
                <a:gd name="T37" fmla="*/ 0 h 153"/>
                <a:gd name="T38" fmla="*/ 0 w 142"/>
                <a:gd name="T39" fmla="*/ 0 h 153"/>
                <a:gd name="T40" fmla="*/ 0 w 142"/>
                <a:gd name="T41" fmla="*/ 0 h 153"/>
                <a:gd name="T42" fmla="*/ 0 w 142"/>
                <a:gd name="T43" fmla="*/ 0 h 153"/>
                <a:gd name="T44" fmla="*/ 0 w 142"/>
                <a:gd name="T45" fmla="*/ 0 h 153"/>
                <a:gd name="T46" fmla="*/ 0 w 142"/>
                <a:gd name="T47" fmla="*/ 0 h 153"/>
                <a:gd name="T48" fmla="*/ 0 w 142"/>
                <a:gd name="T49" fmla="*/ 0 h 153"/>
                <a:gd name="T50" fmla="*/ 0 w 142"/>
                <a:gd name="T51" fmla="*/ 0 h 153"/>
                <a:gd name="T52" fmla="*/ 0 w 142"/>
                <a:gd name="T53" fmla="*/ 0 h 153"/>
                <a:gd name="T54" fmla="*/ 0 w 142"/>
                <a:gd name="T55" fmla="*/ 0 h 153"/>
                <a:gd name="T56" fmla="*/ 0 w 142"/>
                <a:gd name="T57" fmla="*/ 0 h 153"/>
                <a:gd name="T58" fmla="*/ 0 w 142"/>
                <a:gd name="T59" fmla="*/ 0 h 153"/>
                <a:gd name="T60" fmla="*/ 0 w 142"/>
                <a:gd name="T61" fmla="*/ 0 h 153"/>
                <a:gd name="T62" fmla="*/ 0 w 142"/>
                <a:gd name="T63" fmla="*/ 0 h 153"/>
                <a:gd name="T64" fmla="*/ 0 w 142"/>
                <a:gd name="T65" fmla="*/ 0 h 153"/>
                <a:gd name="T66" fmla="*/ 0 w 142"/>
                <a:gd name="T67" fmla="*/ 0 h 153"/>
                <a:gd name="T68" fmla="*/ 0 w 142"/>
                <a:gd name="T69" fmla="*/ 0 h 153"/>
                <a:gd name="T70" fmla="*/ 0 w 142"/>
                <a:gd name="T71" fmla="*/ 0 h 153"/>
                <a:gd name="T72" fmla="*/ 0 w 142"/>
                <a:gd name="T73" fmla="*/ 0 h 153"/>
                <a:gd name="T74" fmla="*/ 0 w 142"/>
                <a:gd name="T75" fmla="*/ 0 h 153"/>
                <a:gd name="T76" fmla="*/ 0 w 142"/>
                <a:gd name="T77" fmla="*/ 0 h 153"/>
                <a:gd name="T78" fmla="*/ 0 w 142"/>
                <a:gd name="T79" fmla="*/ 0 h 153"/>
                <a:gd name="T80" fmla="*/ 0 w 142"/>
                <a:gd name="T81" fmla="*/ 0 h 153"/>
                <a:gd name="T82" fmla="*/ 0 w 142"/>
                <a:gd name="T83" fmla="*/ 0 h 15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2"/>
                <a:gd name="T127" fmla="*/ 0 h 153"/>
                <a:gd name="T128" fmla="*/ 142 w 142"/>
                <a:gd name="T129" fmla="*/ 153 h 15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2" h="153">
                  <a:moveTo>
                    <a:pt x="81" y="0"/>
                  </a:moveTo>
                  <a:lnTo>
                    <a:pt x="84" y="0"/>
                  </a:lnTo>
                  <a:lnTo>
                    <a:pt x="94" y="1"/>
                  </a:lnTo>
                  <a:lnTo>
                    <a:pt x="105" y="5"/>
                  </a:lnTo>
                  <a:lnTo>
                    <a:pt x="119" y="13"/>
                  </a:lnTo>
                  <a:lnTo>
                    <a:pt x="131" y="27"/>
                  </a:lnTo>
                  <a:lnTo>
                    <a:pt x="139" y="48"/>
                  </a:lnTo>
                  <a:lnTo>
                    <a:pt x="142" y="79"/>
                  </a:lnTo>
                  <a:lnTo>
                    <a:pt x="136" y="120"/>
                  </a:lnTo>
                  <a:lnTo>
                    <a:pt x="136" y="153"/>
                  </a:lnTo>
                  <a:lnTo>
                    <a:pt x="135" y="152"/>
                  </a:lnTo>
                  <a:lnTo>
                    <a:pt x="131" y="150"/>
                  </a:lnTo>
                  <a:lnTo>
                    <a:pt x="126" y="148"/>
                  </a:lnTo>
                  <a:lnTo>
                    <a:pt x="121" y="146"/>
                  </a:lnTo>
                  <a:lnTo>
                    <a:pt x="112" y="145"/>
                  </a:lnTo>
                  <a:lnTo>
                    <a:pt x="105" y="143"/>
                  </a:lnTo>
                  <a:lnTo>
                    <a:pt x="97" y="142"/>
                  </a:lnTo>
                  <a:lnTo>
                    <a:pt x="90" y="143"/>
                  </a:lnTo>
                  <a:lnTo>
                    <a:pt x="83" y="145"/>
                  </a:lnTo>
                  <a:lnTo>
                    <a:pt x="76" y="145"/>
                  </a:lnTo>
                  <a:lnTo>
                    <a:pt x="69" y="143"/>
                  </a:lnTo>
                  <a:lnTo>
                    <a:pt x="62" y="142"/>
                  </a:lnTo>
                  <a:lnTo>
                    <a:pt x="56" y="141"/>
                  </a:lnTo>
                  <a:lnTo>
                    <a:pt x="52" y="140"/>
                  </a:lnTo>
                  <a:lnTo>
                    <a:pt x="49" y="139"/>
                  </a:lnTo>
                  <a:lnTo>
                    <a:pt x="48" y="139"/>
                  </a:lnTo>
                  <a:lnTo>
                    <a:pt x="46" y="138"/>
                  </a:lnTo>
                  <a:lnTo>
                    <a:pt x="39" y="133"/>
                  </a:lnTo>
                  <a:lnTo>
                    <a:pt x="29" y="126"/>
                  </a:lnTo>
                  <a:lnTo>
                    <a:pt x="20" y="115"/>
                  </a:lnTo>
                  <a:lnTo>
                    <a:pt x="11" y="104"/>
                  </a:lnTo>
                  <a:lnTo>
                    <a:pt x="4" y="89"/>
                  </a:lnTo>
                  <a:lnTo>
                    <a:pt x="0" y="72"/>
                  </a:lnTo>
                  <a:lnTo>
                    <a:pt x="1" y="54"/>
                  </a:lnTo>
                  <a:lnTo>
                    <a:pt x="1" y="51"/>
                  </a:lnTo>
                  <a:lnTo>
                    <a:pt x="4" y="45"/>
                  </a:lnTo>
                  <a:lnTo>
                    <a:pt x="7" y="37"/>
                  </a:lnTo>
                  <a:lnTo>
                    <a:pt x="14" y="28"/>
                  </a:lnTo>
                  <a:lnTo>
                    <a:pt x="25" y="19"/>
                  </a:lnTo>
                  <a:lnTo>
                    <a:pt x="39" y="9"/>
                  </a:lnTo>
                  <a:lnTo>
                    <a:pt x="58" y="3"/>
                  </a:lnTo>
                  <a:lnTo>
                    <a:pt x="8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44" name="Freeform 39"/>
            <p:cNvSpPr>
              <a:spLocks/>
            </p:cNvSpPr>
            <p:nvPr/>
          </p:nvSpPr>
          <p:spPr bwMode="auto">
            <a:xfrm>
              <a:off x="932" y="1874"/>
              <a:ext cx="16" cy="7"/>
            </a:xfrm>
            <a:custGeom>
              <a:avLst/>
              <a:gdLst>
                <a:gd name="T0" fmla="*/ 0 w 61"/>
                <a:gd name="T1" fmla="*/ 0 h 26"/>
                <a:gd name="T2" fmla="*/ 0 w 61"/>
                <a:gd name="T3" fmla="*/ 0 h 26"/>
                <a:gd name="T4" fmla="*/ 0 w 61"/>
                <a:gd name="T5" fmla="*/ 0 h 26"/>
                <a:gd name="T6" fmla="*/ 0 w 61"/>
                <a:gd name="T7" fmla="*/ 0 h 26"/>
                <a:gd name="T8" fmla="*/ 0 w 61"/>
                <a:gd name="T9" fmla="*/ 0 h 26"/>
                <a:gd name="T10" fmla="*/ 0 w 61"/>
                <a:gd name="T11" fmla="*/ 0 h 26"/>
                <a:gd name="T12" fmla="*/ 0 w 61"/>
                <a:gd name="T13" fmla="*/ 0 h 26"/>
                <a:gd name="T14" fmla="*/ 0 w 61"/>
                <a:gd name="T15" fmla="*/ 0 h 26"/>
                <a:gd name="T16" fmla="*/ 0 w 61"/>
                <a:gd name="T17" fmla="*/ 0 h 26"/>
                <a:gd name="T18" fmla="*/ 0 w 61"/>
                <a:gd name="T19" fmla="*/ 0 h 26"/>
                <a:gd name="T20" fmla="*/ 0 w 61"/>
                <a:gd name="T21" fmla="*/ 0 h 26"/>
                <a:gd name="T22" fmla="*/ 0 w 61"/>
                <a:gd name="T23" fmla="*/ 0 h 26"/>
                <a:gd name="T24" fmla="*/ 0 w 61"/>
                <a:gd name="T25" fmla="*/ 0 h 26"/>
                <a:gd name="T26" fmla="*/ 0 w 61"/>
                <a:gd name="T27" fmla="*/ 0 h 26"/>
                <a:gd name="T28" fmla="*/ 0 w 61"/>
                <a:gd name="T29" fmla="*/ 0 h 26"/>
                <a:gd name="T30" fmla="*/ 0 w 61"/>
                <a:gd name="T31" fmla="*/ 0 h 26"/>
                <a:gd name="T32" fmla="*/ 0 w 61"/>
                <a:gd name="T33" fmla="*/ 0 h 26"/>
                <a:gd name="T34" fmla="*/ 0 w 61"/>
                <a:gd name="T35" fmla="*/ 0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1"/>
                <a:gd name="T55" fmla="*/ 0 h 26"/>
                <a:gd name="T56" fmla="*/ 61 w 61"/>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1" h="26">
                  <a:moveTo>
                    <a:pt x="56" y="2"/>
                  </a:moveTo>
                  <a:lnTo>
                    <a:pt x="55" y="2"/>
                  </a:lnTo>
                  <a:lnTo>
                    <a:pt x="50" y="1"/>
                  </a:lnTo>
                  <a:lnTo>
                    <a:pt x="43" y="0"/>
                  </a:lnTo>
                  <a:lnTo>
                    <a:pt x="35" y="0"/>
                  </a:lnTo>
                  <a:lnTo>
                    <a:pt x="26" y="0"/>
                  </a:lnTo>
                  <a:lnTo>
                    <a:pt x="16" y="1"/>
                  </a:lnTo>
                  <a:lnTo>
                    <a:pt x="8" y="4"/>
                  </a:lnTo>
                  <a:lnTo>
                    <a:pt x="0" y="8"/>
                  </a:lnTo>
                  <a:lnTo>
                    <a:pt x="2" y="8"/>
                  </a:lnTo>
                  <a:lnTo>
                    <a:pt x="8" y="9"/>
                  </a:lnTo>
                  <a:lnTo>
                    <a:pt x="16" y="11"/>
                  </a:lnTo>
                  <a:lnTo>
                    <a:pt x="27" y="12"/>
                  </a:lnTo>
                  <a:lnTo>
                    <a:pt x="37" y="14"/>
                  </a:lnTo>
                  <a:lnTo>
                    <a:pt x="48" y="18"/>
                  </a:lnTo>
                  <a:lnTo>
                    <a:pt x="55" y="21"/>
                  </a:lnTo>
                  <a:lnTo>
                    <a:pt x="61" y="26"/>
                  </a:lnTo>
                  <a:lnTo>
                    <a:pt x="5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45" name="Freeform 40"/>
            <p:cNvSpPr>
              <a:spLocks/>
            </p:cNvSpPr>
            <p:nvPr/>
          </p:nvSpPr>
          <p:spPr bwMode="auto">
            <a:xfrm>
              <a:off x="928" y="1884"/>
              <a:ext cx="6" cy="4"/>
            </a:xfrm>
            <a:custGeom>
              <a:avLst/>
              <a:gdLst>
                <a:gd name="T0" fmla="*/ 0 w 24"/>
                <a:gd name="T1" fmla="*/ 0 h 14"/>
                <a:gd name="T2" fmla="*/ 0 w 24"/>
                <a:gd name="T3" fmla="*/ 0 h 14"/>
                <a:gd name="T4" fmla="*/ 0 w 24"/>
                <a:gd name="T5" fmla="*/ 0 h 14"/>
                <a:gd name="T6" fmla="*/ 0 w 24"/>
                <a:gd name="T7" fmla="*/ 0 h 14"/>
                <a:gd name="T8" fmla="*/ 0 w 24"/>
                <a:gd name="T9" fmla="*/ 0 h 14"/>
                <a:gd name="T10" fmla="*/ 0 w 24"/>
                <a:gd name="T11" fmla="*/ 0 h 14"/>
                <a:gd name="T12" fmla="*/ 0 w 24"/>
                <a:gd name="T13" fmla="*/ 0 h 14"/>
                <a:gd name="T14" fmla="*/ 0 60000 65536"/>
                <a:gd name="T15" fmla="*/ 0 60000 65536"/>
                <a:gd name="T16" fmla="*/ 0 60000 65536"/>
                <a:gd name="T17" fmla="*/ 0 60000 65536"/>
                <a:gd name="T18" fmla="*/ 0 60000 65536"/>
                <a:gd name="T19" fmla="*/ 0 60000 65536"/>
                <a:gd name="T20" fmla="*/ 0 60000 65536"/>
                <a:gd name="T21" fmla="*/ 0 w 24"/>
                <a:gd name="T22" fmla="*/ 0 h 14"/>
                <a:gd name="T23" fmla="*/ 24 w 24"/>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4">
                  <a:moveTo>
                    <a:pt x="24" y="0"/>
                  </a:moveTo>
                  <a:lnTo>
                    <a:pt x="0" y="0"/>
                  </a:lnTo>
                  <a:lnTo>
                    <a:pt x="0" y="14"/>
                  </a:lnTo>
                  <a:lnTo>
                    <a:pt x="2" y="14"/>
                  </a:lnTo>
                  <a:lnTo>
                    <a:pt x="8" y="14"/>
                  </a:lnTo>
                  <a:lnTo>
                    <a:pt x="16" y="10"/>
                  </a:ln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46" name="Freeform 41"/>
            <p:cNvSpPr>
              <a:spLocks/>
            </p:cNvSpPr>
            <p:nvPr/>
          </p:nvSpPr>
          <p:spPr bwMode="auto">
            <a:xfrm>
              <a:off x="997" y="1859"/>
              <a:ext cx="43" cy="47"/>
            </a:xfrm>
            <a:custGeom>
              <a:avLst/>
              <a:gdLst>
                <a:gd name="T0" fmla="*/ 0 w 173"/>
                <a:gd name="T1" fmla="*/ 0 h 187"/>
                <a:gd name="T2" fmla="*/ 0 w 173"/>
                <a:gd name="T3" fmla="*/ 0 h 187"/>
                <a:gd name="T4" fmla="*/ 0 w 173"/>
                <a:gd name="T5" fmla="*/ 0 h 187"/>
                <a:gd name="T6" fmla="*/ 0 w 173"/>
                <a:gd name="T7" fmla="*/ 0 h 187"/>
                <a:gd name="T8" fmla="*/ 0 w 173"/>
                <a:gd name="T9" fmla="*/ 0 h 187"/>
                <a:gd name="T10" fmla="*/ 0 w 173"/>
                <a:gd name="T11" fmla="*/ 0 h 187"/>
                <a:gd name="T12" fmla="*/ 0 w 173"/>
                <a:gd name="T13" fmla="*/ 0 h 187"/>
                <a:gd name="T14" fmla="*/ 0 w 173"/>
                <a:gd name="T15" fmla="*/ 0 h 187"/>
                <a:gd name="T16" fmla="*/ 0 w 173"/>
                <a:gd name="T17" fmla="*/ 0 h 187"/>
                <a:gd name="T18" fmla="*/ 0 w 173"/>
                <a:gd name="T19" fmla="*/ 0 h 187"/>
                <a:gd name="T20" fmla="*/ 0 w 173"/>
                <a:gd name="T21" fmla="*/ 0 h 187"/>
                <a:gd name="T22" fmla="*/ 0 w 173"/>
                <a:gd name="T23" fmla="*/ 0 h 187"/>
                <a:gd name="T24" fmla="*/ 0 w 173"/>
                <a:gd name="T25" fmla="*/ 0 h 187"/>
                <a:gd name="T26" fmla="*/ 0 w 173"/>
                <a:gd name="T27" fmla="*/ 0 h 187"/>
                <a:gd name="T28" fmla="*/ 0 w 173"/>
                <a:gd name="T29" fmla="*/ 0 h 187"/>
                <a:gd name="T30" fmla="*/ 0 w 173"/>
                <a:gd name="T31" fmla="*/ 0 h 187"/>
                <a:gd name="T32" fmla="*/ 0 w 173"/>
                <a:gd name="T33" fmla="*/ 0 h 187"/>
                <a:gd name="T34" fmla="*/ 0 w 173"/>
                <a:gd name="T35" fmla="*/ 0 h 187"/>
                <a:gd name="T36" fmla="*/ 0 w 173"/>
                <a:gd name="T37" fmla="*/ 0 h 187"/>
                <a:gd name="T38" fmla="*/ 0 w 173"/>
                <a:gd name="T39" fmla="*/ 0 h 187"/>
                <a:gd name="T40" fmla="*/ 0 w 173"/>
                <a:gd name="T41" fmla="*/ 0 h 187"/>
                <a:gd name="T42" fmla="*/ 0 w 173"/>
                <a:gd name="T43" fmla="*/ 0 h 187"/>
                <a:gd name="T44" fmla="*/ 0 w 173"/>
                <a:gd name="T45" fmla="*/ 0 h 187"/>
                <a:gd name="T46" fmla="*/ 0 w 173"/>
                <a:gd name="T47" fmla="*/ 0 h 187"/>
                <a:gd name="T48" fmla="*/ 0 w 173"/>
                <a:gd name="T49" fmla="*/ 0 h 187"/>
                <a:gd name="T50" fmla="*/ 0 w 173"/>
                <a:gd name="T51" fmla="*/ 0 h 187"/>
                <a:gd name="T52" fmla="*/ 0 w 173"/>
                <a:gd name="T53" fmla="*/ 0 h 187"/>
                <a:gd name="T54" fmla="*/ 0 w 173"/>
                <a:gd name="T55" fmla="*/ 0 h 187"/>
                <a:gd name="T56" fmla="*/ 0 w 173"/>
                <a:gd name="T57" fmla="*/ 0 h 187"/>
                <a:gd name="T58" fmla="*/ 0 w 173"/>
                <a:gd name="T59" fmla="*/ 0 h 187"/>
                <a:gd name="T60" fmla="*/ 0 w 173"/>
                <a:gd name="T61" fmla="*/ 0 h 187"/>
                <a:gd name="T62" fmla="*/ 0 w 173"/>
                <a:gd name="T63" fmla="*/ 0 h 187"/>
                <a:gd name="T64" fmla="*/ 0 w 173"/>
                <a:gd name="T65" fmla="*/ 0 h 187"/>
                <a:gd name="T66" fmla="*/ 0 w 173"/>
                <a:gd name="T67" fmla="*/ 0 h 187"/>
                <a:gd name="T68" fmla="*/ 0 w 173"/>
                <a:gd name="T69" fmla="*/ 0 h 187"/>
                <a:gd name="T70" fmla="*/ 0 w 173"/>
                <a:gd name="T71" fmla="*/ 0 h 187"/>
                <a:gd name="T72" fmla="*/ 0 w 173"/>
                <a:gd name="T73" fmla="*/ 0 h 187"/>
                <a:gd name="T74" fmla="*/ 0 w 173"/>
                <a:gd name="T75" fmla="*/ 0 h 187"/>
                <a:gd name="T76" fmla="*/ 0 w 173"/>
                <a:gd name="T77" fmla="*/ 0 h 187"/>
                <a:gd name="T78" fmla="*/ 0 w 173"/>
                <a:gd name="T79" fmla="*/ 0 h 187"/>
                <a:gd name="T80" fmla="*/ 0 w 173"/>
                <a:gd name="T81" fmla="*/ 0 h 1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3"/>
                <a:gd name="T124" fmla="*/ 0 h 187"/>
                <a:gd name="T125" fmla="*/ 173 w 173"/>
                <a:gd name="T126" fmla="*/ 187 h 18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3" h="187">
                  <a:moveTo>
                    <a:pt x="173" y="10"/>
                  </a:moveTo>
                  <a:lnTo>
                    <a:pt x="170" y="10"/>
                  </a:lnTo>
                  <a:lnTo>
                    <a:pt x="166" y="11"/>
                  </a:lnTo>
                  <a:lnTo>
                    <a:pt x="157" y="12"/>
                  </a:lnTo>
                  <a:lnTo>
                    <a:pt x="147" y="14"/>
                  </a:lnTo>
                  <a:lnTo>
                    <a:pt x="136" y="14"/>
                  </a:lnTo>
                  <a:lnTo>
                    <a:pt x="126" y="12"/>
                  </a:lnTo>
                  <a:lnTo>
                    <a:pt x="115" y="10"/>
                  </a:lnTo>
                  <a:lnTo>
                    <a:pt x="107" y="7"/>
                  </a:lnTo>
                  <a:lnTo>
                    <a:pt x="97" y="2"/>
                  </a:lnTo>
                  <a:lnTo>
                    <a:pt x="82" y="0"/>
                  </a:lnTo>
                  <a:lnTo>
                    <a:pt x="63" y="0"/>
                  </a:lnTo>
                  <a:lnTo>
                    <a:pt x="43" y="7"/>
                  </a:lnTo>
                  <a:lnTo>
                    <a:pt x="26" y="21"/>
                  </a:lnTo>
                  <a:lnTo>
                    <a:pt x="10" y="43"/>
                  </a:lnTo>
                  <a:lnTo>
                    <a:pt x="1" y="77"/>
                  </a:lnTo>
                  <a:lnTo>
                    <a:pt x="0" y="122"/>
                  </a:lnTo>
                  <a:lnTo>
                    <a:pt x="2" y="131"/>
                  </a:lnTo>
                  <a:lnTo>
                    <a:pt x="8" y="151"/>
                  </a:lnTo>
                  <a:lnTo>
                    <a:pt x="10" y="173"/>
                  </a:lnTo>
                  <a:lnTo>
                    <a:pt x="6" y="187"/>
                  </a:lnTo>
                  <a:lnTo>
                    <a:pt x="8" y="187"/>
                  </a:lnTo>
                  <a:lnTo>
                    <a:pt x="16" y="186"/>
                  </a:lnTo>
                  <a:lnTo>
                    <a:pt x="27" y="184"/>
                  </a:lnTo>
                  <a:lnTo>
                    <a:pt x="41" y="182"/>
                  </a:lnTo>
                  <a:lnTo>
                    <a:pt x="55" y="180"/>
                  </a:lnTo>
                  <a:lnTo>
                    <a:pt x="70" y="178"/>
                  </a:lnTo>
                  <a:lnTo>
                    <a:pt x="83" y="176"/>
                  </a:lnTo>
                  <a:lnTo>
                    <a:pt x="93" y="173"/>
                  </a:lnTo>
                  <a:lnTo>
                    <a:pt x="103" y="170"/>
                  </a:lnTo>
                  <a:lnTo>
                    <a:pt x="112" y="165"/>
                  </a:lnTo>
                  <a:lnTo>
                    <a:pt x="121" y="158"/>
                  </a:lnTo>
                  <a:lnTo>
                    <a:pt x="131" y="150"/>
                  </a:lnTo>
                  <a:lnTo>
                    <a:pt x="138" y="142"/>
                  </a:lnTo>
                  <a:lnTo>
                    <a:pt x="143" y="134"/>
                  </a:lnTo>
                  <a:lnTo>
                    <a:pt x="148" y="124"/>
                  </a:lnTo>
                  <a:lnTo>
                    <a:pt x="149" y="117"/>
                  </a:lnTo>
                  <a:lnTo>
                    <a:pt x="149" y="95"/>
                  </a:lnTo>
                  <a:lnTo>
                    <a:pt x="153" y="61"/>
                  </a:lnTo>
                  <a:lnTo>
                    <a:pt x="159" y="30"/>
                  </a:lnTo>
                  <a:lnTo>
                    <a:pt x="173" y="10"/>
                  </a:lnTo>
                  <a:close/>
                </a:path>
              </a:pathLst>
            </a:custGeom>
            <a:solidFill>
              <a:srgbClr val="961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47" name="Freeform 42"/>
            <p:cNvSpPr>
              <a:spLocks/>
            </p:cNvSpPr>
            <p:nvPr/>
          </p:nvSpPr>
          <p:spPr bwMode="auto">
            <a:xfrm>
              <a:off x="1001" y="1863"/>
              <a:ext cx="36" cy="39"/>
            </a:xfrm>
            <a:custGeom>
              <a:avLst/>
              <a:gdLst>
                <a:gd name="T0" fmla="*/ 0 w 143"/>
                <a:gd name="T1" fmla="*/ 0 h 153"/>
                <a:gd name="T2" fmla="*/ 0 w 143"/>
                <a:gd name="T3" fmla="*/ 0 h 153"/>
                <a:gd name="T4" fmla="*/ 0 w 143"/>
                <a:gd name="T5" fmla="*/ 0 h 153"/>
                <a:gd name="T6" fmla="*/ 0 w 143"/>
                <a:gd name="T7" fmla="*/ 0 h 153"/>
                <a:gd name="T8" fmla="*/ 0 w 143"/>
                <a:gd name="T9" fmla="*/ 0 h 153"/>
                <a:gd name="T10" fmla="*/ 0 w 143"/>
                <a:gd name="T11" fmla="*/ 0 h 153"/>
                <a:gd name="T12" fmla="*/ 0 w 143"/>
                <a:gd name="T13" fmla="*/ 0 h 153"/>
                <a:gd name="T14" fmla="*/ 0 w 143"/>
                <a:gd name="T15" fmla="*/ 0 h 153"/>
                <a:gd name="T16" fmla="*/ 0 w 143"/>
                <a:gd name="T17" fmla="*/ 0 h 153"/>
                <a:gd name="T18" fmla="*/ 0 w 143"/>
                <a:gd name="T19" fmla="*/ 0 h 153"/>
                <a:gd name="T20" fmla="*/ 0 w 143"/>
                <a:gd name="T21" fmla="*/ 0 h 153"/>
                <a:gd name="T22" fmla="*/ 0 w 143"/>
                <a:gd name="T23" fmla="*/ 0 h 153"/>
                <a:gd name="T24" fmla="*/ 0 w 143"/>
                <a:gd name="T25" fmla="*/ 0 h 153"/>
                <a:gd name="T26" fmla="*/ 0 w 143"/>
                <a:gd name="T27" fmla="*/ 0 h 153"/>
                <a:gd name="T28" fmla="*/ 0 w 143"/>
                <a:gd name="T29" fmla="*/ 0 h 153"/>
                <a:gd name="T30" fmla="*/ 0 w 143"/>
                <a:gd name="T31" fmla="*/ 0 h 153"/>
                <a:gd name="T32" fmla="*/ 0 w 143"/>
                <a:gd name="T33" fmla="*/ 0 h 153"/>
                <a:gd name="T34" fmla="*/ 0 w 143"/>
                <a:gd name="T35" fmla="*/ 0 h 153"/>
                <a:gd name="T36" fmla="*/ 0 w 143"/>
                <a:gd name="T37" fmla="*/ 0 h 153"/>
                <a:gd name="T38" fmla="*/ 0 w 143"/>
                <a:gd name="T39" fmla="*/ 0 h 153"/>
                <a:gd name="T40" fmla="*/ 0 w 143"/>
                <a:gd name="T41" fmla="*/ 0 h 153"/>
                <a:gd name="T42" fmla="*/ 0 w 143"/>
                <a:gd name="T43" fmla="*/ 0 h 153"/>
                <a:gd name="T44" fmla="*/ 0 w 143"/>
                <a:gd name="T45" fmla="*/ 0 h 153"/>
                <a:gd name="T46" fmla="*/ 0 w 143"/>
                <a:gd name="T47" fmla="*/ 0 h 153"/>
                <a:gd name="T48" fmla="*/ 0 w 143"/>
                <a:gd name="T49" fmla="*/ 0 h 153"/>
                <a:gd name="T50" fmla="*/ 0 w 143"/>
                <a:gd name="T51" fmla="*/ 0 h 153"/>
                <a:gd name="T52" fmla="*/ 0 w 143"/>
                <a:gd name="T53" fmla="*/ 0 h 153"/>
                <a:gd name="T54" fmla="*/ 0 w 143"/>
                <a:gd name="T55" fmla="*/ 0 h 153"/>
                <a:gd name="T56" fmla="*/ 0 w 143"/>
                <a:gd name="T57" fmla="*/ 0 h 153"/>
                <a:gd name="T58" fmla="*/ 0 w 143"/>
                <a:gd name="T59" fmla="*/ 0 h 153"/>
                <a:gd name="T60" fmla="*/ 0 w 143"/>
                <a:gd name="T61" fmla="*/ 0 h 153"/>
                <a:gd name="T62" fmla="*/ 0 w 143"/>
                <a:gd name="T63" fmla="*/ 0 h 153"/>
                <a:gd name="T64" fmla="*/ 0 w 143"/>
                <a:gd name="T65" fmla="*/ 0 h 153"/>
                <a:gd name="T66" fmla="*/ 0 w 143"/>
                <a:gd name="T67" fmla="*/ 0 h 153"/>
                <a:gd name="T68" fmla="*/ 0 w 143"/>
                <a:gd name="T69" fmla="*/ 0 h 153"/>
                <a:gd name="T70" fmla="*/ 0 w 143"/>
                <a:gd name="T71" fmla="*/ 0 h 153"/>
                <a:gd name="T72" fmla="*/ 0 w 143"/>
                <a:gd name="T73" fmla="*/ 0 h 153"/>
                <a:gd name="T74" fmla="*/ 0 w 143"/>
                <a:gd name="T75" fmla="*/ 0 h 153"/>
                <a:gd name="T76" fmla="*/ 0 w 143"/>
                <a:gd name="T77" fmla="*/ 0 h 153"/>
                <a:gd name="T78" fmla="*/ 0 w 143"/>
                <a:gd name="T79" fmla="*/ 0 h 153"/>
                <a:gd name="T80" fmla="*/ 0 w 143"/>
                <a:gd name="T81" fmla="*/ 0 h 153"/>
                <a:gd name="T82" fmla="*/ 0 w 143"/>
                <a:gd name="T83" fmla="*/ 0 h 15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3"/>
                <a:gd name="T127" fmla="*/ 0 h 153"/>
                <a:gd name="T128" fmla="*/ 143 w 143"/>
                <a:gd name="T129" fmla="*/ 153 h 15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3" h="153">
                  <a:moveTo>
                    <a:pt x="63" y="0"/>
                  </a:moveTo>
                  <a:lnTo>
                    <a:pt x="60" y="0"/>
                  </a:lnTo>
                  <a:lnTo>
                    <a:pt x="51" y="1"/>
                  </a:lnTo>
                  <a:lnTo>
                    <a:pt x="38" y="5"/>
                  </a:lnTo>
                  <a:lnTo>
                    <a:pt x="25" y="13"/>
                  </a:lnTo>
                  <a:lnTo>
                    <a:pt x="12" y="27"/>
                  </a:lnTo>
                  <a:lnTo>
                    <a:pt x="4" y="48"/>
                  </a:lnTo>
                  <a:lnTo>
                    <a:pt x="0" y="79"/>
                  </a:lnTo>
                  <a:lnTo>
                    <a:pt x="6" y="120"/>
                  </a:lnTo>
                  <a:lnTo>
                    <a:pt x="6" y="153"/>
                  </a:lnTo>
                  <a:lnTo>
                    <a:pt x="7" y="152"/>
                  </a:lnTo>
                  <a:lnTo>
                    <a:pt x="11" y="150"/>
                  </a:lnTo>
                  <a:lnTo>
                    <a:pt x="16" y="148"/>
                  </a:lnTo>
                  <a:lnTo>
                    <a:pt x="23" y="146"/>
                  </a:lnTo>
                  <a:lnTo>
                    <a:pt x="30" y="145"/>
                  </a:lnTo>
                  <a:lnTo>
                    <a:pt x="38" y="143"/>
                  </a:lnTo>
                  <a:lnTo>
                    <a:pt x="46" y="142"/>
                  </a:lnTo>
                  <a:lnTo>
                    <a:pt x="53" y="143"/>
                  </a:lnTo>
                  <a:lnTo>
                    <a:pt x="60" y="145"/>
                  </a:lnTo>
                  <a:lnTo>
                    <a:pt x="67" y="145"/>
                  </a:lnTo>
                  <a:lnTo>
                    <a:pt x="74" y="143"/>
                  </a:lnTo>
                  <a:lnTo>
                    <a:pt x="81" y="142"/>
                  </a:lnTo>
                  <a:lnTo>
                    <a:pt x="87" y="141"/>
                  </a:lnTo>
                  <a:lnTo>
                    <a:pt x="91" y="140"/>
                  </a:lnTo>
                  <a:lnTo>
                    <a:pt x="94" y="139"/>
                  </a:lnTo>
                  <a:lnTo>
                    <a:pt x="95" y="139"/>
                  </a:lnTo>
                  <a:lnTo>
                    <a:pt x="97" y="138"/>
                  </a:lnTo>
                  <a:lnTo>
                    <a:pt x="104" y="134"/>
                  </a:lnTo>
                  <a:lnTo>
                    <a:pt x="114" y="128"/>
                  </a:lnTo>
                  <a:lnTo>
                    <a:pt x="124" y="120"/>
                  </a:lnTo>
                  <a:lnTo>
                    <a:pt x="133" y="108"/>
                  </a:lnTo>
                  <a:lnTo>
                    <a:pt x="140" y="93"/>
                  </a:lnTo>
                  <a:lnTo>
                    <a:pt x="143" y="76"/>
                  </a:lnTo>
                  <a:lnTo>
                    <a:pt x="140" y="54"/>
                  </a:lnTo>
                  <a:lnTo>
                    <a:pt x="140" y="51"/>
                  </a:lnTo>
                  <a:lnTo>
                    <a:pt x="138" y="47"/>
                  </a:lnTo>
                  <a:lnTo>
                    <a:pt x="135" y="38"/>
                  </a:lnTo>
                  <a:lnTo>
                    <a:pt x="129" y="30"/>
                  </a:lnTo>
                  <a:lnTo>
                    <a:pt x="119" y="21"/>
                  </a:lnTo>
                  <a:lnTo>
                    <a:pt x="105" y="12"/>
                  </a:lnTo>
                  <a:lnTo>
                    <a:pt x="87" y="5"/>
                  </a:lnTo>
                  <a:lnTo>
                    <a:pt x="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48" name="Freeform 43"/>
            <p:cNvSpPr>
              <a:spLocks/>
            </p:cNvSpPr>
            <p:nvPr/>
          </p:nvSpPr>
          <p:spPr bwMode="auto">
            <a:xfrm>
              <a:off x="1009" y="1874"/>
              <a:ext cx="15" cy="7"/>
            </a:xfrm>
            <a:custGeom>
              <a:avLst/>
              <a:gdLst>
                <a:gd name="T0" fmla="*/ 0 w 60"/>
                <a:gd name="T1" fmla="*/ 0 h 26"/>
                <a:gd name="T2" fmla="*/ 0 w 60"/>
                <a:gd name="T3" fmla="*/ 0 h 26"/>
                <a:gd name="T4" fmla="*/ 0 w 60"/>
                <a:gd name="T5" fmla="*/ 0 h 26"/>
                <a:gd name="T6" fmla="*/ 0 w 60"/>
                <a:gd name="T7" fmla="*/ 0 h 26"/>
                <a:gd name="T8" fmla="*/ 0 w 60"/>
                <a:gd name="T9" fmla="*/ 0 h 26"/>
                <a:gd name="T10" fmla="*/ 0 w 60"/>
                <a:gd name="T11" fmla="*/ 0 h 26"/>
                <a:gd name="T12" fmla="*/ 0 w 60"/>
                <a:gd name="T13" fmla="*/ 0 h 26"/>
                <a:gd name="T14" fmla="*/ 0 w 60"/>
                <a:gd name="T15" fmla="*/ 0 h 26"/>
                <a:gd name="T16" fmla="*/ 0 w 60"/>
                <a:gd name="T17" fmla="*/ 0 h 26"/>
                <a:gd name="T18" fmla="*/ 0 w 60"/>
                <a:gd name="T19" fmla="*/ 0 h 26"/>
                <a:gd name="T20" fmla="*/ 0 w 60"/>
                <a:gd name="T21" fmla="*/ 0 h 26"/>
                <a:gd name="T22" fmla="*/ 0 w 60"/>
                <a:gd name="T23" fmla="*/ 0 h 26"/>
                <a:gd name="T24" fmla="*/ 0 w 60"/>
                <a:gd name="T25" fmla="*/ 0 h 26"/>
                <a:gd name="T26" fmla="*/ 0 w 60"/>
                <a:gd name="T27" fmla="*/ 0 h 26"/>
                <a:gd name="T28" fmla="*/ 0 w 60"/>
                <a:gd name="T29" fmla="*/ 0 h 26"/>
                <a:gd name="T30" fmla="*/ 0 w 60"/>
                <a:gd name="T31" fmla="*/ 0 h 26"/>
                <a:gd name="T32" fmla="*/ 0 w 60"/>
                <a:gd name="T33" fmla="*/ 0 h 26"/>
                <a:gd name="T34" fmla="*/ 0 w 60"/>
                <a:gd name="T35" fmla="*/ 0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
                <a:gd name="T55" fmla="*/ 0 h 26"/>
                <a:gd name="T56" fmla="*/ 60 w 60"/>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 h="26">
                  <a:moveTo>
                    <a:pt x="4" y="2"/>
                  </a:moveTo>
                  <a:lnTo>
                    <a:pt x="5" y="2"/>
                  </a:lnTo>
                  <a:lnTo>
                    <a:pt x="10" y="1"/>
                  </a:lnTo>
                  <a:lnTo>
                    <a:pt x="17" y="0"/>
                  </a:lnTo>
                  <a:lnTo>
                    <a:pt x="25" y="0"/>
                  </a:lnTo>
                  <a:lnTo>
                    <a:pt x="35" y="0"/>
                  </a:lnTo>
                  <a:lnTo>
                    <a:pt x="44" y="1"/>
                  </a:lnTo>
                  <a:lnTo>
                    <a:pt x="52" y="4"/>
                  </a:lnTo>
                  <a:lnTo>
                    <a:pt x="60" y="8"/>
                  </a:lnTo>
                  <a:lnTo>
                    <a:pt x="58" y="8"/>
                  </a:lnTo>
                  <a:lnTo>
                    <a:pt x="52" y="9"/>
                  </a:lnTo>
                  <a:lnTo>
                    <a:pt x="44" y="11"/>
                  </a:lnTo>
                  <a:lnTo>
                    <a:pt x="33" y="12"/>
                  </a:lnTo>
                  <a:lnTo>
                    <a:pt x="23" y="14"/>
                  </a:lnTo>
                  <a:lnTo>
                    <a:pt x="14" y="18"/>
                  </a:lnTo>
                  <a:lnTo>
                    <a:pt x="5" y="21"/>
                  </a:lnTo>
                  <a:lnTo>
                    <a:pt x="0" y="26"/>
                  </a:lnTo>
                  <a:lnTo>
                    <a:pt x="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49" name="Freeform 44"/>
            <p:cNvSpPr>
              <a:spLocks/>
            </p:cNvSpPr>
            <p:nvPr/>
          </p:nvSpPr>
          <p:spPr bwMode="auto">
            <a:xfrm>
              <a:off x="1247" y="1925"/>
              <a:ext cx="31" cy="41"/>
            </a:xfrm>
            <a:custGeom>
              <a:avLst/>
              <a:gdLst>
                <a:gd name="T0" fmla="*/ 0 w 121"/>
                <a:gd name="T1" fmla="*/ 0 h 163"/>
                <a:gd name="T2" fmla="*/ 0 w 121"/>
                <a:gd name="T3" fmla="*/ 0 h 163"/>
                <a:gd name="T4" fmla="*/ 0 w 121"/>
                <a:gd name="T5" fmla="*/ 0 h 163"/>
                <a:gd name="T6" fmla="*/ 0 w 121"/>
                <a:gd name="T7" fmla="*/ 0 h 163"/>
                <a:gd name="T8" fmla="*/ 0 w 121"/>
                <a:gd name="T9" fmla="*/ 0 h 163"/>
                <a:gd name="T10" fmla="*/ 0 w 121"/>
                <a:gd name="T11" fmla="*/ 0 h 163"/>
                <a:gd name="T12" fmla="*/ 0 w 121"/>
                <a:gd name="T13" fmla="*/ 0 h 163"/>
                <a:gd name="T14" fmla="*/ 0 w 121"/>
                <a:gd name="T15" fmla="*/ 0 h 163"/>
                <a:gd name="T16" fmla="*/ 0 w 121"/>
                <a:gd name="T17" fmla="*/ 0 h 163"/>
                <a:gd name="T18" fmla="*/ 0 w 121"/>
                <a:gd name="T19" fmla="*/ 0 h 163"/>
                <a:gd name="T20" fmla="*/ 0 w 121"/>
                <a:gd name="T21" fmla="*/ 0 h 163"/>
                <a:gd name="T22" fmla="*/ 0 w 121"/>
                <a:gd name="T23" fmla="*/ 0 h 163"/>
                <a:gd name="T24" fmla="*/ 0 w 121"/>
                <a:gd name="T25" fmla="*/ 0 h 163"/>
                <a:gd name="T26" fmla="*/ 0 w 121"/>
                <a:gd name="T27" fmla="*/ 0 h 163"/>
                <a:gd name="T28" fmla="*/ 0 w 121"/>
                <a:gd name="T29" fmla="*/ 0 h 163"/>
                <a:gd name="T30" fmla="*/ 0 w 121"/>
                <a:gd name="T31" fmla="*/ 0 h 163"/>
                <a:gd name="T32" fmla="*/ 0 w 121"/>
                <a:gd name="T33" fmla="*/ 0 h 163"/>
                <a:gd name="T34" fmla="*/ 0 w 121"/>
                <a:gd name="T35" fmla="*/ 0 h 163"/>
                <a:gd name="T36" fmla="*/ 0 w 121"/>
                <a:gd name="T37" fmla="*/ 0 h 163"/>
                <a:gd name="T38" fmla="*/ 0 w 121"/>
                <a:gd name="T39" fmla="*/ 0 h 163"/>
                <a:gd name="T40" fmla="*/ 0 w 121"/>
                <a:gd name="T41" fmla="*/ 0 h 163"/>
                <a:gd name="T42" fmla="*/ 0 w 121"/>
                <a:gd name="T43" fmla="*/ 0 h 163"/>
                <a:gd name="T44" fmla="*/ 0 w 121"/>
                <a:gd name="T45" fmla="*/ 0 h 163"/>
                <a:gd name="T46" fmla="*/ 0 w 121"/>
                <a:gd name="T47" fmla="*/ 0 h 163"/>
                <a:gd name="T48" fmla="*/ 0 w 121"/>
                <a:gd name="T49" fmla="*/ 0 h 163"/>
                <a:gd name="T50" fmla="*/ 0 w 121"/>
                <a:gd name="T51" fmla="*/ 0 h 163"/>
                <a:gd name="T52" fmla="*/ 0 w 121"/>
                <a:gd name="T53" fmla="*/ 0 h 163"/>
                <a:gd name="T54" fmla="*/ 0 w 121"/>
                <a:gd name="T55" fmla="*/ 0 h 163"/>
                <a:gd name="T56" fmla="*/ 0 w 121"/>
                <a:gd name="T57" fmla="*/ 0 h 163"/>
                <a:gd name="T58" fmla="*/ 0 w 121"/>
                <a:gd name="T59" fmla="*/ 0 h 163"/>
                <a:gd name="T60" fmla="*/ 0 w 121"/>
                <a:gd name="T61" fmla="*/ 0 h 163"/>
                <a:gd name="T62" fmla="*/ 0 w 121"/>
                <a:gd name="T63" fmla="*/ 0 h 163"/>
                <a:gd name="T64" fmla="*/ 0 w 121"/>
                <a:gd name="T65" fmla="*/ 0 h 163"/>
                <a:gd name="T66" fmla="*/ 0 w 121"/>
                <a:gd name="T67" fmla="*/ 0 h 163"/>
                <a:gd name="T68" fmla="*/ 0 w 121"/>
                <a:gd name="T69" fmla="*/ 0 h 163"/>
                <a:gd name="T70" fmla="*/ 0 w 121"/>
                <a:gd name="T71" fmla="*/ 0 h 163"/>
                <a:gd name="T72" fmla="*/ 0 w 121"/>
                <a:gd name="T73" fmla="*/ 0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1"/>
                <a:gd name="T112" fmla="*/ 0 h 163"/>
                <a:gd name="T113" fmla="*/ 121 w 121"/>
                <a:gd name="T114" fmla="*/ 163 h 16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1" h="163">
                  <a:moveTo>
                    <a:pt x="74" y="89"/>
                  </a:moveTo>
                  <a:lnTo>
                    <a:pt x="65" y="79"/>
                  </a:lnTo>
                  <a:lnTo>
                    <a:pt x="58" y="69"/>
                  </a:lnTo>
                  <a:lnTo>
                    <a:pt x="53" y="58"/>
                  </a:lnTo>
                  <a:lnTo>
                    <a:pt x="50" y="48"/>
                  </a:lnTo>
                  <a:lnTo>
                    <a:pt x="39" y="41"/>
                  </a:lnTo>
                  <a:lnTo>
                    <a:pt x="30" y="35"/>
                  </a:lnTo>
                  <a:lnTo>
                    <a:pt x="22" y="29"/>
                  </a:lnTo>
                  <a:lnTo>
                    <a:pt x="15" y="22"/>
                  </a:lnTo>
                  <a:lnTo>
                    <a:pt x="9" y="16"/>
                  </a:lnTo>
                  <a:lnTo>
                    <a:pt x="4" y="11"/>
                  </a:lnTo>
                  <a:lnTo>
                    <a:pt x="1" y="6"/>
                  </a:lnTo>
                  <a:lnTo>
                    <a:pt x="0" y="0"/>
                  </a:lnTo>
                  <a:lnTo>
                    <a:pt x="0" y="4"/>
                  </a:lnTo>
                  <a:lnTo>
                    <a:pt x="2" y="14"/>
                  </a:lnTo>
                  <a:lnTo>
                    <a:pt x="4" y="29"/>
                  </a:lnTo>
                  <a:lnTo>
                    <a:pt x="9" y="47"/>
                  </a:lnTo>
                  <a:lnTo>
                    <a:pt x="15" y="67"/>
                  </a:lnTo>
                  <a:lnTo>
                    <a:pt x="23" y="85"/>
                  </a:lnTo>
                  <a:lnTo>
                    <a:pt x="33" y="100"/>
                  </a:lnTo>
                  <a:lnTo>
                    <a:pt x="46" y="112"/>
                  </a:lnTo>
                  <a:lnTo>
                    <a:pt x="47" y="113"/>
                  </a:lnTo>
                  <a:lnTo>
                    <a:pt x="53" y="116"/>
                  </a:lnTo>
                  <a:lnTo>
                    <a:pt x="60" y="119"/>
                  </a:lnTo>
                  <a:lnTo>
                    <a:pt x="70" y="125"/>
                  </a:lnTo>
                  <a:lnTo>
                    <a:pt x="81" y="132"/>
                  </a:lnTo>
                  <a:lnTo>
                    <a:pt x="94" y="140"/>
                  </a:lnTo>
                  <a:lnTo>
                    <a:pt x="107" y="151"/>
                  </a:lnTo>
                  <a:lnTo>
                    <a:pt x="121" y="163"/>
                  </a:lnTo>
                  <a:lnTo>
                    <a:pt x="116" y="152"/>
                  </a:lnTo>
                  <a:lnTo>
                    <a:pt x="112" y="140"/>
                  </a:lnTo>
                  <a:lnTo>
                    <a:pt x="106" y="130"/>
                  </a:lnTo>
                  <a:lnTo>
                    <a:pt x="100" y="119"/>
                  </a:lnTo>
                  <a:lnTo>
                    <a:pt x="94" y="110"/>
                  </a:lnTo>
                  <a:lnTo>
                    <a:pt x="88" y="102"/>
                  </a:lnTo>
                  <a:lnTo>
                    <a:pt x="81" y="95"/>
                  </a:lnTo>
                  <a:lnTo>
                    <a:pt x="74" y="89"/>
                  </a:lnTo>
                  <a:close/>
                </a:path>
              </a:pathLst>
            </a:custGeom>
            <a:solidFill>
              <a:srgbClr val="9E44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50" name="Freeform 45"/>
            <p:cNvSpPr>
              <a:spLocks/>
            </p:cNvSpPr>
            <p:nvPr/>
          </p:nvSpPr>
          <p:spPr bwMode="auto">
            <a:xfrm>
              <a:off x="1260" y="1937"/>
              <a:ext cx="43" cy="115"/>
            </a:xfrm>
            <a:custGeom>
              <a:avLst/>
              <a:gdLst>
                <a:gd name="T0" fmla="*/ 0 w 171"/>
                <a:gd name="T1" fmla="*/ 0 h 462"/>
                <a:gd name="T2" fmla="*/ 0 w 171"/>
                <a:gd name="T3" fmla="*/ 0 h 462"/>
                <a:gd name="T4" fmla="*/ 0 w 171"/>
                <a:gd name="T5" fmla="*/ 0 h 462"/>
                <a:gd name="T6" fmla="*/ 0 w 171"/>
                <a:gd name="T7" fmla="*/ 0 h 462"/>
                <a:gd name="T8" fmla="*/ 0 w 171"/>
                <a:gd name="T9" fmla="*/ 0 h 462"/>
                <a:gd name="T10" fmla="*/ 0 w 171"/>
                <a:gd name="T11" fmla="*/ 0 h 462"/>
                <a:gd name="T12" fmla="*/ 0 w 171"/>
                <a:gd name="T13" fmla="*/ 0 h 462"/>
                <a:gd name="T14" fmla="*/ 0 w 171"/>
                <a:gd name="T15" fmla="*/ 0 h 462"/>
                <a:gd name="T16" fmla="*/ 0 w 171"/>
                <a:gd name="T17" fmla="*/ 0 h 462"/>
                <a:gd name="T18" fmla="*/ 0 w 171"/>
                <a:gd name="T19" fmla="*/ 0 h 462"/>
                <a:gd name="T20" fmla="*/ 0 w 171"/>
                <a:gd name="T21" fmla="*/ 0 h 462"/>
                <a:gd name="T22" fmla="*/ 0 w 171"/>
                <a:gd name="T23" fmla="*/ 0 h 462"/>
                <a:gd name="T24" fmla="*/ 0 w 171"/>
                <a:gd name="T25" fmla="*/ 0 h 462"/>
                <a:gd name="T26" fmla="*/ 0 w 171"/>
                <a:gd name="T27" fmla="*/ 0 h 462"/>
                <a:gd name="T28" fmla="*/ 0 w 171"/>
                <a:gd name="T29" fmla="*/ 0 h 462"/>
                <a:gd name="T30" fmla="*/ 0 w 171"/>
                <a:gd name="T31" fmla="*/ 0 h 462"/>
                <a:gd name="T32" fmla="*/ 0 w 171"/>
                <a:gd name="T33" fmla="*/ 0 h 462"/>
                <a:gd name="T34" fmla="*/ 0 w 171"/>
                <a:gd name="T35" fmla="*/ 0 h 462"/>
                <a:gd name="T36" fmla="*/ 0 w 171"/>
                <a:gd name="T37" fmla="*/ 0 h 462"/>
                <a:gd name="T38" fmla="*/ 0 w 171"/>
                <a:gd name="T39" fmla="*/ 0 h 462"/>
                <a:gd name="T40" fmla="*/ 0 w 171"/>
                <a:gd name="T41" fmla="*/ 0 h 462"/>
                <a:gd name="T42" fmla="*/ 0 w 171"/>
                <a:gd name="T43" fmla="*/ 0 h 462"/>
                <a:gd name="T44" fmla="*/ 0 w 171"/>
                <a:gd name="T45" fmla="*/ 0 h 462"/>
                <a:gd name="T46" fmla="*/ 0 w 171"/>
                <a:gd name="T47" fmla="*/ 0 h 462"/>
                <a:gd name="T48" fmla="*/ 0 w 171"/>
                <a:gd name="T49" fmla="*/ 0 h 462"/>
                <a:gd name="T50" fmla="*/ 0 w 171"/>
                <a:gd name="T51" fmla="*/ 0 h 462"/>
                <a:gd name="T52" fmla="*/ 0 w 171"/>
                <a:gd name="T53" fmla="*/ 0 h 462"/>
                <a:gd name="T54" fmla="*/ 0 w 171"/>
                <a:gd name="T55" fmla="*/ 0 h 462"/>
                <a:gd name="T56" fmla="*/ 0 w 171"/>
                <a:gd name="T57" fmla="*/ 0 h 462"/>
                <a:gd name="T58" fmla="*/ 0 w 171"/>
                <a:gd name="T59" fmla="*/ 0 h 462"/>
                <a:gd name="T60" fmla="*/ 0 w 171"/>
                <a:gd name="T61" fmla="*/ 0 h 462"/>
                <a:gd name="T62" fmla="*/ 0 w 171"/>
                <a:gd name="T63" fmla="*/ 0 h 462"/>
                <a:gd name="T64" fmla="*/ 0 w 171"/>
                <a:gd name="T65" fmla="*/ 0 h 462"/>
                <a:gd name="T66" fmla="*/ 0 w 171"/>
                <a:gd name="T67" fmla="*/ 0 h 462"/>
                <a:gd name="T68" fmla="*/ 0 w 171"/>
                <a:gd name="T69" fmla="*/ 0 h 462"/>
                <a:gd name="T70" fmla="*/ 0 w 171"/>
                <a:gd name="T71" fmla="*/ 0 h 462"/>
                <a:gd name="T72" fmla="*/ 0 w 171"/>
                <a:gd name="T73" fmla="*/ 0 h 462"/>
                <a:gd name="T74" fmla="*/ 0 w 171"/>
                <a:gd name="T75" fmla="*/ 0 h 462"/>
                <a:gd name="T76" fmla="*/ 0 w 171"/>
                <a:gd name="T77" fmla="*/ 0 h 462"/>
                <a:gd name="T78" fmla="*/ 0 w 171"/>
                <a:gd name="T79" fmla="*/ 0 h 462"/>
                <a:gd name="T80" fmla="*/ 0 w 171"/>
                <a:gd name="T81" fmla="*/ 0 h 462"/>
                <a:gd name="T82" fmla="*/ 0 w 171"/>
                <a:gd name="T83" fmla="*/ 0 h 462"/>
                <a:gd name="T84" fmla="*/ 0 w 171"/>
                <a:gd name="T85" fmla="*/ 0 h 462"/>
                <a:gd name="T86" fmla="*/ 0 w 171"/>
                <a:gd name="T87" fmla="*/ 0 h 462"/>
                <a:gd name="T88" fmla="*/ 0 w 171"/>
                <a:gd name="T89" fmla="*/ 0 h 462"/>
                <a:gd name="T90" fmla="*/ 0 w 171"/>
                <a:gd name="T91" fmla="*/ 0 h 462"/>
                <a:gd name="T92" fmla="*/ 0 w 171"/>
                <a:gd name="T93" fmla="*/ 0 h 462"/>
                <a:gd name="T94" fmla="*/ 0 w 171"/>
                <a:gd name="T95" fmla="*/ 0 h 462"/>
                <a:gd name="T96" fmla="*/ 0 w 171"/>
                <a:gd name="T97" fmla="*/ 0 h 46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1"/>
                <a:gd name="T148" fmla="*/ 0 h 462"/>
                <a:gd name="T149" fmla="*/ 171 w 171"/>
                <a:gd name="T150" fmla="*/ 462 h 46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1" h="462">
                  <a:moveTo>
                    <a:pt x="88" y="54"/>
                  </a:moveTo>
                  <a:lnTo>
                    <a:pt x="77" y="47"/>
                  </a:lnTo>
                  <a:lnTo>
                    <a:pt x="65" y="40"/>
                  </a:lnTo>
                  <a:lnTo>
                    <a:pt x="53" y="33"/>
                  </a:lnTo>
                  <a:lnTo>
                    <a:pt x="43" y="26"/>
                  </a:lnTo>
                  <a:lnTo>
                    <a:pt x="31" y="19"/>
                  </a:lnTo>
                  <a:lnTo>
                    <a:pt x="21" y="13"/>
                  </a:lnTo>
                  <a:lnTo>
                    <a:pt x="10" y="6"/>
                  </a:lnTo>
                  <a:lnTo>
                    <a:pt x="0" y="0"/>
                  </a:lnTo>
                  <a:lnTo>
                    <a:pt x="3" y="10"/>
                  </a:lnTo>
                  <a:lnTo>
                    <a:pt x="8" y="21"/>
                  </a:lnTo>
                  <a:lnTo>
                    <a:pt x="15" y="31"/>
                  </a:lnTo>
                  <a:lnTo>
                    <a:pt x="24" y="41"/>
                  </a:lnTo>
                  <a:lnTo>
                    <a:pt x="28" y="44"/>
                  </a:lnTo>
                  <a:lnTo>
                    <a:pt x="32" y="48"/>
                  </a:lnTo>
                  <a:lnTo>
                    <a:pt x="37" y="54"/>
                  </a:lnTo>
                  <a:lnTo>
                    <a:pt x="41" y="58"/>
                  </a:lnTo>
                  <a:lnTo>
                    <a:pt x="59" y="70"/>
                  </a:lnTo>
                  <a:lnTo>
                    <a:pt x="78" y="85"/>
                  </a:lnTo>
                  <a:lnTo>
                    <a:pt x="97" y="103"/>
                  </a:lnTo>
                  <a:lnTo>
                    <a:pt x="114" y="122"/>
                  </a:lnTo>
                  <a:lnTo>
                    <a:pt x="128" y="146"/>
                  </a:lnTo>
                  <a:lnTo>
                    <a:pt x="140" y="171"/>
                  </a:lnTo>
                  <a:lnTo>
                    <a:pt x="148" y="199"/>
                  </a:lnTo>
                  <a:lnTo>
                    <a:pt x="149" y="231"/>
                  </a:lnTo>
                  <a:lnTo>
                    <a:pt x="149" y="236"/>
                  </a:lnTo>
                  <a:lnTo>
                    <a:pt x="148" y="250"/>
                  </a:lnTo>
                  <a:lnTo>
                    <a:pt x="143" y="272"/>
                  </a:lnTo>
                  <a:lnTo>
                    <a:pt x="134" y="300"/>
                  </a:lnTo>
                  <a:lnTo>
                    <a:pt x="117" y="335"/>
                  </a:lnTo>
                  <a:lnTo>
                    <a:pt x="90" y="373"/>
                  </a:lnTo>
                  <a:lnTo>
                    <a:pt x="51" y="416"/>
                  </a:lnTo>
                  <a:lnTo>
                    <a:pt x="0" y="462"/>
                  </a:lnTo>
                  <a:lnTo>
                    <a:pt x="29" y="442"/>
                  </a:lnTo>
                  <a:lnTo>
                    <a:pt x="58" y="420"/>
                  </a:lnTo>
                  <a:lnTo>
                    <a:pt x="85" y="394"/>
                  </a:lnTo>
                  <a:lnTo>
                    <a:pt x="110" y="367"/>
                  </a:lnTo>
                  <a:lnTo>
                    <a:pt x="131" y="337"/>
                  </a:lnTo>
                  <a:lnTo>
                    <a:pt x="148" y="304"/>
                  </a:lnTo>
                  <a:lnTo>
                    <a:pt x="161" y="269"/>
                  </a:lnTo>
                  <a:lnTo>
                    <a:pt x="169" y="231"/>
                  </a:lnTo>
                  <a:lnTo>
                    <a:pt x="170" y="226"/>
                  </a:lnTo>
                  <a:lnTo>
                    <a:pt x="171" y="213"/>
                  </a:lnTo>
                  <a:lnTo>
                    <a:pt x="170" y="194"/>
                  </a:lnTo>
                  <a:lnTo>
                    <a:pt x="168" y="168"/>
                  </a:lnTo>
                  <a:lnTo>
                    <a:pt x="160" y="140"/>
                  </a:lnTo>
                  <a:lnTo>
                    <a:pt x="145" y="111"/>
                  </a:lnTo>
                  <a:lnTo>
                    <a:pt x="121" y="82"/>
                  </a:lnTo>
                  <a:lnTo>
                    <a:pt x="88" y="54"/>
                  </a:lnTo>
                  <a:close/>
                </a:path>
              </a:pathLst>
            </a:custGeom>
            <a:solidFill>
              <a:srgbClr val="9E44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51" name="Freeform 46"/>
            <p:cNvSpPr>
              <a:spLocks/>
            </p:cNvSpPr>
            <p:nvPr/>
          </p:nvSpPr>
          <p:spPr bwMode="auto">
            <a:xfrm>
              <a:off x="1215" y="1952"/>
              <a:ext cx="82" cy="121"/>
            </a:xfrm>
            <a:custGeom>
              <a:avLst/>
              <a:gdLst>
                <a:gd name="T0" fmla="*/ 0 w 330"/>
                <a:gd name="T1" fmla="*/ 0 h 486"/>
                <a:gd name="T2" fmla="*/ 0 w 330"/>
                <a:gd name="T3" fmla="*/ 0 h 486"/>
                <a:gd name="T4" fmla="*/ 0 w 330"/>
                <a:gd name="T5" fmla="*/ 0 h 486"/>
                <a:gd name="T6" fmla="*/ 0 w 330"/>
                <a:gd name="T7" fmla="*/ 0 h 486"/>
                <a:gd name="T8" fmla="*/ 0 w 330"/>
                <a:gd name="T9" fmla="*/ 0 h 486"/>
                <a:gd name="T10" fmla="*/ 0 w 330"/>
                <a:gd name="T11" fmla="*/ 0 h 486"/>
                <a:gd name="T12" fmla="*/ 0 w 330"/>
                <a:gd name="T13" fmla="*/ 0 h 486"/>
                <a:gd name="T14" fmla="*/ 0 w 330"/>
                <a:gd name="T15" fmla="*/ 0 h 486"/>
                <a:gd name="T16" fmla="*/ 0 w 330"/>
                <a:gd name="T17" fmla="*/ 0 h 486"/>
                <a:gd name="T18" fmla="*/ 0 w 330"/>
                <a:gd name="T19" fmla="*/ 0 h 486"/>
                <a:gd name="T20" fmla="*/ 0 w 330"/>
                <a:gd name="T21" fmla="*/ 0 h 486"/>
                <a:gd name="T22" fmla="*/ 0 w 330"/>
                <a:gd name="T23" fmla="*/ 0 h 486"/>
                <a:gd name="T24" fmla="*/ 0 w 330"/>
                <a:gd name="T25" fmla="*/ 0 h 486"/>
                <a:gd name="T26" fmla="*/ 0 w 330"/>
                <a:gd name="T27" fmla="*/ 0 h 486"/>
                <a:gd name="T28" fmla="*/ 0 w 330"/>
                <a:gd name="T29" fmla="*/ 0 h 486"/>
                <a:gd name="T30" fmla="*/ 0 w 330"/>
                <a:gd name="T31" fmla="*/ 0 h 486"/>
                <a:gd name="T32" fmla="*/ 0 w 330"/>
                <a:gd name="T33" fmla="*/ 0 h 486"/>
                <a:gd name="T34" fmla="*/ 0 w 330"/>
                <a:gd name="T35" fmla="*/ 0 h 486"/>
                <a:gd name="T36" fmla="*/ 0 w 330"/>
                <a:gd name="T37" fmla="*/ 0 h 486"/>
                <a:gd name="T38" fmla="*/ 0 w 330"/>
                <a:gd name="T39" fmla="*/ 0 h 486"/>
                <a:gd name="T40" fmla="*/ 0 w 330"/>
                <a:gd name="T41" fmla="*/ 0 h 486"/>
                <a:gd name="T42" fmla="*/ 0 w 330"/>
                <a:gd name="T43" fmla="*/ 0 h 486"/>
                <a:gd name="T44" fmla="*/ 0 w 330"/>
                <a:gd name="T45" fmla="*/ 0 h 486"/>
                <a:gd name="T46" fmla="*/ 0 w 330"/>
                <a:gd name="T47" fmla="*/ 0 h 486"/>
                <a:gd name="T48" fmla="*/ 0 w 330"/>
                <a:gd name="T49" fmla="*/ 0 h 486"/>
                <a:gd name="T50" fmla="*/ 0 w 330"/>
                <a:gd name="T51" fmla="*/ 0 h 486"/>
                <a:gd name="T52" fmla="*/ 0 w 330"/>
                <a:gd name="T53" fmla="*/ 0 h 486"/>
                <a:gd name="T54" fmla="*/ 0 w 330"/>
                <a:gd name="T55" fmla="*/ 0 h 486"/>
                <a:gd name="T56" fmla="*/ 0 w 330"/>
                <a:gd name="T57" fmla="*/ 0 h 486"/>
                <a:gd name="T58" fmla="*/ 0 w 330"/>
                <a:gd name="T59" fmla="*/ 0 h 486"/>
                <a:gd name="T60" fmla="*/ 0 w 330"/>
                <a:gd name="T61" fmla="*/ 0 h 486"/>
                <a:gd name="T62" fmla="*/ 0 w 330"/>
                <a:gd name="T63" fmla="*/ 0 h 486"/>
                <a:gd name="T64" fmla="*/ 0 w 330"/>
                <a:gd name="T65" fmla="*/ 0 h 486"/>
                <a:gd name="T66" fmla="*/ 0 w 330"/>
                <a:gd name="T67" fmla="*/ 0 h 486"/>
                <a:gd name="T68" fmla="*/ 0 w 330"/>
                <a:gd name="T69" fmla="*/ 0 h 486"/>
                <a:gd name="T70" fmla="*/ 0 w 330"/>
                <a:gd name="T71" fmla="*/ 0 h 486"/>
                <a:gd name="T72" fmla="*/ 0 w 330"/>
                <a:gd name="T73" fmla="*/ 0 h 486"/>
                <a:gd name="T74" fmla="*/ 0 w 330"/>
                <a:gd name="T75" fmla="*/ 0 h 486"/>
                <a:gd name="T76" fmla="*/ 0 w 330"/>
                <a:gd name="T77" fmla="*/ 0 h 486"/>
                <a:gd name="T78" fmla="*/ 0 w 330"/>
                <a:gd name="T79" fmla="*/ 0 h 486"/>
                <a:gd name="T80" fmla="*/ 0 w 330"/>
                <a:gd name="T81" fmla="*/ 0 h 486"/>
                <a:gd name="T82" fmla="*/ 0 w 330"/>
                <a:gd name="T83" fmla="*/ 0 h 486"/>
                <a:gd name="T84" fmla="*/ 0 w 330"/>
                <a:gd name="T85" fmla="*/ 0 h 486"/>
                <a:gd name="T86" fmla="*/ 0 w 330"/>
                <a:gd name="T87" fmla="*/ 0 h 486"/>
                <a:gd name="T88" fmla="*/ 0 w 330"/>
                <a:gd name="T89" fmla="*/ 0 h 486"/>
                <a:gd name="T90" fmla="*/ 0 w 330"/>
                <a:gd name="T91" fmla="*/ 0 h 486"/>
                <a:gd name="T92" fmla="*/ 0 w 330"/>
                <a:gd name="T93" fmla="*/ 0 h 486"/>
                <a:gd name="T94" fmla="*/ 0 w 330"/>
                <a:gd name="T95" fmla="*/ 0 h 486"/>
                <a:gd name="T96" fmla="*/ 0 w 330"/>
                <a:gd name="T97" fmla="*/ 0 h 486"/>
                <a:gd name="T98" fmla="*/ 0 w 330"/>
                <a:gd name="T99" fmla="*/ 0 h 486"/>
                <a:gd name="T100" fmla="*/ 0 w 330"/>
                <a:gd name="T101" fmla="*/ 0 h 486"/>
                <a:gd name="T102" fmla="*/ 0 w 330"/>
                <a:gd name="T103" fmla="*/ 0 h 486"/>
                <a:gd name="T104" fmla="*/ 0 w 330"/>
                <a:gd name="T105" fmla="*/ 0 h 48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30"/>
                <a:gd name="T160" fmla="*/ 0 h 486"/>
                <a:gd name="T161" fmla="*/ 330 w 330"/>
                <a:gd name="T162" fmla="*/ 486 h 48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30" h="486">
                  <a:moveTo>
                    <a:pt x="330" y="173"/>
                  </a:moveTo>
                  <a:lnTo>
                    <a:pt x="329" y="141"/>
                  </a:lnTo>
                  <a:lnTo>
                    <a:pt x="321" y="113"/>
                  </a:lnTo>
                  <a:lnTo>
                    <a:pt x="309" y="88"/>
                  </a:lnTo>
                  <a:lnTo>
                    <a:pt x="295" y="64"/>
                  </a:lnTo>
                  <a:lnTo>
                    <a:pt x="278" y="45"/>
                  </a:lnTo>
                  <a:lnTo>
                    <a:pt x="259" y="27"/>
                  </a:lnTo>
                  <a:lnTo>
                    <a:pt x="240" y="12"/>
                  </a:lnTo>
                  <a:lnTo>
                    <a:pt x="222" y="0"/>
                  </a:lnTo>
                  <a:lnTo>
                    <a:pt x="230" y="13"/>
                  </a:lnTo>
                  <a:lnTo>
                    <a:pt x="239" y="27"/>
                  </a:lnTo>
                  <a:lnTo>
                    <a:pt x="246" y="42"/>
                  </a:lnTo>
                  <a:lnTo>
                    <a:pt x="252" y="57"/>
                  </a:lnTo>
                  <a:lnTo>
                    <a:pt x="268" y="74"/>
                  </a:lnTo>
                  <a:lnTo>
                    <a:pt x="284" y="92"/>
                  </a:lnTo>
                  <a:lnTo>
                    <a:pt x="296" y="113"/>
                  </a:lnTo>
                  <a:lnTo>
                    <a:pt x="306" y="136"/>
                  </a:lnTo>
                  <a:lnTo>
                    <a:pt x="312" y="161"/>
                  </a:lnTo>
                  <a:lnTo>
                    <a:pt x="314" y="188"/>
                  </a:lnTo>
                  <a:lnTo>
                    <a:pt x="309" y="216"/>
                  </a:lnTo>
                  <a:lnTo>
                    <a:pt x="299" y="248"/>
                  </a:lnTo>
                  <a:lnTo>
                    <a:pt x="299" y="249"/>
                  </a:lnTo>
                  <a:lnTo>
                    <a:pt x="296" y="253"/>
                  </a:lnTo>
                  <a:lnTo>
                    <a:pt x="294" y="260"/>
                  </a:lnTo>
                  <a:lnTo>
                    <a:pt x="289" y="270"/>
                  </a:lnTo>
                  <a:lnTo>
                    <a:pt x="284" y="281"/>
                  </a:lnTo>
                  <a:lnTo>
                    <a:pt x="274" y="295"/>
                  </a:lnTo>
                  <a:lnTo>
                    <a:pt x="264" y="311"/>
                  </a:lnTo>
                  <a:lnTo>
                    <a:pt x="250" y="328"/>
                  </a:lnTo>
                  <a:lnTo>
                    <a:pt x="232" y="346"/>
                  </a:lnTo>
                  <a:lnTo>
                    <a:pt x="211" y="364"/>
                  </a:lnTo>
                  <a:lnTo>
                    <a:pt x="187" y="384"/>
                  </a:lnTo>
                  <a:lnTo>
                    <a:pt x="159" y="405"/>
                  </a:lnTo>
                  <a:lnTo>
                    <a:pt x="126" y="425"/>
                  </a:lnTo>
                  <a:lnTo>
                    <a:pt x="89" y="446"/>
                  </a:lnTo>
                  <a:lnTo>
                    <a:pt x="46" y="466"/>
                  </a:lnTo>
                  <a:lnTo>
                    <a:pt x="0" y="486"/>
                  </a:lnTo>
                  <a:lnTo>
                    <a:pt x="3" y="484"/>
                  </a:lnTo>
                  <a:lnTo>
                    <a:pt x="15" y="481"/>
                  </a:lnTo>
                  <a:lnTo>
                    <a:pt x="32" y="475"/>
                  </a:lnTo>
                  <a:lnTo>
                    <a:pt x="56" y="466"/>
                  </a:lnTo>
                  <a:lnTo>
                    <a:pt x="83" y="455"/>
                  </a:lnTo>
                  <a:lnTo>
                    <a:pt x="113" y="441"/>
                  </a:lnTo>
                  <a:lnTo>
                    <a:pt x="146" y="424"/>
                  </a:lnTo>
                  <a:lnTo>
                    <a:pt x="181" y="404"/>
                  </a:lnTo>
                  <a:lnTo>
                    <a:pt x="232" y="358"/>
                  </a:lnTo>
                  <a:lnTo>
                    <a:pt x="271" y="315"/>
                  </a:lnTo>
                  <a:lnTo>
                    <a:pt x="298" y="277"/>
                  </a:lnTo>
                  <a:lnTo>
                    <a:pt x="315" y="242"/>
                  </a:lnTo>
                  <a:lnTo>
                    <a:pt x="324" y="214"/>
                  </a:lnTo>
                  <a:lnTo>
                    <a:pt x="329" y="192"/>
                  </a:lnTo>
                  <a:lnTo>
                    <a:pt x="330" y="178"/>
                  </a:lnTo>
                  <a:lnTo>
                    <a:pt x="330" y="173"/>
                  </a:lnTo>
                  <a:close/>
                </a:path>
              </a:pathLst>
            </a:custGeom>
            <a:solidFill>
              <a:srgbClr val="BF66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52" name="Freeform 47"/>
            <p:cNvSpPr>
              <a:spLocks/>
            </p:cNvSpPr>
            <p:nvPr/>
          </p:nvSpPr>
          <p:spPr bwMode="auto">
            <a:xfrm>
              <a:off x="1002" y="2023"/>
              <a:ext cx="57" cy="63"/>
            </a:xfrm>
            <a:custGeom>
              <a:avLst/>
              <a:gdLst>
                <a:gd name="T0" fmla="*/ 0 w 231"/>
                <a:gd name="T1" fmla="*/ 0 h 250"/>
                <a:gd name="T2" fmla="*/ 0 w 231"/>
                <a:gd name="T3" fmla="*/ 0 h 250"/>
                <a:gd name="T4" fmla="*/ 0 w 231"/>
                <a:gd name="T5" fmla="*/ 0 h 250"/>
                <a:gd name="T6" fmla="*/ 0 w 231"/>
                <a:gd name="T7" fmla="*/ 0 h 250"/>
                <a:gd name="T8" fmla="*/ 0 w 231"/>
                <a:gd name="T9" fmla="*/ 0 h 250"/>
                <a:gd name="T10" fmla="*/ 0 w 231"/>
                <a:gd name="T11" fmla="*/ 0 h 250"/>
                <a:gd name="T12" fmla="*/ 0 w 231"/>
                <a:gd name="T13" fmla="*/ 0 h 250"/>
                <a:gd name="T14" fmla="*/ 0 w 231"/>
                <a:gd name="T15" fmla="*/ 0 h 250"/>
                <a:gd name="T16" fmla="*/ 0 w 231"/>
                <a:gd name="T17" fmla="*/ 0 h 250"/>
                <a:gd name="T18" fmla="*/ 0 w 231"/>
                <a:gd name="T19" fmla="*/ 0 h 250"/>
                <a:gd name="T20" fmla="*/ 0 w 231"/>
                <a:gd name="T21" fmla="*/ 0 h 250"/>
                <a:gd name="T22" fmla="*/ 0 w 231"/>
                <a:gd name="T23" fmla="*/ 0 h 250"/>
                <a:gd name="T24" fmla="*/ 0 w 231"/>
                <a:gd name="T25" fmla="*/ 0 h 250"/>
                <a:gd name="T26" fmla="*/ 0 w 231"/>
                <a:gd name="T27" fmla="*/ 0 h 250"/>
                <a:gd name="T28" fmla="*/ 0 w 231"/>
                <a:gd name="T29" fmla="*/ 0 h 250"/>
                <a:gd name="T30" fmla="*/ 0 w 231"/>
                <a:gd name="T31" fmla="*/ 0 h 250"/>
                <a:gd name="T32" fmla="*/ 0 w 231"/>
                <a:gd name="T33" fmla="*/ 0 h 250"/>
                <a:gd name="T34" fmla="*/ 0 w 231"/>
                <a:gd name="T35" fmla="*/ 0 h 250"/>
                <a:gd name="T36" fmla="*/ 0 w 231"/>
                <a:gd name="T37" fmla="*/ 0 h 250"/>
                <a:gd name="T38" fmla="*/ 0 w 231"/>
                <a:gd name="T39" fmla="*/ 0 h 250"/>
                <a:gd name="T40" fmla="*/ 0 w 231"/>
                <a:gd name="T41" fmla="*/ 0 h 250"/>
                <a:gd name="T42" fmla="*/ 0 w 231"/>
                <a:gd name="T43" fmla="*/ 0 h 250"/>
                <a:gd name="T44" fmla="*/ 0 w 231"/>
                <a:gd name="T45" fmla="*/ 0 h 250"/>
                <a:gd name="T46" fmla="*/ 0 w 231"/>
                <a:gd name="T47" fmla="*/ 0 h 250"/>
                <a:gd name="T48" fmla="*/ 0 w 231"/>
                <a:gd name="T49" fmla="*/ 0 h 250"/>
                <a:gd name="T50" fmla="*/ 0 w 231"/>
                <a:gd name="T51" fmla="*/ 0 h 250"/>
                <a:gd name="T52" fmla="*/ 0 w 231"/>
                <a:gd name="T53" fmla="*/ 0 h 250"/>
                <a:gd name="T54" fmla="*/ 0 w 231"/>
                <a:gd name="T55" fmla="*/ 0 h 250"/>
                <a:gd name="T56" fmla="*/ 0 w 231"/>
                <a:gd name="T57" fmla="*/ 0 h 250"/>
                <a:gd name="T58" fmla="*/ 0 w 231"/>
                <a:gd name="T59" fmla="*/ 0 h 250"/>
                <a:gd name="T60" fmla="*/ 0 w 231"/>
                <a:gd name="T61" fmla="*/ 0 h 250"/>
                <a:gd name="T62" fmla="*/ 0 w 231"/>
                <a:gd name="T63" fmla="*/ 0 h 250"/>
                <a:gd name="T64" fmla="*/ 0 w 231"/>
                <a:gd name="T65" fmla="*/ 0 h 250"/>
                <a:gd name="T66" fmla="*/ 0 w 231"/>
                <a:gd name="T67" fmla="*/ 0 h 250"/>
                <a:gd name="T68" fmla="*/ 0 w 231"/>
                <a:gd name="T69" fmla="*/ 0 h 250"/>
                <a:gd name="T70" fmla="*/ 0 w 231"/>
                <a:gd name="T71" fmla="*/ 0 h 250"/>
                <a:gd name="T72" fmla="*/ 0 w 231"/>
                <a:gd name="T73" fmla="*/ 0 h 250"/>
                <a:gd name="T74" fmla="*/ 0 w 231"/>
                <a:gd name="T75" fmla="*/ 0 h 250"/>
                <a:gd name="T76" fmla="*/ 0 w 231"/>
                <a:gd name="T77" fmla="*/ 0 h 250"/>
                <a:gd name="T78" fmla="*/ 0 w 231"/>
                <a:gd name="T79" fmla="*/ 0 h 250"/>
                <a:gd name="T80" fmla="*/ 0 w 231"/>
                <a:gd name="T81" fmla="*/ 0 h 250"/>
                <a:gd name="T82" fmla="*/ 0 w 231"/>
                <a:gd name="T83" fmla="*/ 0 h 250"/>
                <a:gd name="T84" fmla="*/ 0 w 231"/>
                <a:gd name="T85" fmla="*/ 0 h 250"/>
                <a:gd name="T86" fmla="*/ 0 w 231"/>
                <a:gd name="T87" fmla="*/ 0 h 250"/>
                <a:gd name="T88" fmla="*/ 0 w 231"/>
                <a:gd name="T89" fmla="*/ 0 h 250"/>
                <a:gd name="T90" fmla="*/ 0 w 231"/>
                <a:gd name="T91" fmla="*/ 0 h 250"/>
                <a:gd name="T92" fmla="*/ 0 w 231"/>
                <a:gd name="T93" fmla="*/ 0 h 250"/>
                <a:gd name="T94" fmla="*/ 0 w 231"/>
                <a:gd name="T95" fmla="*/ 0 h 250"/>
                <a:gd name="T96" fmla="*/ 0 w 231"/>
                <a:gd name="T97" fmla="*/ 0 h 250"/>
                <a:gd name="T98" fmla="*/ 0 w 231"/>
                <a:gd name="T99" fmla="*/ 0 h 250"/>
                <a:gd name="T100" fmla="*/ 0 w 231"/>
                <a:gd name="T101" fmla="*/ 0 h 250"/>
                <a:gd name="T102" fmla="*/ 0 w 231"/>
                <a:gd name="T103" fmla="*/ 0 h 250"/>
                <a:gd name="T104" fmla="*/ 0 w 231"/>
                <a:gd name="T105" fmla="*/ 0 h 250"/>
                <a:gd name="T106" fmla="*/ 0 w 231"/>
                <a:gd name="T107" fmla="*/ 0 h 250"/>
                <a:gd name="T108" fmla="*/ 0 w 231"/>
                <a:gd name="T109" fmla="*/ 0 h 250"/>
                <a:gd name="T110" fmla="*/ 0 w 231"/>
                <a:gd name="T111" fmla="*/ 0 h 2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1"/>
                <a:gd name="T169" fmla="*/ 0 h 250"/>
                <a:gd name="T170" fmla="*/ 231 w 231"/>
                <a:gd name="T171" fmla="*/ 250 h 25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1" h="250">
                  <a:moveTo>
                    <a:pt x="209" y="0"/>
                  </a:moveTo>
                  <a:lnTo>
                    <a:pt x="212" y="0"/>
                  </a:lnTo>
                  <a:lnTo>
                    <a:pt x="220" y="3"/>
                  </a:lnTo>
                  <a:lnTo>
                    <a:pt x="227" y="8"/>
                  </a:lnTo>
                  <a:lnTo>
                    <a:pt x="231" y="20"/>
                  </a:lnTo>
                  <a:lnTo>
                    <a:pt x="228" y="22"/>
                  </a:lnTo>
                  <a:lnTo>
                    <a:pt x="224" y="31"/>
                  </a:lnTo>
                  <a:lnTo>
                    <a:pt x="217" y="41"/>
                  </a:lnTo>
                  <a:lnTo>
                    <a:pt x="207" y="54"/>
                  </a:lnTo>
                  <a:lnTo>
                    <a:pt x="199" y="69"/>
                  </a:lnTo>
                  <a:lnTo>
                    <a:pt x="191" y="85"/>
                  </a:lnTo>
                  <a:lnTo>
                    <a:pt x="185" y="101"/>
                  </a:lnTo>
                  <a:lnTo>
                    <a:pt x="182" y="113"/>
                  </a:lnTo>
                  <a:lnTo>
                    <a:pt x="180" y="125"/>
                  </a:lnTo>
                  <a:lnTo>
                    <a:pt x="179" y="150"/>
                  </a:lnTo>
                  <a:lnTo>
                    <a:pt x="177" y="176"/>
                  </a:lnTo>
                  <a:lnTo>
                    <a:pt x="176" y="194"/>
                  </a:lnTo>
                  <a:lnTo>
                    <a:pt x="176" y="206"/>
                  </a:lnTo>
                  <a:lnTo>
                    <a:pt x="173" y="217"/>
                  </a:lnTo>
                  <a:lnTo>
                    <a:pt x="171" y="220"/>
                  </a:lnTo>
                  <a:lnTo>
                    <a:pt x="168" y="200"/>
                  </a:lnTo>
                  <a:lnTo>
                    <a:pt x="164" y="172"/>
                  </a:lnTo>
                  <a:lnTo>
                    <a:pt x="162" y="154"/>
                  </a:lnTo>
                  <a:lnTo>
                    <a:pt x="158" y="144"/>
                  </a:lnTo>
                  <a:lnTo>
                    <a:pt x="151" y="141"/>
                  </a:lnTo>
                  <a:lnTo>
                    <a:pt x="144" y="144"/>
                  </a:lnTo>
                  <a:lnTo>
                    <a:pt x="137" y="150"/>
                  </a:lnTo>
                  <a:lnTo>
                    <a:pt x="129" y="158"/>
                  </a:lnTo>
                  <a:lnTo>
                    <a:pt x="122" y="168"/>
                  </a:lnTo>
                  <a:lnTo>
                    <a:pt x="114" y="179"/>
                  </a:lnTo>
                  <a:lnTo>
                    <a:pt x="108" y="188"/>
                  </a:lnTo>
                  <a:lnTo>
                    <a:pt x="103" y="196"/>
                  </a:lnTo>
                  <a:lnTo>
                    <a:pt x="100" y="202"/>
                  </a:lnTo>
                  <a:lnTo>
                    <a:pt x="93" y="213"/>
                  </a:lnTo>
                  <a:lnTo>
                    <a:pt x="84" y="227"/>
                  </a:lnTo>
                  <a:lnTo>
                    <a:pt x="74" y="239"/>
                  </a:lnTo>
                  <a:lnTo>
                    <a:pt x="71" y="244"/>
                  </a:lnTo>
                  <a:lnTo>
                    <a:pt x="68" y="246"/>
                  </a:lnTo>
                  <a:lnTo>
                    <a:pt x="64" y="250"/>
                  </a:lnTo>
                  <a:lnTo>
                    <a:pt x="63" y="245"/>
                  </a:lnTo>
                  <a:lnTo>
                    <a:pt x="70" y="228"/>
                  </a:lnTo>
                  <a:lnTo>
                    <a:pt x="80" y="207"/>
                  </a:lnTo>
                  <a:lnTo>
                    <a:pt x="87" y="189"/>
                  </a:lnTo>
                  <a:lnTo>
                    <a:pt x="94" y="173"/>
                  </a:lnTo>
                  <a:lnTo>
                    <a:pt x="99" y="160"/>
                  </a:lnTo>
                  <a:lnTo>
                    <a:pt x="101" y="150"/>
                  </a:lnTo>
                  <a:lnTo>
                    <a:pt x="102" y="141"/>
                  </a:lnTo>
                  <a:lnTo>
                    <a:pt x="101" y="136"/>
                  </a:lnTo>
                  <a:lnTo>
                    <a:pt x="99" y="132"/>
                  </a:lnTo>
                  <a:lnTo>
                    <a:pt x="94" y="131"/>
                  </a:lnTo>
                  <a:lnTo>
                    <a:pt x="88" y="130"/>
                  </a:lnTo>
                  <a:lnTo>
                    <a:pt x="81" y="132"/>
                  </a:lnTo>
                  <a:lnTo>
                    <a:pt x="75" y="133"/>
                  </a:lnTo>
                  <a:lnTo>
                    <a:pt x="68" y="137"/>
                  </a:lnTo>
                  <a:lnTo>
                    <a:pt x="61" y="139"/>
                  </a:lnTo>
                  <a:lnTo>
                    <a:pt x="56" y="143"/>
                  </a:lnTo>
                  <a:lnTo>
                    <a:pt x="51" y="145"/>
                  </a:lnTo>
                  <a:lnTo>
                    <a:pt x="46" y="147"/>
                  </a:lnTo>
                  <a:lnTo>
                    <a:pt x="38" y="152"/>
                  </a:lnTo>
                  <a:lnTo>
                    <a:pt x="30" y="158"/>
                  </a:lnTo>
                  <a:lnTo>
                    <a:pt x="22" y="164"/>
                  </a:lnTo>
                  <a:lnTo>
                    <a:pt x="14" y="171"/>
                  </a:lnTo>
                  <a:lnTo>
                    <a:pt x="7" y="175"/>
                  </a:lnTo>
                  <a:lnTo>
                    <a:pt x="2" y="179"/>
                  </a:lnTo>
                  <a:lnTo>
                    <a:pt x="1" y="180"/>
                  </a:lnTo>
                  <a:lnTo>
                    <a:pt x="0" y="179"/>
                  </a:lnTo>
                  <a:lnTo>
                    <a:pt x="0" y="178"/>
                  </a:lnTo>
                  <a:lnTo>
                    <a:pt x="0" y="175"/>
                  </a:lnTo>
                  <a:lnTo>
                    <a:pt x="2" y="172"/>
                  </a:lnTo>
                  <a:lnTo>
                    <a:pt x="8" y="167"/>
                  </a:lnTo>
                  <a:lnTo>
                    <a:pt x="16" y="160"/>
                  </a:lnTo>
                  <a:lnTo>
                    <a:pt x="29" y="151"/>
                  </a:lnTo>
                  <a:lnTo>
                    <a:pt x="44" y="141"/>
                  </a:lnTo>
                  <a:lnTo>
                    <a:pt x="57" y="132"/>
                  </a:lnTo>
                  <a:lnTo>
                    <a:pt x="68" y="124"/>
                  </a:lnTo>
                  <a:lnTo>
                    <a:pt x="78" y="116"/>
                  </a:lnTo>
                  <a:lnTo>
                    <a:pt x="85" y="109"/>
                  </a:lnTo>
                  <a:lnTo>
                    <a:pt x="88" y="103"/>
                  </a:lnTo>
                  <a:lnTo>
                    <a:pt x="89" y="98"/>
                  </a:lnTo>
                  <a:lnTo>
                    <a:pt x="86" y="95"/>
                  </a:lnTo>
                  <a:lnTo>
                    <a:pt x="81" y="92"/>
                  </a:lnTo>
                  <a:lnTo>
                    <a:pt x="74" y="90"/>
                  </a:lnTo>
                  <a:lnTo>
                    <a:pt x="66" y="88"/>
                  </a:lnTo>
                  <a:lnTo>
                    <a:pt x="58" y="87"/>
                  </a:lnTo>
                  <a:lnTo>
                    <a:pt x="50" y="85"/>
                  </a:lnTo>
                  <a:lnTo>
                    <a:pt x="42" y="85"/>
                  </a:lnTo>
                  <a:lnTo>
                    <a:pt x="35" y="85"/>
                  </a:lnTo>
                  <a:lnTo>
                    <a:pt x="29" y="87"/>
                  </a:lnTo>
                  <a:lnTo>
                    <a:pt x="24" y="87"/>
                  </a:lnTo>
                  <a:lnTo>
                    <a:pt x="18" y="87"/>
                  </a:lnTo>
                  <a:lnTo>
                    <a:pt x="12" y="87"/>
                  </a:lnTo>
                  <a:lnTo>
                    <a:pt x="7" y="87"/>
                  </a:lnTo>
                  <a:lnTo>
                    <a:pt x="3" y="85"/>
                  </a:lnTo>
                  <a:lnTo>
                    <a:pt x="2" y="84"/>
                  </a:lnTo>
                  <a:lnTo>
                    <a:pt x="4" y="83"/>
                  </a:lnTo>
                  <a:lnTo>
                    <a:pt x="10" y="81"/>
                  </a:lnTo>
                  <a:lnTo>
                    <a:pt x="19" y="78"/>
                  </a:lnTo>
                  <a:lnTo>
                    <a:pt x="31" y="77"/>
                  </a:lnTo>
                  <a:lnTo>
                    <a:pt x="43" y="75"/>
                  </a:lnTo>
                  <a:lnTo>
                    <a:pt x="56" y="75"/>
                  </a:lnTo>
                  <a:lnTo>
                    <a:pt x="67" y="74"/>
                  </a:lnTo>
                  <a:lnTo>
                    <a:pt x="80" y="74"/>
                  </a:lnTo>
                  <a:lnTo>
                    <a:pt x="91" y="74"/>
                  </a:lnTo>
                  <a:lnTo>
                    <a:pt x="99" y="74"/>
                  </a:lnTo>
                  <a:lnTo>
                    <a:pt x="101" y="74"/>
                  </a:lnTo>
                  <a:lnTo>
                    <a:pt x="109" y="73"/>
                  </a:lnTo>
                  <a:lnTo>
                    <a:pt x="121" y="70"/>
                  </a:lnTo>
                  <a:lnTo>
                    <a:pt x="135" y="64"/>
                  </a:lnTo>
                  <a:lnTo>
                    <a:pt x="152" y="56"/>
                  </a:lnTo>
                  <a:lnTo>
                    <a:pt x="171" y="42"/>
                  </a:lnTo>
                  <a:lnTo>
                    <a:pt x="190" y="25"/>
                  </a:lnTo>
                  <a:lnTo>
                    <a:pt x="209" y="0"/>
                  </a:lnTo>
                  <a:close/>
                </a:path>
              </a:pathLst>
            </a:custGeom>
            <a:solidFill>
              <a:srgbClr val="9E44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53" name="Freeform 48"/>
            <p:cNvSpPr>
              <a:spLocks/>
            </p:cNvSpPr>
            <p:nvPr/>
          </p:nvSpPr>
          <p:spPr bwMode="auto">
            <a:xfrm>
              <a:off x="931" y="2010"/>
              <a:ext cx="51" cy="54"/>
            </a:xfrm>
            <a:custGeom>
              <a:avLst/>
              <a:gdLst>
                <a:gd name="T0" fmla="*/ 0 w 206"/>
                <a:gd name="T1" fmla="*/ 0 h 214"/>
                <a:gd name="T2" fmla="*/ 0 w 206"/>
                <a:gd name="T3" fmla="*/ 0 h 214"/>
                <a:gd name="T4" fmla="*/ 0 w 206"/>
                <a:gd name="T5" fmla="*/ 0 h 214"/>
                <a:gd name="T6" fmla="*/ 0 w 206"/>
                <a:gd name="T7" fmla="*/ 0 h 214"/>
                <a:gd name="T8" fmla="*/ 0 w 206"/>
                <a:gd name="T9" fmla="*/ 0 h 214"/>
                <a:gd name="T10" fmla="*/ 0 w 206"/>
                <a:gd name="T11" fmla="*/ 0 h 214"/>
                <a:gd name="T12" fmla="*/ 0 w 206"/>
                <a:gd name="T13" fmla="*/ 0 h 214"/>
                <a:gd name="T14" fmla="*/ 0 w 206"/>
                <a:gd name="T15" fmla="*/ 0 h 214"/>
                <a:gd name="T16" fmla="*/ 0 w 206"/>
                <a:gd name="T17" fmla="*/ 0 h 214"/>
                <a:gd name="T18" fmla="*/ 0 w 206"/>
                <a:gd name="T19" fmla="*/ 0 h 214"/>
                <a:gd name="T20" fmla="*/ 0 w 206"/>
                <a:gd name="T21" fmla="*/ 0 h 214"/>
                <a:gd name="T22" fmla="*/ 0 w 206"/>
                <a:gd name="T23" fmla="*/ 0 h 214"/>
                <a:gd name="T24" fmla="*/ 0 w 206"/>
                <a:gd name="T25" fmla="*/ 0 h 214"/>
                <a:gd name="T26" fmla="*/ 0 w 206"/>
                <a:gd name="T27" fmla="*/ 0 h 214"/>
                <a:gd name="T28" fmla="*/ 0 w 206"/>
                <a:gd name="T29" fmla="*/ 0 h 214"/>
                <a:gd name="T30" fmla="*/ 0 w 206"/>
                <a:gd name="T31" fmla="*/ 0 h 214"/>
                <a:gd name="T32" fmla="*/ 0 w 206"/>
                <a:gd name="T33" fmla="*/ 0 h 214"/>
                <a:gd name="T34" fmla="*/ 0 w 206"/>
                <a:gd name="T35" fmla="*/ 0 h 214"/>
                <a:gd name="T36" fmla="*/ 0 w 206"/>
                <a:gd name="T37" fmla="*/ 0 h 214"/>
                <a:gd name="T38" fmla="*/ 0 w 206"/>
                <a:gd name="T39" fmla="*/ 0 h 214"/>
                <a:gd name="T40" fmla="*/ 0 w 206"/>
                <a:gd name="T41" fmla="*/ 0 h 214"/>
                <a:gd name="T42" fmla="*/ 0 w 206"/>
                <a:gd name="T43" fmla="*/ 0 h 214"/>
                <a:gd name="T44" fmla="*/ 0 w 206"/>
                <a:gd name="T45" fmla="*/ 0 h 214"/>
                <a:gd name="T46" fmla="*/ 0 w 206"/>
                <a:gd name="T47" fmla="*/ 0 h 214"/>
                <a:gd name="T48" fmla="*/ 0 w 206"/>
                <a:gd name="T49" fmla="*/ 0 h 214"/>
                <a:gd name="T50" fmla="*/ 0 w 206"/>
                <a:gd name="T51" fmla="*/ 0 h 214"/>
                <a:gd name="T52" fmla="*/ 0 w 206"/>
                <a:gd name="T53" fmla="*/ 0 h 214"/>
                <a:gd name="T54" fmla="*/ 0 w 206"/>
                <a:gd name="T55" fmla="*/ 0 h 214"/>
                <a:gd name="T56" fmla="*/ 0 w 206"/>
                <a:gd name="T57" fmla="*/ 0 h 214"/>
                <a:gd name="T58" fmla="*/ 0 w 206"/>
                <a:gd name="T59" fmla="*/ 0 h 214"/>
                <a:gd name="T60" fmla="*/ 0 w 206"/>
                <a:gd name="T61" fmla="*/ 0 h 214"/>
                <a:gd name="T62" fmla="*/ 0 w 206"/>
                <a:gd name="T63" fmla="*/ 0 h 214"/>
                <a:gd name="T64" fmla="*/ 0 w 206"/>
                <a:gd name="T65" fmla="*/ 0 h 214"/>
                <a:gd name="T66" fmla="*/ 0 w 206"/>
                <a:gd name="T67" fmla="*/ 0 h 214"/>
                <a:gd name="T68" fmla="*/ 0 w 206"/>
                <a:gd name="T69" fmla="*/ 0 h 214"/>
                <a:gd name="T70" fmla="*/ 0 w 206"/>
                <a:gd name="T71" fmla="*/ 0 h 214"/>
                <a:gd name="T72" fmla="*/ 0 w 206"/>
                <a:gd name="T73" fmla="*/ 0 h 214"/>
                <a:gd name="T74" fmla="*/ 0 w 206"/>
                <a:gd name="T75" fmla="*/ 0 h 214"/>
                <a:gd name="T76" fmla="*/ 0 w 206"/>
                <a:gd name="T77" fmla="*/ 0 h 214"/>
                <a:gd name="T78" fmla="*/ 0 w 206"/>
                <a:gd name="T79" fmla="*/ 0 h 214"/>
                <a:gd name="T80" fmla="*/ 0 w 206"/>
                <a:gd name="T81" fmla="*/ 0 h 214"/>
                <a:gd name="T82" fmla="*/ 0 w 206"/>
                <a:gd name="T83" fmla="*/ 0 h 214"/>
                <a:gd name="T84" fmla="*/ 0 w 206"/>
                <a:gd name="T85" fmla="*/ 0 h 214"/>
                <a:gd name="T86" fmla="*/ 0 w 206"/>
                <a:gd name="T87" fmla="*/ 0 h 214"/>
                <a:gd name="T88" fmla="*/ 0 w 206"/>
                <a:gd name="T89" fmla="*/ 0 h 214"/>
                <a:gd name="T90" fmla="*/ 0 w 206"/>
                <a:gd name="T91" fmla="*/ 0 h 214"/>
                <a:gd name="T92" fmla="*/ 0 w 206"/>
                <a:gd name="T93" fmla="*/ 0 h 214"/>
                <a:gd name="T94" fmla="*/ 0 w 206"/>
                <a:gd name="T95" fmla="*/ 0 h 21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6"/>
                <a:gd name="T145" fmla="*/ 0 h 214"/>
                <a:gd name="T146" fmla="*/ 206 w 206"/>
                <a:gd name="T147" fmla="*/ 214 h 21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6" h="214">
                  <a:moveTo>
                    <a:pt x="125" y="2"/>
                  </a:moveTo>
                  <a:lnTo>
                    <a:pt x="126" y="2"/>
                  </a:lnTo>
                  <a:lnTo>
                    <a:pt x="129" y="3"/>
                  </a:lnTo>
                  <a:lnTo>
                    <a:pt x="135" y="3"/>
                  </a:lnTo>
                  <a:lnTo>
                    <a:pt x="141" y="4"/>
                  </a:lnTo>
                  <a:lnTo>
                    <a:pt x="148" y="4"/>
                  </a:lnTo>
                  <a:lnTo>
                    <a:pt x="154" y="3"/>
                  </a:lnTo>
                  <a:lnTo>
                    <a:pt x="159" y="2"/>
                  </a:lnTo>
                  <a:lnTo>
                    <a:pt x="162" y="0"/>
                  </a:lnTo>
                  <a:lnTo>
                    <a:pt x="163" y="14"/>
                  </a:lnTo>
                  <a:lnTo>
                    <a:pt x="164" y="46"/>
                  </a:lnTo>
                  <a:lnTo>
                    <a:pt x="167" y="81"/>
                  </a:lnTo>
                  <a:lnTo>
                    <a:pt x="168" y="104"/>
                  </a:lnTo>
                  <a:lnTo>
                    <a:pt x="170" y="111"/>
                  </a:lnTo>
                  <a:lnTo>
                    <a:pt x="175" y="120"/>
                  </a:lnTo>
                  <a:lnTo>
                    <a:pt x="182" y="130"/>
                  </a:lnTo>
                  <a:lnTo>
                    <a:pt x="190" y="141"/>
                  </a:lnTo>
                  <a:lnTo>
                    <a:pt x="197" y="150"/>
                  </a:lnTo>
                  <a:lnTo>
                    <a:pt x="203" y="160"/>
                  </a:lnTo>
                  <a:lnTo>
                    <a:pt x="206" y="165"/>
                  </a:lnTo>
                  <a:lnTo>
                    <a:pt x="206" y="169"/>
                  </a:lnTo>
                  <a:lnTo>
                    <a:pt x="203" y="172"/>
                  </a:lnTo>
                  <a:lnTo>
                    <a:pt x="201" y="172"/>
                  </a:lnTo>
                  <a:lnTo>
                    <a:pt x="195" y="168"/>
                  </a:lnTo>
                  <a:lnTo>
                    <a:pt x="181" y="153"/>
                  </a:lnTo>
                  <a:lnTo>
                    <a:pt x="169" y="141"/>
                  </a:lnTo>
                  <a:lnTo>
                    <a:pt x="159" y="133"/>
                  </a:lnTo>
                  <a:lnTo>
                    <a:pt x="149" y="128"/>
                  </a:lnTo>
                  <a:lnTo>
                    <a:pt x="141" y="126"/>
                  </a:lnTo>
                  <a:lnTo>
                    <a:pt x="134" y="126"/>
                  </a:lnTo>
                  <a:lnTo>
                    <a:pt x="129" y="129"/>
                  </a:lnTo>
                  <a:lnTo>
                    <a:pt x="126" y="134"/>
                  </a:lnTo>
                  <a:lnTo>
                    <a:pt x="124" y="141"/>
                  </a:lnTo>
                  <a:lnTo>
                    <a:pt x="122" y="160"/>
                  </a:lnTo>
                  <a:lnTo>
                    <a:pt x="125" y="181"/>
                  </a:lnTo>
                  <a:lnTo>
                    <a:pt x="127" y="199"/>
                  </a:lnTo>
                  <a:lnTo>
                    <a:pt x="126" y="212"/>
                  </a:lnTo>
                  <a:lnTo>
                    <a:pt x="120" y="214"/>
                  </a:lnTo>
                  <a:lnTo>
                    <a:pt x="115" y="211"/>
                  </a:lnTo>
                  <a:lnTo>
                    <a:pt x="111" y="200"/>
                  </a:lnTo>
                  <a:lnTo>
                    <a:pt x="108" y="185"/>
                  </a:lnTo>
                  <a:lnTo>
                    <a:pt x="107" y="167"/>
                  </a:lnTo>
                  <a:lnTo>
                    <a:pt x="106" y="148"/>
                  </a:lnTo>
                  <a:lnTo>
                    <a:pt x="101" y="133"/>
                  </a:lnTo>
                  <a:lnTo>
                    <a:pt x="93" y="128"/>
                  </a:lnTo>
                  <a:lnTo>
                    <a:pt x="89" y="129"/>
                  </a:lnTo>
                  <a:lnTo>
                    <a:pt x="84" y="133"/>
                  </a:lnTo>
                  <a:lnTo>
                    <a:pt x="78" y="137"/>
                  </a:lnTo>
                  <a:lnTo>
                    <a:pt x="73" y="143"/>
                  </a:lnTo>
                  <a:lnTo>
                    <a:pt x="68" y="150"/>
                  </a:lnTo>
                  <a:lnTo>
                    <a:pt x="63" y="157"/>
                  </a:lnTo>
                  <a:lnTo>
                    <a:pt x="58" y="164"/>
                  </a:lnTo>
                  <a:lnTo>
                    <a:pt x="56" y="170"/>
                  </a:lnTo>
                  <a:lnTo>
                    <a:pt x="51" y="183"/>
                  </a:lnTo>
                  <a:lnTo>
                    <a:pt x="45" y="197"/>
                  </a:lnTo>
                  <a:lnTo>
                    <a:pt x="40" y="206"/>
                  </a:lnTo>
                  <a:lnTo>
                    <a:pt x="35" y="210"/>
                  </a:lnTo>
                  <a:lnTo>
                    <a:pt x="31" y="209"/>
                  </a:lnTo>
                  <a:lnTo>
                    <a:pt x="29" y="205"/>
                  </a:lnTo>
                  <a:lnTo>
                    <a:pt x="30" y="198"/>
                  </a:lnTo>
                  <a:lnTo>
                    <a:pt x="35" y="186"/>
                  </a:lnTo>
                  <a:lnTo>
                    <a:pt x="40" y="178"/>
                  </a:lnTo>
                  <a:lnTo>
                    <a:pt x="47" y="169"/>
                  </a:lnTo>
                  <a:lnTo>
                    <a:pt x="54" y="160"/>
                  </a:lnTo>
                  <a:lnTo>
                    <a:pt x="61" y="149"/>
                  </a:lnTo>
                  <a:lnTo>
                    <a:pt x="68" y="140"/>
                  </a:lnTo>
                  <a:lnTo>
                    <a:pt x="72" y="132"/>
                  </a:lnTo>
                  <a:lnTo>
                    <a:pt x="77" y="126"/>
                  </a:lnTo>
                  <a:lnTo>
                    <a:pt x="78" y="122"/>
                  </a:lnTo>
                  <a:lnTo>
                    <a:pt x="75" y="119"/>
                  </a:lnTo>
                  <a:lnTo>
                    <a:pt x="65" y="119"/>
                  </a:lnTo>
                  <a:lnTo>
                    <a:pt x="55" y="120"/>
                  </a:lnTo>
                  <a:lnTo>
                    <a:pt x="45" y="122"/>
                  </a:lnTo>
                  <a:lnTo>
                    <a:pt x="41" y="123"/>
                  </a:lnTo>
                  <a:lnTo>
                    <a:pt x="35" y="126"/>
                  </a:lnTo>
                  <a:lnTo>
                    <a:pt x="27" y="128"/>
                  </a:lnTo>
                  <a:lnTo>
                    <a:pt x="20" y="130"/>
                  </a:lnTo>
                  <a:lnTo>
                    <a:pt x="13" y="133"/>
                  </a:lnTo>
                  <a:lnTo>
                    <a:pt x="6" y="134"/>
                  </a:lnTo>
                  <a:lnTo>
                    <a:pt x="2" y="134"/>
                  </a:lnTo>
                  <a:lnTo>
                    <a:pt x="0" y="133"/>
                  </a:lnTo>
                  <a:lnTo>
                    <a:pt x="0" y="128"/>
                  </a:lnTo>
                  <a:lnTo>
                    <a:pt x="3" y="125"/>
                  </a:lnTo>
                  <a:lnTo>
                    <a:pt x="13" y="122"/>
                  </a:lnTo>
                  <a:lnTo>
                    <a:pt x="28" y="118"/>
                  </a:lnTo>
                  <a:lnTo>
                    <a:pt x="36" y="115"/>
                  </a:lnTo>
                  <a:lnTo>
                    <a:pt x="47" y="112"/>
                  </a:lnTo>
                  <a:lnTo>
                    <a:pt x="58" y="108"/>
                  </a:lnTo>
                  <a:lnTo>
                    <a:pt x="70" y="106"/>
                  </a:lnTo>
                  <a:lnTo>
                    <a:pt x="82" y="102"/>
                  </a:lnTo>
                  <a:lnTo>
                    <a:pt x="92" y="100"/>
                  </a:lnTo>
                  <a:lnTo>
                    <a:pt x="101" y="98"/>
                  </a:lnTo>
                  <a:lnTo>
                    <a:pt x="107" y="95"/>
                  </a:lnTo>
                  <a:lnTo>
                    <a:pt x="124" y="79"/>
                  </a:lnTo>
                  <a:lnTo>
                    <a:pt x="128" y="55"/>
                  </a:lnTo>
                  <a:lnTo>
                    <a:pt x="127" y="28"/>
                  </a:lnTo>
                  <a:lnTo>
                    <a:pt x="125" y="2"/>
                  </a:lnTo>
                  <a:close/>
                </a:path>
              </a:pathLst>
            </a:custGeom>
            <a:solidFill>
              <a:srgbClr val="9E44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54" name="Freeform 49"/>
            <p:cNvSpPr>
              <a:spLocks/>
            </p:cNvSpPr>
            <p:nvPr/>
          </p:nvSpPr>
          <p:spPr bwMode="auto">
            <a:xfrm>
              <a:off x="959" y="1994"/>
              <a:ext cx="15" cy="18"/>
            </a:xfrm>
            <a:custGeom>
              <a:avLst/>
              <a:gdLst>
                <a:gd name="T0" fmla="*/ 0 w 63"/>
                <a:gd name="T1" fmla="*/ 0 h 70"/>
                <a:gd name="T2" fmla="*/ 0 w 63"/>
                <a:gd name="T3" fmla="*/ 0 h 70"/>
                <a:gd name="T4" fmla="*/ 0 w 63"/>
                <a:gd name="T5" fmla="*/ 0 h 70"/>
                <a:gd name="T6" fmla="*/ 0 w 63"/>
                <a:gd name="T7" fmla="*/ 0 h 70"/>
                <a:gd name="T8" fmla="*/ 0 w 63"/>
                <a:gd name="T9" fmla="*/ 0 h 70"/>
                <a:gd name="T10" fmla="*/ 0 w 63"/>
                <a:gd name="T11" fmla="*/ 0 h 70"/>
                <a:gd name="T12" fmla="*/ 0 w 63"/>
                <a:gd name="T13" fmla="*/ 0 h 70"/>
                <a:gd name="T14" fmla="*/ 0 w 63"/>
                <a:gd name="T15" fmla="*/ 0 h 70"/>
                <a:gd name="T16" fmla="*/ 0 w 63"/>
                <a:gd name="T17" fmla="*/ 0 h 70"/>
                <a:gd name="T18" fmla="*/ 0 w 63"/>
                <a:gd name="T19" fmla="*/ 0 h 70"/>
                <a:gd name="T20" fmla="*/ 0 w 63"/>
                <a:gd name="T21" fmla="*/ 0 h 70"/>
                <a:gd name="T22" fmla="*/ 0 w 63"/>
                <a:gd name="T23" fmla="*/ 0 h 70"/>
                <a:gd name="T24" fmla="*/ 0 w 63"/>
                <a:gd name="T25" fmla="*/ 0 h 70"/>
                <a:gd name="T26" fmla="*/ 0 w 63"/>
                <a:gd name="T27" fmla="*/ 0 h 70"/>
                <a:gd name="T28" fmla="*/ 0 w 63"/>
                <a:gd name="T29" fmla="*/ 0 h 70"/>
                <a:gd name="T30" fmla="*/ 0 w 63"/>
                <a:gd name="T31" fmla="*/ 0 h 70"/>
                <a:gd name="T32" fmla="*/ 0 w 63"/>
                <a:gd name="T33" fmla="*/ 0 h 70"/>
                <a:gd name="T34" fmla="*/ 0 w 63"/>
                <a:gd name="T35" fmla="*/ 0 h 70"/>
                <a:gd name="T36" fmla="*/ 0 w 63"/>
                <a:gd name="T37" fmla="*/ 0 h 70"/>
                <a:gd name="T38" fmla="*/ 0 w 63"/>
                <a:gd name="T39" fmla="*/ 0 h 70"/>
                <a:gd name="T40" fmla="*/ 0 w 63"/>
                <a:gd name="T41" fmla="*/ 0 h 70"/>
                <a:gd name="T42" fmla="*/ 0 w 63"/>
                <a:gd name="T43" fmla="*/ 0 h 70"/>
                <a:gd name="T44" fmla="*/ 0 w 63"/>
                <a:gd name="T45" fmla="*/ 0 h 70"/>
                <a:gd name="T46" fmla="*/ 0 w 63"/>
                <a:gd name="T47" fmla="*/ 0 h 70"/>
                <a:gd name="T48" fmla="*/ 0 w 63"/>
                <a:gd name="T49" fmla="*/ 0 h 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
                <a:gd name="T76" fmla="*/ 0 h 70"/>
                <a:gd name="T77" fmla="*/ 63 w 63"/>
                <a:gd name="T78" fmla="*/ 70 h 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 h="70">
                  <a:moveTo>
                    <a:pt x="0" y="0"/>
                  </a:moveTo>
                  <a:lnTo>
                    <a:pt x="2" y="1"/>
                  </a:lnTo>
                  <a:lnTo>
                    <a:pt x="9" y="2"/>
                  </a:lnTo>
                  <a:lnTo>
                    <a:pt x="19" y="4"/>
                  </a:lnTo>
                  <a:lnTo>
                    <a:pt x="30" y="8"/>
                  </a:lnTo>
                  <a:lnTo>
                    <a:pt x="41" y="10"/>
                  </a:lnTo>
                  <a:lnTo>
                    <a:pt x="51" y="12"/>
                  </a:lnTo>
                  <a:lnTo>
                    <a:pt x="59" y="12"/>
                  </a:lnTo>
                  <a:lnTo>
                    <a:pt x="63" y="12"/>
                  </a:lnTo>
                  <a:lnTo>
                    <a:pt x="61" y="19"/>
                  </a:lnTo>
                  <a:lnTo>
                    <a:pt x="56" y="36"/>
                  </a:lnTo>
                  <a:lnTo>
                    <a:pt x="51" y="54"/>
                  </a:lnTo>
                  <a:lnTo>
                    <a:pt x="50" y="68"/>
                  </a:lnTo>
                  <a:lnTo>
                    <a:pt x="49" y="68"/>
                  </a:lnTo>
                  <a:lnTo>
                    <a:pt x="45" y="68"/>
                  </a:lnTo>
                  <a:lnTo>
                    <a:pt x="40" y="70"/>
                  </a:lnTo>
                  <a:lnTo>
                    <a:pt x="34" y="70"/>
                  </a:lnTo>
                  <a:lnTo>
                    <a:pt x="28" y="70"/>
                  </a:lnTo>
                  <a:lnTo>
                    <a:pt x="22" y="68"/>
                  </a:lnTo>
                  <a:lnTo>
                    <a:pt x="16" y="68"/>
                  </a:lnTo>
                  <a:lnTo>
                    <a:pt x="13" y="66"/>
                  </a:lnTo>
                  <a:lnTo>
                    <a:pt x="12" y="58"/>
                  </a:lnTo>
                  <a:lnTo>
                    <a:pt x="8" y="38"/>
                  </a:lnTo>
                  <a:lnTo>
                    <a:pt x="3" y="16"/>
                  </a:lnTo>
                  <a:lnTo>
                    <a:pt x="0" y="0"/>
                  </a:lnTo>
                  <a:close/>
                </a:path>
              </a:pathLst>
            </a:custGeom>
            <a:solidFill>
              <a:srgbClr val="AD5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55" name="Freeform 50"/>
            <p:cNvSpPr>
              <a:spLocks/>
            </p:cNvSpPr>
            <p:nvPr/>
          </p:nvSpPr>
          <p:spPr bwMode="auto">
            <a:xfrm>
              <a:off x="1005" y="1944"/>
              <a:ext cx="67" cy="13"/>
            </a:xfrm>
            <a:custGeom>
              <a:avLst/>
              <a:gdLst>
                <a:gd name="T0" fmla="*/ 0 w 266"/>
                <a:gd name="T1" fmla="*/ 0 h 54"/>
                <a:gd name="T2" fmla="*/ 0 w 266"/>
                <a:gd name="T3" fmla="*/ 0 h 54"/>
                <a:gd name="T4" fmla="*/ 0 w 266"/>
                <a:gd name="T5" fmla="*/ 0 h 54"/>
                <a:gd name="T6" fmla="*/ 0 w 266"/>
                <a:gd name="T7" fmla="*/ 0 h 54"/>
                <a:gd name="T8" fmla="*/ 0 w 266"/>
                <a:gd name="T9" fmla="*/ 0 h 54"/>
                <a:gd name="T10" fmla="*/ 0 w 266"/>
                <a:gd name="T11" fmla="*/ 0 h 54"/>
                <a:gd name="T12" fmla="*/ 0 w 266"/>
                <a:gd name="T13" fmla="*/ 0 h 54"/>
                <a:gd name="T14" fmla="*/ 0 w 266"/>
                <a:gd name="T15" fmla="*/ 0 h 54"/>
                <a:gd name="T16" fmla="*/ 0 w 266"/>
                <a:gd name="T17" fmla="*/ 0 h 54"/>
                <a:gd name="T18" fmla="*/ 0 w 266"/>
                <a:gd name="T19" fmla="*/ 0 h 54"/>
                <a:gd name="T20" fmla="*/ 0 w 266"/>
                <a:gd name="T21" fmla="*/ 0 h 54"/>
                <a:gd name="T22" fmla="*/ 0 w 266"/>
                <a:gd name="T23" fmla="*/ 0 h 54"/>
                <a:gd name="T24" fmla="*/ 0 w 266"/>
                <a:gd name="T25" fmla="*/ 0 h 54"/>
                <a:gd name="T26" fmla="*/ 0 w 266"/>
                <a:gd name="T27" fmla="*/ 0 h 54"/>
                <a:gd name="T28" fmla="*/ 0 w 266"/>
                <a:gd name="T29" fmla="*/ 0 h 54"/>
                <a:gd name="T30" fmla="*/ 0 w 266"/>
                <a:gd name="T31" fmla="*/ 0 h 54"/>
                <a:gd name="T32" fmla="*/ 0 w 266"/>
                <a:gd name="T33" fmla="*/ 0 h 54"/>
                <a:gd name="T34" fmla="*/ 0 w 266"/>
                <a:gd name="T35" fmla="*/ 0 h 54"/>
                <a:gd name="T36" fmla="*/ 0 w 266"/>
                <a:gd name="T37" fmla="*/ 0 h 54"/>
                <a:gd name="T38" fmla="*/ 0 w 266"/>
                <a:gd name="T39" fmla="*/ 0 h 54"/>
                <a:gd name="T40" fmla="*/ 0 w 266"/>
                <a:gd name="T41" fmla="*/ 0 h 54"/>
                <a:gd name="T42" fmla="*/ 0 w 266"/>
                <a:gd name="T43" fmla="*/ 0 h 54"/>
                <a:gd name="T44" fmla="*/ 0 w 266"/>
                <a:gd name="T45" fmla="*/ 0 h 54"/>
                <a:gd name="T46" fmla="*/ 0 w 266"/>
                <a:gd name="T47" fmla="*/ 0 h 54"/>
                <a:gd name="T48" fmla="*/ 0 w 266"/>
                <a:gd name="T49" fmla="*/ 0 h 54"/>
                <a:gd name="T50" fmla="*/ 0 w 266"/>
                <a:gd name="T51" fmla="*/ 0 h 54"/>
                <a:gd name="T52" fmla="*/ 0 w 266"/>
                <a:gd name="T53" fmla="*/ 0 h 54"/>
                <a:gd name="T54" fmla="*/ 0 w 266"/>
                <a:gd name="T55" fmla="*/ 0 h 54"/>
                <a:gd name="T56" fmla="*/ 0 w 266"/>
                <a:gd name="T57" fmla="*/ 0 h 54"/>
                <a:gd name="T58" fmla="*/ 0 w 266"/>
                <a:gd name="T59" fmla="*/ 0 h 54"/>
                <a:gd name="T60" fmla="*/ 0 w 266"/>
                <a:gd name="T61" fmla="*/ 0 h 54"/>
                <a:gd name="T62" fmla="*/ 0 w 266"/>
                <a:gd name="T63" fmla="*/ 0 h 54"/>
                <a:gd name="T64" fmla="*/ 0 w 266"/>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6"/>
                <a:gd name="T100" fmla="*/ 0 h 54"/>
                <a:gd name="T101" fmla="*/ 266 w 266"/>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6" h="54">
                  <a:moveTo>
                    <a:pt x="0" y="54"/>
                  </a:moveTo>
                  <a:lnTo>
                    <a:pt x="2" y="52"/>
                  </a:lnTo>
                  <a:lnTo>
                    <a:pt x="7" y="50"/>
                  </a:lnTo>
                  <a:lnTo>
                    <a:pt x="15" y="47"/>
                  </a:lnTo>
                  <a:lnTo>
                    <a:pt x="25" y="42"/>
                  </a:lnTo>
                  <a:lnTo>
                    <a:pt x="39" y="36"/>
                  </a:lnTo>
                  <a:lnTo>
                    <a:pt x="54" y="31"/>
                  </a:lnTo>
                  <a:lnTo>
                    <a:pt x="72" y="26"/>
                  </a:lnTo>
                  <a:lnTo>
                    <a:pt x="91" y="21"/>
                  </a:lnTo>
                  <a:lnTo>
                    <a:pt x="110" y="17"/>
                  </a:lnTo>
                  <a:lnTo>
                    <a:pt x="133" y="15"/>
                  </a:lnTo>
                  <a:lnTo>
                    <a:pt x="155" y="14"/>
                  </a:lnTo>
                  <a:lnTo>
                    <a:pt x="177" y="15"/>
                  </a:lnTo>
                  <a:lnTo>
                    <a:pt x="199" y="19"/>
                  </a:lnTo>
                  <a:lnTo>
                    <a:pt x="223" y="24"/>
                  </a:lnTo>
                  <a:lnTo>
                    <a:pt x="245" y="34"/>
                  </a:lnTo>
                  <a:lnTo>
                    <a:pt x="266" y="45"/>
                  </a:lnTo>
                  <a:lnTo>
                    <a:pt x="265" y="44"/>
                  </a:lnTo>
                  <a:lnTo>
                    <a:pt x="260" y="41"/>
                  </a:lnTo>
                  <a:lnTo>
                    <a:pt x="253" y="36"/>
                  </a:lnTo>
                  <a:lnTo>
                    <a:pt x="244" y="30"/>
                  </a:lnTo>
                  <a:lnTo>
                    <a:pt x="232" y="24"/>
                  </a:lnTo>
                  <a:lnTo>
                    <a:pt x="219" y="17"/>
                  </a:lnTo>
                  <a:lnTo>
                    <a:pt x="203" y="12"/>
                  </a:lnTo>
                  <a:lnTo>
                    <a:pt x="185" y="6"/>
                  </a:lnTo>
                  <a:lnTo>
                    <a:pt x="166" y="2"/>
                  </a:lnTo>
                  <a:lnTo>
                    <a:pt x="145" y="0"/>
                  </a:lnTo>
                  <a:lnTo>
                    <a:pt x="123" y="1"/>
                  </a:lnTo>
                  <a:lnTo>
                    <a:pt x="100" y="3"/>
                  </a:lnTo>
                  <a:lnTo>
                    <a:pt x="77" y="10"/>
                  </a:lnTo>
                  <a:lnTo>
                    <a:pt x="51" y="20"/>
                  </a:lnTo>
                  <a:lnTo>
                    <a:pt x="25" y="35"/>
                  </a:lnTo>
                  <a:lnTo>
                    <a:pt x="0"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56" name="Freeform 51"/>
            <p:cNvSpPr>
              <a:spLocks/>
            </p:cNvSpPr>
            <p:nvPr/>
          </p:nvSpPr>
          <p:spPr bwMode="auto">
            <a:xfrm>
              <a:off x="1010" y="1960"/>
              <a:ext cx="98" cy="73"/>
            </a:xfrm>
            <a:custGeom>
              <a:avLst/>
              <a:gdLst>
                <a:gd name="T0" fmla="*/ 0 w 391"/>
                <a:gd name="T1" fmla="*/ 0 h 292"/>
                <a:gd name="T2" fmla="*/ 0 w 391"/>
                <a:gd name="T3" fmla="*/ 0 h 292"/>
                <a:gd name="T4" fmla="*/ 0 w 391"/>
                <a:gd name="T5" fmla="*/ 0 h 292"/>
                <a:gd name="T6" fmla="*/ 0 w 391"/>
                <a:gd name="T7" fmla="*/ 0 h 292"/>
                <a:gd name="T8" fmla="*/ 0 w 391"/>
                <a:gd name="T9" fmla="*/ 0 h 292"/>
                <a:gd name="T10" fmla="*/ 0 w 391"/>
                <a:gd name="T11" fmla="*/ 0 h 292"/>
                <a:gd name="T12" fmla="*/ 0 w 391"/>
                <a:gd name="T13" fmla="*/ 0 h 292"/>
                <a:gd name="T14" fmla="*/ 0 w 391"/>
                <a:gd name="T15" fmla="*/ 0 h 292"/>
                <a:gd name="T16" fmla="*/ 0 w 391"/>
                <a:gd name="T17" fmla="*/ 0 h 292"/>
                <a:gd name="T18" fmla="*/ 0 w 391"/>
                <a:gd name="T19" fmla="*/ 0 h 292"/>
                <a:gd name="T20" fmla="*/ 0 w 391"/>
                <a:gd name="T21" fmla="*/ 0 h 292"/>
                <a:gd name="T22" fmla="*/ 0 w 391"/>
                <a:gd name="T23" fmla="*/ 0 h 292"/>
                <a:gd name="T24" fmla="*/ 0 w 391"/>
                <a:gd name="T25" fmla="*/ 0 h 292"/>
                <a:gd name="T26" fmla="*/ 0 w 391"/>
                <a:gd name="T27" fmla="*/ 0 h 292"/>
                <a:gd name="T28" fmla="*/ 0 w 391"/>
                <a:gd name="T29" fmla="*/ 0 h 292"/>
                <a:gd name="T30" fmla="*/ 0 w 391"/>
                <a:gd name="T31" fmla="*/ 0 h 292"/>
                <a:gd name="T32" fmla="*/ 0 w 391"/>
                <a:gd name="T33" fmla="*/ 0 h 292"/>
                <a:gd name="T34" fmla="*/ 0 w 391"/>
                <a:gd name="T35" fmla="*/ 0 h 292"/>
                <a:gd name="T36" fmla="*/ 0 w 391"/>
                <a:gd name="T37" fmla="*/ 0 h 292"/>
                <a:gd name="T38" fmla="*/ 0 w 391"/>
                <a:gd name="T39" fmla="*/ 0 h 292"/>
                <a:gd name="T40" fmla="*/ 0 w 391"/>
                <a:gd name="T41" fmla="*/ 0 h 292"/>
                <a:gd name="T42" fmla="*/ 0 w 391"/>
                <a:gd name="T43" fmla="*/ 0 h 292"/>
                <a:gd name="T44" fmla="*/ 0 w 391"/>
                <a:gd name="T45" fmla="*/ 0 h 292"/>
                <a:gd name="T46" fmla="*/ 0 w 391"/>
                <a:gd name="T47" fmla="*/ 0 h 292"/>
                <a:gd name="T48" fmla="*/ 0 w 391"/>
                <a:gd name="T49" fmla="*/ 0 h 292"/>
                <a:gd name="T50" fmla="*/ 0 w 391"/>
                <a:gd name="T51" fmla="*/ 0 h 292"/>
                <a:gd name="T52" fmla="*/ 0 w 391"/>
                <a:gd name="T53" fmla="*/ 0 h 292"/>
                <a:gd name="T54" fmla="*/ 0 w 391"/>
                <a:gd name="T55" fmla="*/ 0 h 292"/>
                <a:gd name="T56" fmla="*/ 0 w 391"/>
                <a:gd name="T57" fmla="*/ 0 h 292"/>
                <a:gd name="T58" fmla="*/ 0 w 391"/>
                <a:gd name="T59" fmla="*/ 0 h 292"/>
                <a:gd name="T60" fmla="*/ 0 w 391"/>
                <a:gd name="T61" fmla="*/ 0 h 292"/>
                <a:gd name="T62" fmla="*/ 0 w 391"/>
                <a:gd name="T63" fmla="*/ 0 h 292"/>
                <a:gd name="T64" fmla="*/ 0 w 391"/>
                <a:gd name="T65" fmla="*/ 0 h 2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1"/>
                <a:gd name="T100" fmla="*/ 0 h 292"/>
                <a:gd name="T101" fmla="*/ 391 w 391"/>
                <a:gd name="T102" fmla="*/ 292 h 2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1" h="292">
                  <a:moveTo>
                    <a:pt x="0" y="3"/>
                  </a:moveTo>
                  <a:lnTo>
                    <a:pt x="4" y="3"/>
                  </a:lnTo>
                  <a:lnTo>
                    <a:pt x="13" y="1"/>
                  </a:lnTo>
                  <a:lnTo>
                    <a:pt x="27" y="0"/>
                  </a:lnTo>
                  <a:lnTo>
                    <a:pt x="47" y="0"/>
                  </a:lnTo>
                  <a:lnTo>
                    <a:pt x="69" y="3"/>
                  </a:lnTo>
                  <a:lnTo>
                    <a:pt x="96" y="6"/>
                  </a:lnTo>
                  <a:lnTo>
                    <a:pt x="125" y="12"/>
                  </a:lnTo>
                  <a:lnTo>
                    <a:pt x="155" y="21"/>
                  </a:lnTo>
                  <a:lnTo>
                    <a:pt x="188" y="35"/>
                  </a:lnTo>
                  <a:lnTo>
                    <a:pt x="221" y="53"/>
                  </a:lnTo>
                  <a:lnTo>
                    <a:pt x="254" y="76"/>
                  </a:lnTo>
                  <a:lnTo>
                    <a:pt x="285" y="105"/>
                  </a:lnTo>
                  <a:lnTo>
                    <a:pt x="315" y="141"/>
                  </a:lnTo>
                  <a:lnTo>
                    <a:pt x="343" y="183"/>
                  </a:lnTo>
                  <a:lnTo>
                    <a:pt x="369" y="234"/>
                  </a:lnTo>
                  <a:lnTo>
                    <a:pt x="391" y="292"/>
                  </a:lnTo>
                  <a:lnTo>
                    <a:pt x="390" y="288"/>
                  </a:lnTo>
                  <a:lnTo>
                    <a:pt x="385" y="279"/>
                  </a:lnTo>
                  <a:lnTo>
                    <a:pt x="378" y="265"/>
                  </a:lnTo>
                  <a:lnTo>
                    <a:pt x="369" y="246"/>
                  </a:lnTo>
                  <a:lnTo>
                    <a:pt x="356" y="224"/>
                  </a:lnTo>
                  <a:lnTo>
                    <a:pt x="340" y="199"/>
                  </a:lnTo>
                  <a:lnTo>
                    <a:pt x="321" y="173"/>
                  </a:lnTo>
                  <a:lnTo>
                    <a:pt x="299" y="145"/>
                  </a:lnTo>
                  <a:lnTo>
                    <a:pt x="273" y="118"/>
                  </a:lnTo>
                  <a:lnTo>
                    <a:pt x="245" y="92"/>
                  </a:lnTo>
                  <a:lnTo>
                    <a:pt x="213" y="68"/>
                  </a:lnTo>
                  <a:lnTo>
                    <a:pt x="178" y="46"/>
                  </a:lnTo>
                  <a:lnTo>
                    <a:pt x="139" y="27"/>
                  </a:lnTo>
                  <a:lnTo>
                    <a:pt x="96" y="14"/>
                  </a:lnTo>
                  <a:lnTo>
                    <a:pt x="50" y="5"/>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57" name="Freeform 52"/>
            <p:cNvSpPr>
              <a:spLocks/>
            </p:cNvSpPr>
            <p:nvPr/>
          </p:nvSpPr>
          <p:spPr bwMode="auto">
            <a:xfrm>
              <a:off x="1010" y="1972"/>
              <a:ext cx="72" cy="64"/>
            </a:xfrm>
            <a:custGeom>
              <a:avLst/>
              <a:gdLst>
                <a:gd name="T0" fmla="*/ 0 w 289"/>
                <a:gd name="T1" fmla="*/ 0 h 255"/>
                <a:gd name="T2" fmla="*/ 0 w 289"/>
                <a:gd name="T3" fmla="*/ 0 h 255"/>
                <a:gd name="T4" fmla="*/ 0 w 289"/>
                <a:gd name="T5" fmla="*/ 0 h 255"/>
                <a:gd name="T6" fmla="*/ 0 w 289"/>
                <a:gd name="T7" fmla="*/ 0 h 255"/>
                <a:gd name="T8" fmla="*/ 0 w 289"/>
                <a:gd name="T9" fmla="*/ 0 h 255"/>
                <a:gd name="T10" fmla="*/ 0 w 289"/>
                <a:gd name="T11" fmla="*/ 0 h 255"/>
                <a:gd name="T12" fmla="*/ 0 w 289"/>
                <a:gd name="T13" fmla="*/ 0 h 255"/>
                <a:gd name="T14" fmla="*/ 0 w 289"/>
                <a:gd name="T15" fmla="*/ 0 h 255"/>
                <a:gd name="T16" fmla="*/ 0 w 289"/>
                <a:gd name="T17" fmla="*/ 0 h 255"/>
                <a:gd name="T18" fmla="*/ 0 w 289"/>
                <a:gd name="T19" fmla="*/ 0 h 255"/>
                <a:gd name="T20" fmla="*/ 0 w 289"/>
                <a:gd name="T21" fmla="*/ 0 h 255"/>
                <a:gd name="T22" fmla="*/ 0 w 289"/>
                <a:gd name="T23" fmla="*/ 0 h 255"/>
                <a:gd name="T24" fmla="*/ 0 w 289"/>
                <a:gd name="T25" fmla="*/ 0 h 255"/>
                <a:gd name="T26" fmla="*/ 0 w 289"/>
                <a:gd name="T27" fmla="*/ 0 h 255"/>
                <a:gd name="T28" fmla="*/ 0 w 289"/>
                <a:gd name="T29" fmla="*/ 0 h 255"/>
                <a:gd name="T30" fmla="*/ 0 w 289"/>
                <a:gd name="T31" fmla="*/ 0 h 255"/>
                <a:gd name="T32" fmla="*/ 0 w 289"/>
                <a:gd name="T33" fmla="*/ 0 h 255"/>
                <a:gd name="T34" fmla="*/ 0 w 289"/>
                <a:gd name="T35" fmla="*/ 0 h 255"/>
                <a:gd name="T36" fmla="*/ 0 w 289"/>
                <a:gd name="T37" fmla="*/ 0 h 255"/>
                <a:gd name="T38" fmla="*/ 0 w 289"/>
                <a:gd name="T39" fmla="*/ 0 h 255"/>
                <a:gd name="T40" fmla="*/ 0 w 289"/>
                <a:gd name="T41" fmla="*/ 0 h 255"/>
                <a:gd name="T42" fmla="*/ 0 w 289"/>
                <a:gd name="T43" fmla="*/ 0 h 255"/>
                <a:gd name="T44" fmla="*/ 0 w 289"/>
                <a:gd name="T45" fmla="*/ 0 h 255"/>
                <a:gd name="T46" fmla="*/ 0 w 289"/>
                <a:gd name="T47" fmla="*/ 0 h 255"/>
                <a:gd name="T48" fmla="*/ 0 w 289"/>
                <a:gd name="T49" fmla="*/ 0 h 255"/>
                <a:gd name="T50" fmla="*/ 0 w 289"/>
                <a:gd name="T51" fmla="*/ 0 h 255"/>
                <a:gd name="T52" fmla="*/ 0 w 289"/>
                <a:gd name="T53" fmla="*/ 0 h 255"/>
                <a:gd name="T54" fmla="*/ 0 w 289"/>
                <a:gd name="T55" fmla="*/ 0 h 255"/>
                <a:gd name="T56" fmla="*/ 0 w 289"/>
                <a:gd name="T57" fmla="*/ 0 h 255"/>
                <a:gd name="T58" fmla="*/ 0 w 289"/>
                <a:gd name="T59" fmla="*/ 0 h 255"/>
                <a:gd name="T60" fmla="*/ 0 w 289"/>
                <a:gd name="T61" fmla="*/ 0 h 255"/>
                <a:gd name="T62" fmla="*/ 0 w 289"/>
                <a:gd name="T63" fmla="*/ 0 h 255"/>
                <a:gd name="T64" fmla="*/ 0 w 289"/>
                <a:gd name="T65" fmla="*/ 0 h 2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9"/>
                <a:gd name="T100" fmla="*/ 0 h 255"/>
                <a:gd name="T101" fmla="*/ 289 w 289"/>
                <a:gd name="T102" fmla="*/ 255 h 2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9" h="255">
                  <a:moveTo>
                    <a:pt x="0" y="0"/>
                  </a:moveTo>
                  <a:lnTo>
                    <a:pt x="4" y="1"/>
                  </a:lnTo>
                  <a:lnTo>
                    <a:pt x="12" y="2"/>
                  </a:lnTo>
                  <a:lnTo>
                    <a:pt x="25" y="6"/>
                  </a:lnTo>
                  <a:lnTo>
                    <a:pt x="41" y="11"/>
                  </a:lnTo>
                  <a:lnTo>
                    <a:pt x="62" y="18"/>
                  </a:lnTo>
                  <a:lnTo>
                    <a:pt x="84" y="28"/>
                  </a:lnTo>
                  <a:lnTo>
                    <a:pt x="109" y="39"/>
                  </a:lnTo>
                  <a:lnTo>
                    <a:pt x="134" y="52"/>
                  </a:lnTo>
                  <a:lnTo>
                    <a:pt x="160" y="67"/>
                  </a:lnTo>
                  <a:lnTo>
                    <a:pt x="186" y="86"/>
                  </a:lnTo>
                  <a:lnTo>
                    <a:pt x="210" y="107"/>
                  </a:lnTo>
                  <a:lnTo>
                    <a:pt x="233" y="130"/>
                  </a:lnTo>
                  <a:lnTo>
                    <a:pt x="252" y="157"/>
                  </a:lnTo>
                  <a:lnTo>
                    <a:pt x="269" y="186"/>
                  </a:lnTo>
                  <a:lnTo>
                    <a:pt x="280" y="219"/>
                  </a:lnTo>
                  <a:lnTo>
                    <a:pt x="289" y="255"/>
                  </a:lnTo>
                  <a:lnTo>
                    <a:pt x="289" y="253"/>
                  </a:lnTo>
                  <a:lnTo>
                    <a:pt x="289" y="246"/>
                  </a:lnTo>
                  <a:lnTo>
                    <a:pt x="287" y="235"/>
                  </a:lnTo>
                  <a:lnTo>
                    <a:pt x="285" y="221"/>
                  </a:lnTo>
                  <a:lnTo>
                    <a:pt x="282" y="204"/>
                  </a:lnTo>
                  <a:lnTo>
                    <a:pt x="276" y="185"/>
                  </a:lnTo>
                  <a:lnTo>
                    <a:pt x="268" y="164"/>
                  </a:lnTo>
                  <a:lnTo>
                    <a:pt x="257" y="143"/>
                  </a:lnTo>
                  <a:lnTo>
                    <a:pt x="242" y="121"/>
                  </a:lnTo>
                  <a:lnTo>
                    <a:pt x="223" y="99"/>
                  </a:lnTo>
                  <a:lnTo>
                    <a:pt x="200" y="77"/>
                  </a:lnTo>
                  <a:lnTo>
                    <a:pt x="172" y="57"/>
                  </a:lnTo>
                  <a:lnTo>
                    <a:pt x="138" y="38"/>
                  </a:lnTo>
                  <a:lnTo>
                    <a:pt x="98" y="22"/>
                  </a:lnTo>
                  <a:lnTo>
                    <a:pt x="53" y="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58" name="Freeform 53"/>
            <p:cNvSpPr>
              <a:spLocks/>
            </p:cNvSpPr>
            <p:nvPr/>
          </p:nvSpPr>
          <p:spPr bwMode="auto">
            <a:xfrm>
              <a:off x="1005" y="1978"/>
              <a:ext cx="30" cy="21"/>
            </a:xfrm>
            <a:custGeom>
              <a:avLst/>
              <a:gdLst>
                <a:gd name="T0" fmla="*/ 0 w 121"/>
                <a:gd name="T1" fmla="*/ 0 h 84"/>
                <a:gd name="T2" fmla="*/ 0 w 121"/>
                <a:gd name="T3" fmla="*/ 0 h 84"/>
                <a:gd name="T4" fmla="*/ 0 w 121"/>
                <a:gd name="T5" fmla="*/ 0 h 84"/>
                <a:gd name="T6" fmla="*/ 0 w 121"/>
                <a:gd name="T7" fmla="*/ 0 h 84"/>
                <a:gd name="T8" fmla="*/ 0 w 121"/>
                <a:gd name="T9" fmla="*/ 0 h 84"/>
                <a:gd name="T10" fmla="*/ 0 w 121"/>
                <a:gd name="T11" fmla="*/ 0 h 84"/>
                <a:gd name="T12" fmla="*/ 0 w 121"/>
                <a:gd name="T13" fmla="*/ 0 h 84"/>
                <a:gd name="T14" fmla="*/ 0 w 121"/>
                <a:gd name="T15" fmla="*/ 0 h 84"/>
                <a:gd name="T16" fmla="*/ 0 w 121"/>
                <a:gd name="T17" fmla="*/ 0 h 84"/>
                <a:gd name="T18" fmla="*/ 0 w 121"/>
                <a:gd name="T19" fmla="*/ 0 h 84"/>
                <a:gd name="T20" fmla="*/ 0 w 121"/>
                <a:gd name="T21" fmla="*/ 0 h 84"/>
                <a:gd name="T22" fmla="*/ 0 w 121"/>
                <a:gd name="T23" fmla="*/ 0 h 84"/>
                <a:gd name="T24" fmla="*/ 0 w 121"/>
                <a:gd name="T25" fmla="*/ 0 h 84"/>
                <a:gd name="T26" fmla="*/ 0 w 121"/>
                <a:gd name="T27" fmla="*/ 0 h 84"/>
                <a:gd name="T28" fmla="*/ 0 w 121"/>
                <a:gd name="T29" fmla="*/ 0 h 84"/>
                <a:gd name="T30" fmla="*/ 0 w 121"/>
                <a:gd name="T31" fmla="*/ 0 h 84"/>
                <a:gd name="T32" fmla="*/ 0 w 121"/>
                <a:gd name="T33" fmla="*/ 0 h 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1"/>
                <a:gd name="T52" fmla="*/ 0 h 84"/>
                <a:gd name="T53" fmla="*/ 121 w 121"/>
                <a:gd name="T54" fmla="*/ 84 h 8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1" h="84">
                  <a:moveTo>
                    <a:pt x="0" y="0"/>
                  </a:moveTo>
                  <a:lnTo>
                    <a:pt x="3" y="0"/>
                  </a:lnTo>
                  <a:lnTo>
                    <a:pt x="15" y="1"/>
                  </a:lnTo>
                  <a:lnTo>
                    <a:pt x="31" y="4"/>
                  </a:lnTo>
                  <a:lnTo>
                    <a:pt x="50" y="10"/>
                  </a:lnTo>
                  <a:lnTo>
                    <a:pt x="71" y="21"/>
                  </a:lnTo>
                  <a:lnTo>
                    <a:pt x="91" y="35"/>
                  </a:lnTo>
                  <a:lnTo>
                    <a:pt x="108" y="56"/>
                  </a:lnTo>
                  <a:lnTo>
                    <a:pt x="121" y="84"/>
                  </a:lnTo>
                  <a:lnTo>
                    <a:pt x="120" y="81"/>
                  </a:lnTo>
                  <a:lnTo>
                    <a:pt x="115" y="74"/>
                  </a:lnTo>
                  <a:lnTo>
                    <a:pt x="107" y="63"/>
                  </a:lnTo>
                  <a:lnTo>
                    <a:pt x="95" y="50"/>
                  </a:lnTo>
                  <a:lnTo>
                    <a:pt x="79" y="37"/>
                  </a:lnTo>
                  <a:lnTo>
                    <a:pt x="58" y="23"/>
                  </a:lnTo>
                  <a:lnTo>
                    <a:pt x="31" y="1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59" name="Freeform 54"/>
            <p:cNvSpPr>
              <a:spLocks/>
            </p:cNvSpPr>
            <p:nvPr/>
          </p:nvSpPr>
          <p:spPr bwMode="auto">
            <a:xfrm>
              <a:off x="999" y="1982"/>
              <a:ext cx="22" cy="28"/>
            </a:xfrm>
            <a:custGeom>
              <a:avLst/>
              <a:gdLst>
                <a:gd name="T0" fmla="*/ 0 w 89"/>
                <a:gd name="T1" fmla="*/ 0 h 112"/>
                <a:gd name="T2" fmla="*/ 0 w 89"/>
                <a:gd name="T3" fmla="*/ 0 h 112"/>
                <a:gd name="T4" fmla="*/ 0 w 89"/>
                <a:gd name="T5" fmla="*/ 0 h 112"/>
                <a:gd name="T6" fmla="*/ 0 w 89"/>
                <a:gd name="T7" fmla="*/ 0 h 112"/>
                <a:gd name="T8" fmla="*/ 0 w 89"/>
                <a:gd name="T9" fmla="*/ 0 h 112"/>
                <a:gd name="T10" fmla="*/ 0 w 89"/>
                <a:gd name="T11" fmla="*/ 0 h 112"/>
                <a:gd name="T12" fmla="*/ 0 w 89"/>
                <a:gd name="T13" fmla="*/ 0 h 112"/>
                <a:gd name="T14" fmla="*/ 0 w 89"/>
                <a:gd name="T15" fmla="*/ 0 h 112"/>
                <a:gd name="T16" fmla="*/ 0 w 89"/>
                <a:gd name="T17" fmla="*/ 0 h 112"/>
                <a:gd name="T18" fmla="*/ 0 w 89"/>
                <a:gd name="T19" fmla="*/ 0 h 112"/>
                <a:gd name="T20" fmla="*/ 0 w 89"/>
                <a:gd name="T21" fmla="*/ 0 h 112"/>
                <a:gd name="T22" fmla="*/ 0 w 89"/>
                <a:gd name="T23" fmla="*/ 0 h 112"/>
                <a:gd name="T24" fmla="*/ 0 w 89"/>
                <a:gd name="T25" fmla="*/ 0 h 112"/>
                <a:gd name="T26" fmla="*/ 0 w 89"/>
                <a:gd name="T27" fmla="*/ 0 h 112"/>
                <a:gd name="T28" fmla="*/ 0 w 89"/>
                <a:gd name="T29" fmla="*/ 0 h 112"/>
                <a:gd name="T30" fmla="*/ 0 w 89"/>
                <a:gd name="T31" fmla="*/ 0 h 112"/>
                <a:gd name="T32" fmla="*/ 0 w 89"/>
                <a:gd name="T33" fmla="*/ 0 h 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112"/>
                <a:gd name="T53" fmla="*/ 89 w 89"/>
                <a:gd name="T54" fmla="*/ 112 h 1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112">
                  <a:moveTo>
                    <a:pt x="0" y="0"/>
                  </a:moveTo>
                  <a:lnTo>
                    <a:pt x="1" y="3"/>
                  </a:lnTo>
                  <a:lnTo>
                    <a:pt x="6" y="14"/>
                  </a:lnTo>
                  <a:lnTo>
                    <a:pt x="12" y="29"/>
                  </a:lnTo>
                  <a:lnTo>
                    <a:pt x="22" y="46"/>
                  </a:lnTo>
                  <a:lnTo>
                    <a:pt x="34" y="66"/>
                  </a:lnTo>
                  <a:lnTo>
                    <a:pt x="49" y="85"/>
                  </a:lnTo>
                  <a:lnTo>
                    <a:pt x="68" y="100"/>
                  </a:lnTo>
                  <a:lnTo>
                    <a:pt x="89" y="112"/>
                  </a:lnTo>
                  <a:lnTo>
                    <a:pt x="84" y="110"/>
                  </a:lnTo>
                  <a:lnTo>
                    <a:pt x="74" y="106"/>
                  </a:lnTo>
                  <a:lnTo>
                    <a:pt x="59" y="98"/>
                  </a:lnTo>
                  <a:lnTo>
                    <a:pt x="41" y="85"/>
                  </a:lnTo>
                  <a:lnTo>
                    <a:pt x="25" y="70"/>
                  </a:lnTo>
                  <a:lnTo>
                    <a:pt x="11" y="51"/>
                  </a:lnTo>
                  <a:lnTo>
                    <a:pt x="1" y="2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60" name="Freeform 55"/>
            <p:cNvSpPr>
              <a:spLocks/>
            </p:cNvSpPr>
            <p:nvPr/>
          </p:nvSpPr>
          <p:spPr bwMode="auto">
            <a:xfrm>
              <a:off x="892" y="1942"/>
              <a:ext cx="66" cy="13"/>
            </a:xfrm>
            <a:custGeom>
              <a:avLst/>
              <a:gdLst>
                <a:gd name="T0" fmla="*/ 0 w 267"/>
                <a:gd name="T1" fmla="*/ 0 h 54"/>
                <a:gd name="T2" fmla="*/ 0 w 267"/>
                <a:gd name="T3" fmla="*/ 0 h 54"/>
                <a:gd name="T4" fmla="*/ 0 w 267"/>
                <a:gd name="T5" fmla="*/ 0 h 54"/>
                <a:gd name="T6" fmla="*/ 0 w 267"/>
                <a:gd name="T7" fmla="*/ 0 h 54"/>
                <a:gd name="T8" fmla="*/ 0 w 267"/>
                <a:gd name="T9" fmla="*/ 0 h 54"/>
                <a:gd name="T10" fmla="*/ 0 w 267"/>
                <a:gd name="T11" fmla="*/ 0 h 54"/>
                <a:gd name="T12" fmla="*/ 0 w 267"/>
                <a:gd name="T13" fmla="*/ 0 h 54"/>
                <a:gd name="T14" fmla="*/ 0 w 267"/>
                <a:gd name="T15" fmla="*/ 0 h 54"/>
                <a:gd name="T16" fmla="*/ 0 w 267"/>
                <a:gd name="T17" fmla="*/ 0 h 54"/>
                <a:gd name="T18" fmla="*/ 0 w 267"/>
                <a:gd name="T19" fmla="*/ 0 h 54"/>
                <a:gd name="T20" fmla="*/ 0 w 267"/>
                <a:gd name="T21" fmla="*/ 0 h 54"/>
                <a:gd name="T22" fmla="*/ 0 w 267"/>
                <a:gd name="T23" fmla="*/ 0 h 54"/>
                <a:gd name="T24" fmla="*/ 0 w 267"/>
                <a:gd name="T25" fmla="*/ 0 h 54"/>
                <a:gd name="T26" fmla="*/ 0 w 267"/>
                <a:gd name="T27" fmla="*/ 0 h 54"/>
                <a:gd name="T28" fmla="*/ 0 w 267"/>
                <a:gd name="T29" fmla="*/ 0 h 54"/>
                <a:gd name="T30" fmla="*/ 0 w 267"/>
                <a:gd name="T31" fmla="*/ 0 h 54"/>
                <a:gd name="T32" fmla="*/ 0 w 267"/>
                <a:gd name="T33" fmla="*/ 0 h 54"/>
                <a:gd name="T34" fmla="*/ 0 w 267"/>
                <a:gd name="T35" fmla="*/ 0 h 54"/>
                <a:gd name="T36" fmla="*/ 0 w 267"/>
                <a:gd name="T37" fmla="*/ 0 h 54"/>
                <a:gd name="T38" fmla="*/ 0 w 267"/>
                <a:gd name="T39" fmla="*/ 0 h 54"/>
                <a:gd name="T40" fmla="*/ 0 w 267"/>
                <a:gd name="T41" fmla="*/ 0 h 54"/>
                <a:gd name="T42" fmla="*/ 0 w 267"/>
                <a:gd name="T43" fmla="*/ 0 h 54"/>
                <a:gd name="T44" fmla="*/ 0 w 267"/>
                <a:gd name="T45" fmla="*/ 0 h 54"/>
                <a:gd name="T46" fmla="*/ 0 w 267"/>
                <a:gd name="T47" fmla="*/ 0 h 54"/>
                <a:gd name="T48" fmla="*/ 0 w 267"/>
                <a:gd name="T49" fmla="*/ 0 h 54"/>
                <a:gd name="T50" fmla="*/ 0 w 267"/>
                <a:gd name="T51" fmla="*/ 0 h 54"/>
                <a:gd name="T52" fmla="*/ 0 w 267"/>
                <a:gd name="T53" fmla="*/ 0 h 54"/>
                <a:gd name="T54" fmla="*/ 0 w 267"/>
                <a:gd name="T55" fmla="*/ 0 h 54"/>
                <a:gd name="T56" fmla="*/ 0 w 267"/>
                <a:gd name="T57" fmla="*/ 0 h 54"/>
                <a:gd name="T58" fmla="*/ 0 w 267"/>
                <a:gd name="T59" fmla="*/ 0 h 54"/>
                <a:gd name="T60" fmla="*/ 0 w 267"/>
                <a:gd name="T61" fmla="*/ 0 h 54"/>
                <a:gd name="T62" fmla="*/ 0 w 267"/>
                <a:gd name="T63" fmla="*/ 0 h 54"/>
                <a:gd name="T64" fmla="*/ 0 w 267"/>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7"/>
                <a:gd name="T100" fmla="*/ 0 h 54"/>
                <a:gd name="T101" fmla="*/ 267 w 267"/>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7" h="54">
                  <a:moveTo>
                    <a:pt x="267" y="54"/>
                  </a:moveTo>
                  <a:lnTo>
                    <a:pt x="264" y="53"/>
                  </a:lnTo>
                  <a:lnTo>
                    <a:pt x="260" y="51"/>
                  </a:lnTo>
                  <a:lnTo>
                    <a:pt x="251" y="47"/>
                  </a:lnTo>
                  <a:lnTo>
                    <a:pt x="241" y="43"/>
                  </a:lnTo>
                  <a:lnTo>
                    <a:pt x="227" y="37"/>
                  </a:lnTo>
                  <a:lnTo>
                    <a:pt x="212" y="32"/>
                  </a:lnTo>
                  <a:lnTo>
                    <a:pt x="194" y="26"/>
                  </a:lnTo>
                  <a:lnTo>
                    <a:pt x="176" y="22"/>
                  </a:lnTo>
                  <a:lnTo>
                    <a:pt x="156" y="18"/>
                  </a:lnTo>
                  <a:lnTo>
                    <a:pt x="133" y="15"/>
                  </a:lnTo>
                  <a:lnTo>
                    <a:pt x="111" y="14"/>
                  </a:lnTo>
                  <a:lnTo>
                    <a:pt x="89" y="15"/>
                  </a:lnTo>
                  <a:lnTo>
                    <a:pt x="67" y="18"/>
                  </a:lnTo>
                  <a:lnTo>
                    <a:pt x="44" y="24"/>
                  </a:lnTo>
                  <a:lnTo>
                    <a:pt x="21" y="33"/>
                  </a:lnTo>
                  <a:lnTo>
                    <a:pt x="0" y="45"/>
                  </a:lnTo>
                  <a:lnTo>
                    <a:pt x="2" y="44"/>
                  </a:lnTo>
                  <a:lnTo>
                    <a:pt x="6" y="40"/>
                  </a:lnTo>
                  <a:lnTo>
                    <a:pt x="13" y="36"/>
                  </a:lnTo>
                  <a:lnTo>
                    <a:pt x="23" y="30"/>
                  </a:lnTo>
                  <a:lnTo>
                    <a:pt x="34" y="24"/>
                  </a:lnTo>
                  <a:lnTo>
                    <a:pt x="48" y="17"/>
                  </a:lnTo>
                  <a:lnTo>
                    <a:pt x="63" y="11"/>
                  </a:lnTo>
                  <a:lnTo>
                    <a:pt x="81" y="5"/>
                  </a:lnTo>
                  <a:lnTo>
                    <a:pt x="100" y="2"/>
                  </a:lnTo>
                  <a:lnTo>
                    <a:pt x="121" y="0"/>
                  </a:lnTo>
                  <a:lnTo>
                    <a:pt x="143" y="0"/>
                  </a:lnTo>
                  <a:lnTo>
                    <a:pt x="166" y="3"/>
                  </a:lnTo>
                  <a:lnTo>
                    <a:pt x="190" y="10"/>
                  </a:lnTo>
                  <a:lnTo>
                    <a:pt x="215" y="21"/>
                  </a:lnTo>
                  <a:lnTo>
                    <a:pt x="241" y="35"/>
                  </a:lnTo>
                  <a:lnTo>
                    <a:pt x="267"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61" name="Freeform 56"/>
            <p:cNvSpPr>
              <a:spLocks/>
            </p:cNvSpPr>
            <p:nvPr/>
          </p:nvSpPr>
          <p:spPr bwMode="auto">
            <a:xfrm>
              <a:off x="856" y="1958"/>
              <a:ext cx="97" cy="73"/>
            </a:xfrm>
            <a:custGeom>
              <a:avLst/>
              <a:gdLst>
                <a:gd name="T0" fmla="*/ 0 w 390"/>
                <a:gd name="T1" fmla="*/ 0 h 289"/>
                <a:gd name="T2" fmla="*/ 0 w 390"/>
                <a:gd name="T3" fmla="*/ 0 h 289"/>
                <a:gd name="T4" fmla="*/ 0 w 390"/>
                <a:gd name="T5" fmla="*/ 0 h 289"/>
                <a:gd name="T6" fmla="*/ 0 w 390"/>
                <a:gd name="T7" fmla="*/ 0 h 289"/>
                <a:gd name="T8" fmla="*/ 0 w 390"/>
                <a:gd name="T9" fmla="*/ 0 h 289"/>
                <a:gd name="T10" fmla="*/ 0 w 390"/>
                <a:gd name="T11" fmla="*/ 0 h 289"/>
                <a:gd name="T12" fmla="*/ 0 w 390"/>
                <a:gd name="T13" fmla="*/ 0 h 289"/>
                <a:gd name="T14" fmla="*/ 0 w 390"/>
                <a:gd name="T15" fmla="*/ 0 h 289"/>
                <a:gd name="T16" fmla="*/ 0 w 390"/>
                <a:gd name="T17" fmla="*/ 0 h 289"/>
                <a:gd name="T18" fmla="*/ 0 w 390"/>
                <a:gd name="T19" fmla="*/ 0 h 289"/>
                <a:gd name="T20" fmla="*/ 0 w 390"/>
                <a:gd name="T21" fmla="*/ 0 h 289"/>
                <a:gd name="T22" fmla="*/ 0 w 390"/>
                <a:gd name="T23" fmla="*/ 0 h 289"/>
                <a:gd name="T24" fmla="*/ 0 w 390"/>
                <a:gd name="T25" fmla="*/ 0 h 289"/>
                <a:gd name="T26" fmla="*/ 0 w 390"/>
                <a:gd name="T27" fmla="*/ 0 h 289"/>
                <a:gd name="T28" fmla="*/ 0 w 390"/>
                <a:gd name="T29" fmla="*/ 0 h 289"/>
                <a:gd name="T30" fmla="*/ 0 w 390"/>
                <a:gd name="T31" fmla="*/ 0 h 289"/>
                <a:gd name="T32" fmla="*/ 0 w 390"/>
                <a:gd name="T33" fmla="*/ 0 h 289"/>
                <a:gd name="T34" fmla="*/ 0 w 390"/>
                <a:gd name="T35" fmla="*/ 0 h 289"/>
                <a:gd name="T36" fmla="*/ 0 w 390"/>
                <a:gd name="T37" fmla="*/ 0 h 289"/>
                <a:gd name="T38" fmla="*/ 0 w 390"/>
                <a:gd name="T39" fmla="*/ 0 h 289"/>
                <a:gd name="T40" fmla="*/ 0 w 390"/>
                <a:gd name="T41" fmla="*/ 0 h 289"/>
                <a:gd name="T42" fmla="*/ 0 w 390"/>
                <a:gd name="T43" fmla="*/ 0 h 289"/>
                <a:gd name="T44" fmla="*/ 0 w 390"/>
                <a:gd name="T45" fmla="*/ 0 h 289"/>
                <a:gd name="T46" fmla="*/ 0 w 390"/>
                <a:gd name="T47" fmla="*/ 0 h 289"/>
                <a:gd name="T48" fmla="*/ 0 w 390"/>
                <a:gd name="T49" fmla="*/ 0 h 289"/>
                <a:gd name="T50" fmla="*/ 0 w 390"/>
                <a:gd name="T51" fmla="*/ 0 h 289"/>
                <a:gd name="T52" fmla="*/ 0 w 390"/>
                <a:gd name="T53" fmla="*/ 0 h 289"/>
                <a:gd name="T54" fmla="*/ 0 w 390"/>
                <a:gd name="T55" fmla="*/ 0 h 289"/>
                <a:gd name="T56" fmla="*/ 0 w 390"/>
                <a:gd name="T57" fmla="*/ 0 h 289"/>
                <a:gd name="T58" fmla="*/ 0 w 390"/>
                <a:gd name="T59" fmla="*/ 0 h 289"/>
                <a:gd name="T60" fmla="*/ 0 w 390"/>
                <a:gd name="T61" fmla="*/ 0 h 289"/>
                <a:gd name="T62" fmla="*/ 0 w 390"/>
                <a:gd name="T63" fmla="*/ 0 h 289"/>
                <a:gd name="T64" fmla="*/ 0 w 390"/>
                <a:gd name="T65" fmla="*/ 0 h 2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0"/>
                <a:gd name="T100" fmla="*/ 0 h 289"/>
                <a:gd name="T101" fmla="*/ 390 w 390"/>
                <a:gd name="T102" fmla="*/ 289 h 2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0" h="289">
                  <a:moveTo>
                    <a:pt x="390" y="2"/>
                  </a:moveTo>
                  <a:lnTo>
                    <a:pt x="386" y="2"/>
                  </a:lnTo>
                  <a:lnTo>
                    <a:pt x="377" y="1"/>
                  </a:lnTo>
                  <a:lnTo>
                    <a:pt x="363" y="0"/>
                  </a:lnTo>
                  <a:lnTo>
                    <a:pt x="344" y="0"/>
                  </a:lnTo>
                  <a:lnTo>
                    <a:pt x="321" y="1"/>
                  </a:lnTo>
                  <a:lnTo>
                    <a:pt x="294" y="5"/>
                  </a:lnTo>
                  <a:lnTo>
                    <a:pt x="266" y="12"/>
                  </a:lnTo>
                  <a:lnTo>
                    <a:pt x="234" y="21"/>
                  </a:lnTo>
                  <a:lnTo>
                    <a:pt x="203" y="34"/>
                  </a:lnTo>
                  <a:lnTo>
                    <a:pt x="170" y="51"/>
                  </a:lnTo>
                  <a:lnTo>
                    <a:pt x="138" y="75"/>
                  </a:lnTo>
                  <a:lnTo>
                    <a:pt x="106" y="104"/>
                  </a:lnTo>
                  <a:lnTo>
                    <a:pt x="76" y="139"/>
                  </a:lnTo>
                  <a:lnTo>
                    <a:pt x="46" y="181"/>
                  </a:lnTo>
                  <a:lnTo>
                    <a:pt x="22" y="231"/>
                  </a:lnTo>
                  <a:lnTo>
                    <a:pt x="0" y="289"/>
                  </a:lnTo>
                  <a:lnTo>
                    <a:pt x="1" y="286"/>
                  </a:lnTo>
                  <a:lnTo>
                    <a:pt x="6" y="277"/>
                  </a:lnTo>
                  <a:lnTo>
                    <a:pt x="13" y="263"/>
                  </a:lnTo>
                  <a:lnTo>
                    <a:pt x="22" y="244"/>
                  </a:lnTo>
                  <a:lnTo>
                    <a:pt x="35" y="222"/>
                  </a:lnTo>
                  <a:lnTo>
                    <a:pt x="51" y="197"/>
                  </a:lnTo>
                  <a:lnTo>
                    <a:pt x="70" y="170"/>
                  </a:lnTo>
                  <a:lnTo>
                    <a:pt x="92" y="144"/>
                  </a:lnTo>
                  <a:lnTo>
                    <a:pt x="118" y="117"/>
                  </a:lnTo>
                  <a:lnTo>
                    <a:pt x="146" y="91"/>
                  </a:lnTo>
                  <a:lnTo>
                    <a:pt x="178" y="67"/>
                  </a:lnTo>
                  <a:lnTo>
                    <a:pt x="213" y="44"/>
                  </a:lnTo>
                  <a:lnTo>
                    <a:pt x="252" y="27"/>
                  </a:lnTo>
                  <a:lnTo>
                    <a:pt x="294" y="13"/>
                  </a:lnTo>
                  <a:lnTo>
                    <a:pt x="341" y="5"/>
                  </a:lnTo>
                  <a:lnTo>
                    <a:pt x="39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62" name="Freeform 57"/>
            <p:cNvSpPr>
              <a:spLocks/>
            </p:cNvSpPr>
            <p:nvPr/>
          </p:nvSpPr>
          <p:spPr bwMode="auto">
            <a:xfrm>
              <a:off x="881" y="1969"/>
              <a:ext cx="72" cy="64"/>
            </a:xfrm>
            <a:custGeom>
              <a:avLst/>
              <a:gdLst>
                <a:gd name="T0" fmla="*/ 0 w 287"/>
                <a:gd name="T1" fmla="*/ 0 h 257"/>
                <a:gd name="T2" fmla="*/ 0 w 287"/>
                <a:gd name="T3" fmla="*/ 0 h 257"/>
                <a:gd name="T4" fmla="*/ 0 w 287"/>
                <a:gd name="T5" fmla="*/ 0 h 257"/>
                <a:gd name="T6" fmla="*/ 0 w 287"/>
                <a:gd name="T7" fmla="*/ 0 h 257"/>
                <a:gd name="T8" fmla="*/ 0 w 287"/>
                <a:gd name="T9" fmla="*/ 0 h 257"/>
                <a:gd name="T10" fmla="*/ 0 w 287"/>
                <a:gd name="T11" fmla="*/ 0 h 257"/>
                <a:gd name="T12" fmla="*/ 0 w 287"/>
                <a:gd name="T13" fmla="*/ 0 h 257"/>
                <a:gd name="T14" fmla="*/ 0 w 287"/>
                <a:gd name="T15" fmla="*/ 0 h 257"/>
                <a:gd name="T16" fmla="*/ 0 w 287"/>
                <a:gd name="T17" fmla="*/ 0 h 257"/>
                <a:gd name="T18" fmla="*/ 0 w 287"/>
                <a:gd name="T19" fmla="*/ 0 h 257"/>
                <a:gd name="T20" fmla="*/ 0 w 287"/>
                <a:gd name="T21" fmla="*/ 0 h 257"/>
                <a:gd name="T22" fmla="*/ 0 w 287"/>
                <a:gd name="T23" fmla="*/ 0 h 257"/>
                <a:gd name="T24" fmla="*/ 0 w 287"/>
                <a:gd name="T25" fmla="*/ 0 h 257"/>
                <a:gd name="T26" fmla="*/ 0 w 287"/>
                <a:gd name="T27" fmla="*/ 0 h 257"/>
                <a:gd name="T28" fmla="*/ 0 w 287"/>
                <a:gd name="T29" fmla="*/ 0 h 257"/>
                <a:gd name="T30" fmla="*/ 0 w 287"/>
                <a:gd name="T31" fmla="*/ 0 h 257"/>
                <a:gd name="T32" fmla="*/ 0 w 287"/>
                <a:gd name="T33" fmla="*/ 0 h 257"/>
                <a:gd name="T34" fmla="*/ 0 w 287"/>
                <a:gd name="T35" fmla="*/ 0 h 257"/>
                <a:gd name="T36" fmla="*/ 0 w 287"/>
                <a:gd name="T37" fmla="*/ 0 h 257"/>
                <a:gd name="T38" fmla="*/ 0 w 287"/>
                <a:gd name="T39" fmla="*/ 0 h 257"/>
                <a:gd name="T40" fmla="*/ 0 w 287"/>
                <a:gd name="T41" fmla="*/ 0 h 257"/>
                <a:gd name="T42" fmla="*/ 0 w 287"/>
                <a:gd name="T43" fmla="*/ 0 h 257"/>
                <a:gd name="T44" fmla="*/ 0 w 287"/>
                <a:gd name="T45" fmla="*/ 0 h 257"/>
                <a:gd name="T46" fmla="*/ 0 w 287"/>
                <a:gd name="T47" fmla="*/ 0 h 257"/>
                <a:gd name="T48" fmla="*/ 0 w 287"/>
                <a:gd name="T49" fmla="*/ 0 h 257"/>
                <a:gd name="T50" fmla="*/ 0 w 287"/>
                <a:gd name="T51" fmla="*/ 0 h 257"/>
                <a:gd name="T52" fmla="*/ 0 w 287"/>
                <a:gd name="T53" fmla="*/ 0 h 257"/>
                <a:gd name="T54" fmla="*/ 0 w 287"/>
                <a:gd name="T55" fmla="*/ 0 h 257"/>
                <a:gd name="T56" fmla="*/ 0 w 287"/>
                <a:gd name="T57" fmla="*/ 0 h 257"/>
                <a:gd name="T58" fmla="*/ 0 w 287"/>
                <a:gd name="T59" fmla="*/ 0 h 257"/>
                <a:gd name="T60" fmla="*/ 0 w 287"/>
                <a:gd name="T61" fmla="*/ 0 h 257"/>
                <a:gd name="T62" fmla="*/ 0 w 287"/>
                <a:gd name="T63" fmla="*/ 0 h 257"/>
                <a:gd name="T64" fmla="*/ 0 w 287"/>
                <a:gd name="T65" fmla="*/ 0 h 2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7"/>
                <a:gd name="T100" fmla="*/ 0 h 257"/>
                <a:gd name="T101" fmla="*/ 287 w 287"/>
                <a:gd name="T102" fmla="*/ 257 h 2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7" h="257">
                  <a:moveTo>
                    <a:pt x="287" y="0"/>
                  </a:moveTo>
                  <a:lnTo>
                    <a:pt x="284" y="1"/>
                  </a:lnTo>
                  <a:lnTo>
                    <a:pt x="275" y="3"/>
                  </a:lnTo>
                  <a:lnTo>
                    <a:pt x="262" y="7"/>
                  </a:lnTo>
                  <a:lnTo>
                    <a:pt x="246" y="12"/>
                  </a:lnTo>
                  <a:lnTo>
                    <a:pt x="226" y="19"/>
                  </a:lnTo>
                  <a:lnTo>
                    <a:pt x="203" y="28"/>
                  </a:lnTo>
                  <a:lnTo>
                    <a:pt x="179" y="40"/>
                  </a:lnTo>
                  <a:lnTo>
                    <a:pt x="154" y="53"/>
                  </a:lnTo>
                  <a:lnTo>
                    <a:pt x="128" y="69"/>
                  </a:lnTo>
                  <a:lnTo>
                    <a:pt x="102" y="88"/>
                  </a:lnTo>
                  <a:lnTo>
                    <a:pt x="79" y="109"/>
                  </a:lnTo>
                  <a:lnTo>
                    <a:pt x="57" y="132"/>
                  </a:lnTo>
                  <a:lnTo>
                    <a:pt x="37" y="159"/>
                  </a:lnTo>
                  <a:lnTo>
                    <a:pt x="19" y="188"/>
                  </a:lnTo>
                  <a:lnTo>
                    <a:pt x="8" y="221"/>
                  </a:lnTo>
                  <a:lnTo>
                    <a:pt x="0" y="257"/>
                  </a:lnTo>
                  <a:lnTo>
                    <a:pt x="0" y="255"/>
                  </a:lnTo>
                  <a:lnTo>
                    <a:pt x="0" y="248"/>
                  </a:lnTo>
                  <a:lnTo>
                    <a:pt x="1" y="237"/>
                  </a:lnTo>
                  <a:lnTo>
                    <a:pt x="3" y="223"/>
                  </a:lnTo>
                  <a:lnTo>
                    <a:pt x="7" y="206"/>
                  </a:lnTo>
                  <a:lnTo>
                    <a:pt x="12" y="187"/>
                  </a:lnTo>
                  <a:lnTo>
                    <a:pt x="21" y="166"/>
                  </a:lnTo>
                  <a:lnTo>
                    <a:pt x="32" y="144"/>
                  </a:lnTo>
                  <a:lnTo>
                    <a:pt x="46" y="122"/>
                  </a:lnTo>
                  <a:lnTo>
                    <a:pt x="66" y="99"/>
                  </a:lnTo>
                  <a:lnTo>
                    <a:pt x="88" y="78"/>
                  </a:lnTo>
                  <a:lnTo>
                    <a:pt x="116" y="59"/>
                  </a:lnTo>
                  <a:lnTo>
                    <a:pt x="150" y="40"/>
                  </a:lnTo>
                  <a:lnTo>
                    <a:pt x="190" y="24"/>
                  </a:lnTo>
                  <a:lnTo>
                    <a:pt x="234" y="10"/>
                  </a:lnTo>
                  <a:lnTo>
                    <a:pt x="2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63" name="Freeform 58"/>
            <p:cNvSpPr>
              <a:spLocks/>
            </p:cNvSpPr>
            <p:nvPr/>
          </p:nvSpPr>
          <p:spPr bwMode="auto">
            <a:xfrm>
              <a:off x="928" y="1976"/>
              <a:ext cx="30" cy="21"/>
            </a:xfrm>
            <a:custGeom>
              <a:avLst/>
              <a:gdLst>
                <a:gd name="T0" fmla="*/ 0 w 122"/>
                <a:gd name="T1" fmla="*/ 0 h 84"/>
                <a:gd name="T2" fmla="*/ 0 w 122"/>
                <a:gd name="T3" fmla="*/ 0 h 84"/>
                <a:gd name="T4" fmla="*/ 0 w 122"/>
                <a:gd name="T5" fmla="*/ 0 h 84"/>
                <a:gd name="T6" fmla="*/ 0 w 122"/>
                <a:gd name="T7" fmla="*/ 0 h 84"/>
                <a:gd name="T8" fmla="*/ 0 w 122"/>
                <a:gd name="T9" fmla="*/ 0 h 84"/>
                <a:gd name="T10" fmla="*/ 0 w 122"/>
                <a:gd name="T11" fmla="*/ 0 h 84"/>
                <a:gd name="T12" fmla="*/ 0 w 122"/>
                <a:gd name="T13" fmla="*/ 0 h 84"/>
                <a:gd name="T14" fmla="*/ 0 w 122"/>
                <a:gd name="T15" fmla="*/ 0 h 84"/>
                <a:gd name="T16" fmla="*/ 0 w 122"/>
                <a:gd name="T17" fmla="*/ 0 h 84"/>
                <a:gd name="T18" fmla="*/ 0 w 122"/>
                <a:gd name="T19" fmla="*/ 0 h 84"/>
                <a:gd name="T20" fmla="*/ 0 w 122"/>
                <a:gd name="T21" fmla="*/ 0 h 84"/>
                <a:gd name="T22" fmla="*/ 0 w 122"/>
                <a:gd name="T23" fmla="*/ 0 h 84"/>
                <a:gd name="T24" fmla="*/ 0 w 122"/>
                <a:gd name="T25" fmla="*/ 0 h 84"/>
                <a:gd name="T26" fmla="*/ 0 w 122"/>
                <a:gd name="T27" fmla="*/ 0 h 84"/>
                <a:gd name="T28" fmla="*/ 0 w 122"/>
                <a:gd name="T29" fmla="*/ 0 h 84"/>
                <a:gd name="T30" fmla="*/ 0 w 122"/>
                <a:gd name="T31" fmla="*/ 0 h 84"/>
                <a:gd name="T32" fmla="*/ 0 w 122"/>
                <a:gd name="T33" fmla="*/ 0 h 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84"/>
                <a:gd name="T53" fmla="*/ 122 w 122"/>
                <a:gd name="T54" fmla="*/ 84 h 8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84">
                  <a:moveTo>
                    <a:pt x="122" y="0"/>
                  </a:moveTo>
                  <a:lnTo>
                    <a:pt x="118" y="0"/>
                  </a:lnTo>
                  <a:lnTo>
                    <a:pt x="106" y="1"/>
                  </a:lnTo>
                  <a:lnTo>
                    <a:pt x="90" y="5"/>
                  </a:lnTo>
                  <a:lnTo>
                    <a:pt x="71" y="11"/>
                  </a:lnTo>
                  <a:lnTo>
                    <a:pt x="50" y="21"/>
                  </a:lnTo>
                  <a:lnTo>
                    <a:pt x="31" y="35"/>
                  </a:lnTo>
                  <a:lnTo>
                    <a:pt x="13" y="56"/>
                  </a:lnTo>
                  <a:lnTo>
                    <a:pt x="0" y="84"/>
                  </a:lnTo>
                  <a:lnTo>
                    <a:pt x="1" y="82"/>
                  </a:lnTo>
                  <a:lnTo>
                    <a:pt x="6" y="75"/>
                  </a:lnTo>
                  <a:lnTo>
                    <a:pt x="14" y="63"/>
                  </a:lnTo>
                  <a:lnTo>
                    <a:pt x="26" y="50"/>
                  </a:lnTo>
                  <a:lnTo>
                    <a:pt x="42" y="38"/>
                  </a:lnTo>
                  <a:lnTo>
                    <a:pt x="63" y="24"/>
                  </a:lnTo>
                  <a:lnTo>
                    <a:pt x="90" y="11"/>
                  </a:lnTo>
                  <a:lnTo>
                    <a:pt x="1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64" name="Freeform 59"/>
            <p:cNvSpPr>
              <a:spLocks/>
            </p:cNvSpPr>
            <p:nvPr/>
          </p:nvSpPr>
          <p:spPr bwMode="auto">
            <a:xfrm>
              <a:off x="942" y="1980"/>
              <a:ext cx="22" cy="28"/>
            </a:xfrm>
            <a:custGeom>
              <a:avLst/>
              <a:gdLst>
                <a:gd name="T0" fmla="*/ 0 w 89"/>
                <a:gd name="T1" fmla="*/ 0 h 112"/>
                <a:gd name="T2" fmla="*/ 0 w 89"/>
                <a:gd name="T3" fmla="*/ 0 h 112"/>
                <a:gd name="T4" fmla="*/ 0 w 89"/>
                <a:gd name="T5" fmla="*/ 0 h 112"/>
                <a:gd name="T6" fmla="*/ 0 w 89"/>
                <a:gd name="T7" fmla="*/ 0 h 112"/>
                <a:gd name="T8" fmla="*/ 0 w 89"/>
                <a:gd name="T9" fmla="*/ 0 h 112"/>
                <a:gd name="T10" fmla="*/ 0 w 89"/>
                <a:gd name="T11" fmla="*/ 0 h 112"/>
                <a:gd name="T12" fmla="*/ 0 w 89"/>
                <a:gd name="T13" fmla="*/ 0 h 112"/>
                <a:gd name="T14" fmla="*/ 0 w 89"/>
                <a:gd name="T15" fmla="*/ 0 h 112"/>
                <a:gd name="T16" fmla="*/ 0 w 89"/>
                <a:gd name="T17" fmla="*/ 0 h 112"/>
                <a:gd name="T18" fmla="*/ 0 w 89"/>
                <a:gd name="T19" fmla="*/ 0 h 112"/>
                <a:gd name="T20" fmla="*/ 0 w 89"/>
                <a:gd name="T21" fmla="*/ 0 h 112"/>
                <a:gd name="T22" fmla="*/ 0 w 89"/>
                <a:gd name="T23" fmla="*/ 0 h 112"/>
                <a:gd name="T24" fmla="*/ 0 w 89"/>
                <a:gd name="T25" fmla="*/ 0 h 112"/>
                <a:gd name="T26" fmla="*/ 0 w 89"/>
                <a:gd name="T27" fmla="*/ 0 h 112"/>
                <a:gd name="T28" fmla="*/ 0 w 89"/>
                <a:gd name="T29" fmla="*/ 0 h 112"/>
                <a:gd name="T30" fmla="*/ 0 w 89"/>
                <a:gd name="T31" fmla="*/ 0 h 112"/>
                <a:gd name="T32" fmla="*/ 0 w 89"/>
                <a:gd name="T33" fmla="*/ 0 h 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112"/>
                <a:gd name="T53" fmla="*/ 89 w 89"/>
                <a:gd name="T54" fmla="*/ 112 h 1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112">
                  <a:moveTo>
                    <a:pt x="89" y="0"/>
                  </a:moveTo>
                  <a:lnTo>
                    <a:pt x="88" y="4"/>
                  </a:lnTo>
                  <a:lnTo>
                    <a:pt x="83" y="14"/>
                  </a:lnTo>
                  <a:lnTo>
                    <a:pt x="77" y="29"/>
                  </a:lnTo>
                  <a:lnTo>
                    <a:pt x="68" y="47"/>
                  </a:lnTo>
                  <a:lnTo>
                    <a:pt x="55" y="67"/>
                  </a:lnTo>
                  <a:lnTo>
                    <a:pt x="40" y="85"/>
                  </a:lnTo>
                  <a:lnTo>
                    <a:pt x="21" y="101"/>
                  </a:lnTo>
                  <a:lnTo>
                    <a:pt x="0" y="112"/>
                  </a:lnTo>
                  <a:lnTo>
                    <a:pt x="5" y="111"/>
                  </a:lnTo>
                  <a:lnTo>
                    <a:pt x="15" y="106"/>
                  </a:lnTo>
                  <a:lnTo>
                    <a:pt x="31" y="98"/>
                  </a:lnTo>
                  <a:lnTo>
                    <a:pt x="48" y="85"/>
                  </a:lnTo>
                  <a:lnTo>
                    <a:pt x="64" y="70"/>
                  </a:lnTo>
                  <a:lnTo>
                    <a:pt x="78" y="52"/>
                  </a:lnTo>
                  <a:lnTo>
                    <a:pt x="88" y="28"/>
                  </a:lnTo>
                  <a:lnTo>
                    <a:pt x="8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grpSp>
      <p:grpSp>
        <p:nvGrpSpPr>
          <p:cNvPr id="4" name="Group 60"/>
          <p:cNvGrpSpPr>
            <a:grpSpLocks/>
          </p:cNvGrpSpPr>
          <p:nvPr/>
        </p:nvGrpSpPr>
        <p:grpSpPr bwMode="auto">
          <a:xfrm>
            <a:off x="4191000" y="3810000"/>
            <a:ext cx="3810000" cy="2038350"/>
            <a:chOff x="1680" y="2400"/>
            <a:chExt cx="2400" cy="1284"/>
          </a:xfrm>
        </p:grpSpPr>
        <p:pic>
          <p:nvPicPr>
            <p:cNvPr id="190508" name="Picture 61" descr="pfeil025"/>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08" y="2400"/>
              <a:ext cx="14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09" name="Picture 62" descr="pfeil02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16" y="3504"/>
              <a:ext cx="86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10" name="Picture 63" descr="pfeil02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80" y="3216"/>
              <a:ext cx="86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64"/>
          <p:cNvGrpSpPr>
            <a:grpSpLocks/>
          </p:cNvGrpSpPr>
          <p:nvPr/>
        </p:nvGrpSpPr>
        <p:grpSpPr bwMode="auto">
          <a:xfrm>
            <a:off x="8392318" y="3302868"/>
            <a:ext cx="3103563" cy="2924175"/>
            <a:chOff x="3360" y="1728"/>
            <a:chExt cx="2339" cy="2226"/>
          </a:xfrm>
        </p:grpSpPr>
        <p:grpSp>
          <p:nvGrpSpPr>
            <p:cNvPr id="190483" name="Group 65"/>
            <p:cNvGrpSpPr>
              <a:grpSpLocks/>
            </p:cNvGrpSpPr>
            <p:nvPr/>
          </p:nvGrpSpPr>
          <p:grpSpPr bwMode="auto">
            <a:xfrm>
              <a:off x="3360" y="2112"/>
              <a:ext cx="1667" cy="882"/>
              <a:chOff x="3840" y="2976"/>
              <a:chExt cx="1667" cy="882"/>
            </a:xfrm>
          </p:grpSpPr>
          <p:pic>
            <p:nvPicPr>
              <p:cNvPr id="190504" name="Picture 66"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8" y="2976"/>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05" name="Picture 67"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4" y="3072"/>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06" name="Picture 68"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0" y="3072"/>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07" name="Picture 69"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0" y="3072"/>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0484" name="Group 70"/>
            <p:cNvGrpSpPr>
              <a:grpSpLocks/>
            </p:cNvGrpSpPr>
            <p:nvPr/>
          </p:nvGrpSpPr>
          <p:grpSpPr bwMode="auto">
            <a:xfrm>
              <a:off x="4032" y="1728"/>
              <a:ext cx="1667" cy="882"/>
              <a:chOff x="3840" y="2976"/>
              <a:chExt cx="1667" cy="882"/>
            </a:xfrm>
          </p:grpSpPr>
          <p:pic>
            <p:nvPicPr>
              <p:cNvPr id="190500" name="Picture 71"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8" y="2976"/>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01" name="Picture 72"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4" y="3072"/>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02" name="Picture 73"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0" y="3072"/>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03" name="Picture 74"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0" y="3072"/>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0485" name="Group 75"/>
            <p:cNvGrpSpPr>
              <a:grpSpLocks/>
            </p:cNvGrpSpPr>
            <p:nvPr/>
          </p:nvGrpSpPr>
          <p:grpSpPr bwMode="auto">
            <a:xfrm>
              <a:off x="3936" y="2304"/>
              <a:ext cx="1667" cy="882"/>
              <a:chOff x="3840" y="2976"/>
              <a:chExt cx="1667" cy="882"/>
            </a:xfrm>
          </p:grpSpPr>
          <p:pic>
            <p:nvPicPr>
              <p:cNvPr id="190496" name="Picture 76"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8" y="2976"/>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97" name="Picture 77"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4" y="3072"/>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98" name="Picture 78"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0" y="3072"/>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99" name="Picture 79"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0" y="3072"/>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0486" name="Group 80"/>
            <p:cNvGrpSpPr>
              <a:grpSpLocks/>
            </p:cNvGrpSpPr>
            <p:nvPr/>
          </p:nvGrpSpPr>
          <p:grpSpPr bwMode="auto">
            <a:xfrm>
              <a:off x="3360" y="2592"/>
              <a:ext cx="1667" cy="882"/>
              <a:chOff x="3840" y="2976"/>
              <a:chExt cx="1667" cy="882"/>
            </a:xfrm>
          </p:grpSpPr>
          <p:pic>
            <p:nvPicPr>
              <p:cNvPr id="190492" name="Picture 81"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8" y="2976"/>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93" name="Picture 82"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4" y="3072"/>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94" name="Picture 83"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0" y="3072"/>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95" name="Picture 84"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0" y="3072"/>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0487" name="Group 85"/>
            <p:cNvGrpSpPr>
              <a:grpSpLocks/>
            </p:cNvGrpSpPr>
            <p:nvPr/>
          </p:nvGrpSpPr>
          <p:grpSpPr bwMode="auto">
            <a:xfrm>
              <a:off x="3888" y="3072"/>
              <a:ext cx="1667" cy="882"/>
              <a:chOff x="3840" y="2976"/>
              <a:chExt cx="1667" cy="882"/>
            </a:xfrm>
          </p:grpSpPr>
          <p:pic>
            <p:nvPicPr>
              <p:cNvPr id="190488" name="Picture 86"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8" y="2976"/>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89" name="Picture 87"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4" y="3072"/>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90" name="Picture 88"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0" y="3072"/>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91" name="Picture 89"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0" y="3072"/>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1" name="Group 90"/>
          <p:cNvGrpSpPr>
            <a:grpSpLocks/>
          </p:cNvGrpSpPr>
          <p:nvPr/>
        </p:nvGrpSpPr>
        <p:grpSpPr bwMode="auto">
          <a:xfrm>
            <a:off x="5010150" y="2209800"/>
            <a:ext cx="2171700" cy="1676400"/>
            <a:chOff x="1009" y="1682"/>
            <a:chExt cx="432" cy="390"/>
          </a:xfrm>
        </p:grpSpPr>
        <p:sp>
          <p:nvSpPr>
            <p:cNvPr id="190476" name="Freeform 91"/>
            <p:cNvSpPr>
              <a:spLocks/>
            </p:cNvSpPr>
            <p:nvPr/>
          </p:nvSpPr>
          <p:spPr bwMode="auto">
            <a:xfrm>
              <a:off x="1283" y="1804"/>
              <a:ext cx="158" cy="155"/>
            </a:xfrm>
            <a:custGeom>
              <a:avLst/>
              <a:gdLst>
                <a:gd name="T0" fmla="*/ 1 w 316"/>
                <a:gd name="T1" fmla="*/ 1 h 309"/>
                <a:gd name="T2" fmla="*/ 1 w 316"/>
                <a:gd name="T3" fmla="*/ 1 h 309"/>
                <a:gd name="T4" fmla="*/ 1 w 316"/>
                <a:gd name="T5" fmla="*/ 1 h 309"/>
                <a:gd name="T6" fmla="*/ 1 w 316"/>
                <a:gd name="T7" fmla="*/ 1 h 309"/>
                <a:gd name="T8" fmla="*/ 1 w 316"/>
                <a:gd name="T9" fmla="*/ 1 h 309"/>
                <a:gd name="T10" fmla="*/ 1 w 316"/>
                <a:gd name="T11" fmla="*/ 1 h 309"/>
                <a:gd name="T12" fmla="*/ 1 w 316"/>
                <a:gd name="T13" fmla="*/ 1 h 309"/>
                <a:gd name="T14" fmla="*/ 1 w 316"/>
                <a:gd name="T15" fmla="*/ 1 h 309"/>
                <a:gd name="T16" fmla="*/ 1 w 316"/>
                <a:gd name="T17" fmla="*/ 1 h 309"/>
                <a:gd name="T18" fmla="*/ 1 w 316"/>
                <a:gd name="T19" fmla="*/ 1 h 309"/>
                <a:gd name="T20" fmla="*/ 1 w 316"/>
                <a:gd name="T21" fmla="*/ 1 h 309"/>
                <a:gd name="T22" fmla="*/ 1 w 316"/>
                <a:gd name="T23" fmla="*/ 1 h 309"/>
                <a:gd name="T24" fmla="*/ 1 w 316"/>
                <a:gd name="T25" fmla="*/ 1 h 309"/>
                <a:gd name="T26" fmla="*/ 1 w 316"/>
                <a:gd name="T27" fmla="*/ 1 h 309"/>
                <a:gd name="T28" fmla="*/ 1 w 316"/>
                <a:gd name="T29" fmla="*/ 1 h 309"/>
                <a:gd name="T30" fmla="*/ 1 w 316"/>
                <a:gd name="T31" fmla="*/ 1 h 309"/>
                <a:gd name="T32" fmla="*/ 1 w 316"/>
                <a:gd name="T33" fmla="*/ 1 h 309"/>
                <a:gd name="T34" fmla="*/ 1 w 316"/>
                <a:gd name="T35" fmla="*/ 1 h 309"/>
                <a:gd name="T36" fmla="*/ 1 w 316"/>
                <a:gd name="T37" fmla="*/ 1 h 309"/>
                <a:gd name="T38" fmla="*/ 1 w 316"/>
                <a:gd name="T39" fmla="*/ 1 h 309"/>
                <a:gd name="T40" fmla="*/ 1 w 316"/>
                <a:gd name="T41" fmla="*/ 1 h 309"/>
                <a:gd name="T42" fmla="*/ 1 w 316"/>
                <a:gd name="T43" fmla="*/ 1 h 309"/>
                <a:gd name="T44" fmla="*/ 1 w 316"/>
                <a:gd name="T45" fmla="*/ 1 h 309"/>
                <a:gd name="T46" fmla="*/ 1 w 316"/>
                <a:gd name="T47" fmla="*/ 1 h 309"/>
                <a:gd name="T48" fmla="*/ 1 w 316"/>
                <a:gd name="T49" fmla="*/ 1 h 309"/>
                <a:gd name="T50" fmla="*/ 1 w 316"/>
                <a:gd name="T51" fmla="*/ 1 h 309"/>
                <a:gd name="T52" fmla="*/ 1 w 316"/>
                <a:gd name="T53" fmla="*/ 1 h 309"/>
                <a:gd name="T54" fmla="*/ 1 w 316"/>
                <a:gd name="T55" fmla="*/ 1 h 309"/>
                <a:gd name="T56" fmla="*/ 1 w 316"/>
                <a:gd name="T57" fmla="*/ 1 h 309"/>
                <a:gd name="T58" fmla="*/ 1 w 316"/>
                <a:gd name="T59" fmla="*/ 1 h 309"/>
                <a:gd name="T60" fmla="*/ 1 w 316"/>
                <a:gd name="T61" fmla="*/ 1 h 309"/>
                <a:gd name="T62" fmla="*/ 1 w 316"/>
                <a:gd name="T63" fmla="*/ 1 h 309"/>
                <a:gd name="T64" fmla="*/ 1 w 316"/>
                <a:gd name="T65" fmla="*/ 1 h 309"/>
                <a:gd name="T66" fmla="*/ 1 w 316"/>
                <a:gd name="T67" fmla="*/ 1 h 309"/>
                <a:gd name="T68" fmla="*/ 1 w 316"/>
                <a:gd name="T69" fmla="*/ 1 h 309"/>
                <a:gd name="T70" fmla="*/ 1 w 316"/>
                <a:gd name="T71" fmla="*/ 1 h 309"/>
                <a:gd name="T72" fmla="*/ 1 w 316"/>
                <a:gd name="T73" fmla="*/ 1 h 309"/>
                <a:gd name="T74" fmla="*/ 1 w 316"/>
                <a:gd name="T75" fmla="*/ 1 h 309"/>
                <a:gd name="T76" fmla="*/ 1 w 316"/>
                <a:gd name="T77" fmla="*/ 1 h 309"/>
                <a:gd name="T78" fmla="*/ 1 w 316"/>
                <a:gd name="T79" fmla="*/ 1 h 309"/>
                <a:gd name="T80" fmla="*/ 1 w 316"/>
                <a:gd name="T81" fmla="*/ 1 h 309"/>
                <a:gd name="T82" fmla="*/ 1 w 316"/>
                <a:gd name="T83" fmla="*/ 1 h 309"/>
                <a:gd name="T84" fmla="*/ 1 w 316"/>
                <a:gd name="T85" fmla="*/ 1 h 309"/>
                <a:gd name="T86" fmla="*/ 1 w 316"/>
                <a:gd name="T87" fmla="*/ 1 h 309"/>
                <a:gd name="T88" fmla="*/ 1 w 316"/>
                <a:gd name="T89" fmla="*/ 1 h 309"/>
                <a:gd name="T90" fmla="*/ 1 w 316"/>
                <a:gd name="T91" fmla="*/ 1 h 309"/>
                <a:gd name="T92" fmla="*/ 1 w 316"/>
                <a:gd name="T93" fmla="*/ 1 h 309"/>
                <a:gd name="T94" fmla="*/ 1 w 316"/>
                <a:gd name="T95" fmla="*/ 1 h 309"/>
                <a:gd name="T96" fmla="*/ 1 w 316"/>
                <a:gd name="T97" fmla="*/ 1 h 309"/>
                <a:gd name="T98" fmla="*/ 1 w 316"/>
                <a:gd name="T99" fmla="*/ 1 h 309"/>
                <a:gd name="T100" fmla="*/ 1 w 316"/>
                <a:gd name="T101" fmla="*/ 1 h 309"/>
                <a:gd name="T102" fmla="*/ 1 w 316"/>
                <a:gd name="T103" fmla="*/ 1 h 309"/>
                <a:gd name="T104" fmla="*/ 1 w 316"/>
                <a:gd name="T105" fmla="*/ 1 h 309"/>
                <a:gd name="T106" fmla="*/ 1 w 316"/>
                <a:gd name="T107" fmla="*/ 1 h 309"/>
                <a:gd name="T108" fmla="*/ 1 w 316"/>
                <a:gd name="T109" fmla="*/ 1 h 309"/>
                <a:gd name="T110" fmla="*/ 1 w 316"/>
                <a:gd name="T111" fmla="*/ 1 h 309"/>
                <a:gd name="T112" fmla="*/ 1 w 316"/>
                <a:gd name="T113" fmla="*/ 1 h 309"/>
                <a:gd name="T114" fmla="*/ 1 w 316"/>
                <a:gd name="T115" fmla="*/ 1 h 309"/>
                <a:gd name="T116" fmla="*/ 1 w 316"/>
                <a:gd name="T117" fmla="*/ 1 h 309"/>
                <a:gd name="T118" fmla="*/ 1 w 316"/>
                <a:gd name="T119" fmla="*/ 1 h 309"/>
                <a:gd name="T120" fmla="*/ 1 w 316"/>
                <a:gd name="T121" fmla="*/ 1 h 309"/>
                <a:gd name="T122" fmla="*/ 1 w 316"/>
                <a:gd name="T123" fmla="*/ 1 h 3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6"/>
                <a:gd name="T187" fmla="*/ 0 h 309"/>
                <a:gd name="T188" fmla="*/ 316 w 316"/>
                <a:gd name="T189" fmla="*/ 309 h 3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6" h="309">
                  <a:moveTo>
                    <a:pt x="11" y="165"/>
                  </a:moveTo>
                  <a:lnTo>
                    <a:pt x="15" y="165"/>
                  </a:lnTo>
                  <a:lnTo>
                    <a:pt x="24" y="165"/>
                  </a:lnTo>
                  <a:lnTo>
                    <a:pt x="37" y="165"/>
                  </a:lnTo>
                  <a:lnTo>
                    <a:pt x="52" y="165"/>
                  </a:lnTo>
                  <a:lnTo>
                    <a:pt x="67" y="166"/>
                  </a:lnTo>
                  <a:lnTo>
                    <a:pt x="82" y="166"/>
                  </a:lnTo>
                  <a:lnTo>
                    <a:pt x="94" y="166"/>
                  </a:lnTo>
                  <a:lnTo>
                    <a:pt x="102" y="166"/>
                  </a:lnTo>
                  <a:lnTo>
                    <a:pt x="108" y="166"/>
                  </a:lnTo>
                  <a:lnTo>
                    <a:pt x="113" y="167"/>
                  </a:lnTo>
                  <a:lnTo>
                    <a:pt x="119" y="169"/>
                  </a:lnTo>
                  <a:lnTo>
                    <a:pt x="123" y="172"/>
                  </a:lnTo>
                  <a:lnTo>
                    <a:pt x="128" y="174"/>
                  </a:lnTo>
                  <a:lnTo>
                    <a:pt x="131" y="179"/>
                  </a:lnTo>
                  <a:lnTo>
                    <a:pt x="135" y="182"/>
                  </a:lnTo>
                  <a:lnTo>
                    <a:pt x="137" y="187"/>
                  </a:lnTo>
                  <a:lnTo>
                    <a:pt x="140" y="197"/>
                  </a:lnTo>
                  <a:lnTo>
                    <a:pt x="144" y="208"/>
                  </a:lnTo>
                  <a:lnTo>
                    <a:pt x="147" y="214"/>
                  </a:lnTo>
                  <a:lnTo>
                    <a:pt x="149" y="218"/>
                  </a:lnTo>
                  <a:lnTo>
                    <a:pt x="144" y="226"/>
                  </a:lnTo>
                  <a:lnTo>
                    <a:pt x="135" y="243"/>
                  </a:lnTo>
                  <a:lnTo>
                    <a:pt x="127" y="263"/>
                  </a:lnTo>
                  <a:lnTo>
                    <a:pt x="130" y="274"/>
                  </a:lnTo>
                  <a:lnTo>
                    <a:pt x="140" y="273"/>
                  </a:lnTo>
                  <a:lnTo>
                    <a:pt x="151" y="264"/>
                  </a:lnTo>
                  <a:lnTo>
                    <a:pt x="158" y="253"/>
                  </a:lnTo>
                  <a:lnTo>
                    <a:pt x="161" y="248"/>
                  </a:lnTo>
                  <a:lnTo>
                    <a:pt x="162" y="250"/>
                  </a:lnTo>
                  <a:lnTo>
                    <a:pt x="165" y="258"/>
                  </a:lnTo>
                  <a:lnTo>
                    <a:pt x="168" y="269"/>
                  </a:lnTo>
                  <a:lnTo>
                    <a:pt x="173" y="280"/>
                  </a:lnTo>
                  <a:lnTo>
                    <a:pt x="179" y="292"/>
                  </a:lnTo>
                  <a:lnTo>
                    <a:pt x="184" y="302"/>
                  </a:lnTo>
                  <a:lnTo>
                    <a:pt x="190" y="308"/>
                  </a:lnTo>
                  <a:lnTo>
                    <a:pt x="197" y="309"/>
                  </a:lnTo>
                  <a:lnTo>
                    <a:pt x="202" y="304"/>
                  </a:lnTo>
                  <a:lnTo>
                    <a:pt x="202" y="296"/>
                  </a:lnTo>
                  <a:lnTo>
                    <a:pt x="199" y="285"/>
                  </a:lnTo>
                  <a:lnTo>
                    <a:pt x="195" y="273"/>
                  </a:lnTo>
                  <a:lnTo>
                    <a:pt x="189" y="262"/>
                  </a:lnTo>
                  <a:lnTo>
                    <a:pt x="184" y="251"/>
                  </a:lnTo>
                  <a:lnTo>
                    <a:pt x="180" y="244"/>
                  </a:lnTo>
                  <a:lnTo>
                    <a:pt x="179" y="242"/>
                  </a:lnTo>
                  <a:lnTo>
                    <a:pt x="180" y="242"/>
                  </a:lnTo>
                  <a:lnTo>
                    <a:pt x="184" y="243"/>
                  </a:lnTo>
                  <a:lnTo>
                    <a:pt x="190" y="244"/>
                  </a:lnTo>
                  <a:lnTo>
                    <a:pt x="198" y="246"/>
                  </a:lnTo>
                  <a:lnTo>
                    <a:pt x="205" y="246"/>
                  </a:lnTo>
                  <a:lnTo>
                    <a:pt x="212" y="246"/>
                  </a:lnTo>
                  <a:lnTo>
                    <a:pt x="218" y="244"/>
                  </a:lnTo>
                  <a:lnTo>
                    <a:pt x="221" y="241"/>
                  </a:lnTo>
                  <a:lnTo>
                    <a:pt x="221" y="236"/>
                  </a:lnTo>
                  <a:lnTo>
                    <a:pt x="218" y="232"/>
                  </a:lnTo>
                  <a:lnTo>
                    <a:pt x="211" y="227"/>
                  </a:lnTo>
                  <a:lnTo>
                    <a:pt x="203" y="223"/>
                  </a:lnTo>
                  <a:lnTo>
                    <a:pt x="192" y="219"/>
                  </a:lnTo>
                  <a:lnTo>
                    <a:pt x="183" y="214"/>
                  </a:lnTo>
                  <a:lnTo>
                    <a:pt x="174" y="212"/>
                  </a:lnTo>
                  <a:lnTo>
                    <a:pt x="167" y="210"/>
                  </a:lnTo>
                  <a:lnTo>
                    <a:pt x="161" y="199"/>
                  </a:lnTo>
                  <a:lnTo>
                    <a:pt x="157" y="186"/>
                  </a:lnTo>
                  <a:lnTo>
                    <a:pt x="155" y="174"/>
                  </a:lnTo>
                  <a:lnTo>
                    <a:pt x="161" y="167"/>
                  </a:lnTo>
                  <a:lnTo>
                    <a:pt x="166" y="166"/>
                  </a:lnTo>
                  <a:lnTo>
                    <a:pt x="170" y="165"/>
                  </a:lnTo>
                  <a:lnTo>
                    <a:pt x="175" y="163"/>
                  </a:lnTo>
                  <a:lnTo>
                    <a:pt x="180" y="163"/>
                  </a:lnTo>
                  <a:lnTo>
                    <a:pt x="190" y="164"/>
                  </a:lnTo>
                  <a:lnTo>
                    <a:pt x="202" y="165"/>
                  </a:lnTo>
                  <a:lnTo>
                    <a:pt x="210" y="165"/>
                  </a:lnTo>
                  <a:lnTo>
                    <a:pt x="213" y="165"/>
                  </a:lnTo>
                  <a:lnTo>
                    <a:pt x="214" y="167"/>
                  </a:lnTo>
                  <a:lnTo>
                    <a:pt x="219" y="173"/>
                  </a:lnTo>
                  <a:lnTo>
                    <a:pt x="223" y="180"/>
                  </a:lnTo>
                  <a:lnTo>
                    <a:pt x="230" y="188"/>
                  </a:lnTo>
                  <a:lnTo>
                    <a:pt x="238" y="196"/>
                  </a:lnTo>
                  <a:lnTo>
                    <a:pt x="245" y="203"/>
                  </a:lnTo>
                  <a:lnTo>
                    <a:pt x="251" y="206"/>
                  </a:lnTo>
                  <a:lnTo>
                    <a:pt x="257" y="205"/>
                  </a:lnTo>
                  <a:lnTo>
                    <a:pt x="260" y="195"/>
                  </a:lnTo>
                  <a:lnTo>
                    <a:pt x="256" y="182"/>
                  </a:lnTo>
                  <a:lnTo>
                    <a:pt x="249" y="171"/>
                  </a:lnTo>
                  <a:lnTo>
                    <a:pt x="245" y="166"/>
                  </a:lnTo>
                  <a:lnTo>
                    <a:pt x="249" y="166"/>
                  </a:lnTo>
                  <a:lnTo>
                    <a:pt x="256" y="167"/>
                  </a:lnTo>
                  <a:lnTo>
                    <a:pt x="267" y="168"/>
                  </a:lnTo>
                  <a:lnTo>
                    <a:pt x="280" y="168"/>
                  </a:lnTo>
                  <a:lnTo>
                    <a:pt x="293" y="168"/>
                  </a:lnTo>
                  <a:lnTo>
                    <a:pt x="304" y="166"/>
                  </a:lnTo>
                  <a:lnTo>
                    <a:pt x="312" y="164"/>
                  </a:lnTo>
                  <a:lnTo>
                    <a:pt x="316" y="158"/>
                  </a:lnTo>
                  <a:lnTo>
                    <a:pt x="313" y="152"/>
                  </a:lnTo>
                  <a:lnTo>
                    <a:pt x="306" y="149"/>
                  </a:lnTo>
                  <a:lnTo>
                    <a:pt x="295" y="148"/>
                  </a:lnTo>
                  <a:lnTo>
                    <a:pt x="282" y="146"/>
                  </a:lnTo>
                  <a:lnTo>
                    <a:pt x="270" y="148"/>
                  </a:lnTo>
                  <a:lnTo>
                    <a:pt x="259" y="148"/>
                  </a:lnTo>
                  <a:lnTo>
                    <a:pt x="251" y="149"/>
                  </a:lnTo>
                  <a:lnTo>
                    <a:pt x="248" y="149"/>
                  </a:lnTo>
                  <a:lnTo>
                    <a:pt x="251" y="144"/>
                  </a:lnTo>
                  <a:lnTo>
                    <a:pt x="259" y="131"/>
                  </a:lnTo>
                  <a:lnTo>
                    <a:pt x="265" y="118"/>
                  </a:lnTo>
                  <a:lnTo>
                    <a:pt x="264" y="107"/>
                  </a:lnTo>
                  <a:lnTo>
                    <a:pt x="259" y="106"/>
                  </a:lnTo>
                  <a:lnTo>
                    <a:pt x="253" y="107"/>
                  </a:lnTo>
                  <a:lnTo>
                    <a:pt x="247" y="112"/>
                  </a:lnTo>
                  <a:lnTo>
                    <a:pt x="238" y="118"/>
                  </a:lnTo>
                  <a:lnTo>
                    <a:pt x="232" y="125"/>
                  </a:lnTo>
                  <a:lnTo>
                    <a:pt x="223" y="133"/>
                  </a:lnTo>
                  <a:lnTo>
                    <a:pt x="218" y="138"/>
                  </a:lnTo>
                  <a:lnTo>
                    <a:pt x="213" y="144"/>
                  </a:lnTo>
                  <a:lnTo>
                    <a:pt x="207" y="145"/>
                  </a:lnTo>
                  <a:lnTo>
                    <a:pt x="200" y="145"/>
                  </a:lnTo>
                  <a:lnTo>
                    <a:pt x="192" y="145"/>
                  </a:lnTo>
                  <a:lnTo>
                    <a:pt x="185" y="144"/>
                  </a:lnTo>
                  <a:lnTo>
                    <a:pt x="179" y="143"/>
                  </a:lnTo>
                  <a:lnTo>
                    <a:pt x="174" y="141"/>
                  </a:lnTo>
                  <a:lnTo>
                    <a:pt x="172" y="137"/>
                  </a:lnTo>
                  <a:lnTo>
                    <a:pt x="172" y="133"/>
                  </a:lnTo>
                  <a:lnTo>
                    <a:pt x="173" y="128"/>
                  </a:lnTo>
                  <a:lnTo>
                    <a:pt x="175" y="123"/>
                  </a:lnTo>
                  <a:lnTo>
                    <a:pt x="176" y="119"/>
                  </a:lnTo>
                  <a:lnTo>
                    <a:pt x="179" y="115"/>
                  </a:lnTo>
                  <a:lnTo>
                    <a:pt x="185" y="107"/>
                  </a:lnTo>
                  <a:lnTo>
                    <a:pt x="192" y="98"/>
                  </a:lnTo>
                  <a:lnTo>
                    <a:pt x="197" y="91"/>
                  </a:lnTo>
                  <a:lnTo>
                    <a:pt x="199" y="89"/>
                  </a:lnTo>
                  <a:lnTo>
                    <a:pt x="202" y="89"/>
                  </a:lnTo>
                  <a:lnTo>
                    <a:pt x="208" y="89"/>
                  </a:lnTo>
                  <a:lnTo>
                    <a:pt x="218" y="89"/>
                  </a:lnTo>
                  <a:lnTo>
                    <a:pt x="229" y="89"/>
                  </a:lnTo>
                  <a:lnTo>
                    <a:pt x="240" y="88"/>
                  </a:lnTo>
                  <a:lnTo>
                    <a:pt x="249" y="85"/>
                  </a:lnTo>
                  <a:lnTo>
                    <a:pt x="256" y="81"/>
                  </a:lnTo>
                  <a:lnTo>
                    <a:pt x="258" y="76"/>
                  </a:lnTo>
                  <a:lnTo>
                    <a:pt x="257" y="71"/>
                  </a:lnTo>
                  <a:lnTo>
                    <a:pt x="252" y="68"/>
                  </a:lnTo>
                  <a:lnTo>
                    <a:pt x="247" y="65"/>
                  </a:lnTo>
                  <a:lnTo>
                    <a:pt x="240" y="63"/>
                  </a:lnTo>
                  <a:lnTo>
                    <a:pt x="232" y="62"/>
                  </a:lnTo>
                  <a:lnTo>
                    <a:pt x="226" y="62"/>
                  </a:lnTo>
                  <a:lnTo>
                    <a:pt x="221" y="62"/>
                  </a:lnTo>
                  <a:lnTo>
                    <a:pt x="220" y="62"/>
                  </a:lnTo>
                  <a:lnTo>
                    <a:pt x="222" y="60"/>
                  </a:lnTo>
                  <a:lnTo>
                    <a:pt x="227" y="54"/>
                  </a:lnTo>
                  <a:lnTo>
                    <a:pt x="234" y="46"/>
                  </a:lnTo>
                  <a:lnTo>
                    <a:pt x="242" y="36"/>
                  </a:lnTo>
                  <a:lnTo>
                    <a:pt x="249" y="25"/>
                  </a:lnTo>
                  <a:lnTo>
                    <a:pt x="255" y="15"/>
                  </a:lnTo>
                  <a:lnTo>
                    <a:pt x="257" y="7"/>
                  </a:lnTo>
                  <a:lnTo>
                    <a:pt x="255" y="1"/>
                  </a:lnTo>
                  <a:lnTo>
                    <a:pt x="249" y="0"/>
                  </a:lnTo>
                  <a:lnTo>
                    <a:pt x="242" y="3"/>
                  </a:lnTo>
                  <a:lnTo>
                    <a:pt x="234" y="11"/>
                  </a:lnTo>
                  <a:lnTo>
                    <a:pt x="226" y="22"/>
                  </a:lnTo>
                  <a:lnTo>
                    <a:pt x="219" y="32"/>
                  </a:lnTo>
                  <a:lnTo>
                    <a:pt x="213" y="41"/>
                  </a:lnTo>
                  <a:lnTo>
                    <a:pt x="208" y="48"/>
                  </a:lnTo>
                  <a:lnTo>
                    <a:pt x="207" y="51"/>
                  </a:lnTo>
                  <a:lnTo>
                    <a:pt x="205" y="45"/>
                  </a:lnTo>
                  <a:lnTo>
                    <a:pt x="200" y="32"/>
                  </a:lnTo>
                  <a:lnTo>
                    <a:pt x="192" y="20"/>
                  </a:lnTo>
                  <a:lnTo>
                    <a:pt x="183" y="14"/>
                  </a:lnTo>
                  <a:lnTo>
                    <a:pt x="177" y="22"/>
                  </a:lnTo>
                  <a:lnTo>
                    <a:pt x="177" y="40"/>
                  </a:lnTo>
                  <a:lnTo>
                    <a:pt x="180" y="61"/>
                  </a:lnTo>
                  <a:lnTo>
                    <a:pt x="183" y="77"/>
                  </a:lnTo>
                  <a:lnTo>
                    <a:pt x="180" y="83"/>
                  </a:lnTo>
                  <a:lnTo>
                    <a:pt x="176" y="91"/>
                  </a:lnTo>
                  <a:lnTo>
                    <a:pt x="170" y="100"/>
                  </a:lnTo>
                  <a:lnTo>
                    <a:pt x="165" y="110"/>
                  </a:lnTo>
                  <a:lnTo>
                    <a:pt x="158" y="118"/>
                  </a:lnTo>
                  <a:lnTo>
                    <a:pt x="150" y="125"/>
                  </a:lnTo>
                  <a:lnTo>
                    <a:pt x="142" y="129"/>
                  </a:lnTo>
                  <a:lnTo>
                    <a:pt x="134" y="131"/>
                  </a:lnTo>
                  <a:lnTo>
                    <a:pt x="120" y="133"/>
                  </a:lnTo>
                  <a:lnTo>
                    <a:pt x="102" y="134"/>
                  </a:lnTo>
                  <a:lnTo>
                    <a:pt x="83" y="135"/>
                  </a:lnTo>
                  <a:lnTo>
                    <a:pt x="62" y="137"/>
                  </a:lnTo>
                  <a:lnTo>
                    <a:pt x="41" y="138"/>
                  </a:lnTo>
                  <a:lnTo>
                    <a:pt x="24" y="140"/>
                  </a:lnTo>
                  <a:lnTo>
                    <a:pt x="9" y="141"/>
                  </a:lnTo>
                  <a:lnTo>
                    <a:pt x="0" y="142"/>
                  </a:lnTo>
                  <a:lnTo>
                    <a:pt x="11" y="165"/>
                  </a:lnTo>
                  <a:close/>
                </a:path>
              </a:pathLst>
            </a:custGeom>
            <a:gradFill rotWithShape="0">
              <a:gsLst>
                <a:gs pos="0">
                  <a:schemeClr val="hlink"/>
                </a:gs>
                <a:gs pos="100000">
                  <a:srgbClr val="333399"/>
                </a:gs>
              </a:gsLst>
              <a:path path="rect">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fr-FR"/>
            </a:p>
          </p:txBody>
        </p:sp>
        <p:sp>
          <p:nvSpPr>
            <p:cNvPr id="190477" name="Freeform 92"/>
            <p:cNvSpPr>
              <a:spLocks/>
            </p:cNvSpPr>
            <p:nvPr/>
          </p:nvSpPr>
          <p:spPr bwMode="auto">
            <a:xfrm>
              <a:off x="1248" y="1682"/>
              <a:ext cx="128" cy="147"/>
            </a:xfrm>
            <a:custGeom>
              <a:avLst/>
              <a:gdLst>
                <a:gd name="T0" fmla="*/ 1 w 254"/>
                <a:gd name="T1" fmla="*/ 1 h 294"/>
                <a:gd name="T2" fmla="*/ 1 w 254"/>
                <a:gd name="T3" fmla="*/ 1 h 294"/>
                <a:gd name="T4" fmla="*/ 1 w 254"/>
                <a:gd name="T5" fmla="*/ 1 h 294"/>
                <a:gd name="T6" fmla="*/ 1 w 254"/>
                <a:gd name="T7" fmla="*/ 1 h 294"/>
                <a:gd name="T8" fmla="*/ 1 w 254"/>
                <a:gd name="T9" fmla="*/ 1 h 294"/>
                <a:gd name="T10" fmla="*/ 1 w 254"/>
                <a:gd name="T11" fmla="*/ 1 h 294"/>
                <a:gd name="T12" fmla="*/ 1 w 254"/>
                <a:gd name="T13" fmla="*/ 1 h 294"/>
                <a:gd name="T14" fmla="*/ 1 w 254"/>
                <a:gd name="T15" fmla="*/ 1 h 294"/>
                <a:gd name="T16" fmla="*/ 1 w 254"/>
                <a:gd name="T17" fmla="*/ 1 h 294"/>
                <a:gd name="T18" fmla="*/ 1 w 254"/>
                <a:gd name="T19" fmla="*/ 1 h 294"/>
                <a:gd name="T20" fmla="*/ 1 w 254"/>
                <a:gd name="T21" fmla="*/ 1 h 294"/>
                <a:gd name="T22" fmla="*/ 1 w 254"/>
                <a:gd name="T23" fmla="*/ 1 h 294"/>
                <a:gd name="T24" fmla="*/ 1 w 254"/>
                <a:gd name="T25" fmla="*/ 1 h 294"/>
                <a:gd name="T26" fmla="*/ 1 w 254"/>
                <a:gd name="T27" fmla="*/ 1 h 294"/>
                <a:gd name="T28" fmla="*/ 1 w 254"/>
                <a:gd name="T29" fmla="*/ 1 h 294"/>
                <a:gd name="T30" fmla="*/ 1 w 254"/>
                <a:gd name="T31" fmla="*/ 1 h 294"/>
                <a:gd name="T32" fmla="*/ 1 w 254"/>
                <a:gd name="T33" fmla="*/ 1 h 294"/>
                <a:gd name="T34" fmla="*/ 1 w 254"/>
                <a:gd name="T35" fmla="*/ 1 h 294"/>
                <a:gd name="T36" fmla="*/ 1 w 254"/>
                <a:gd name="T37" fmla="*/ 1 h 294"/>
                <a:gd name="T38" fmla="*/ 1 w 254"/>
                <a:gd name="T39" fmla="*/ 1 h 294"/>
                <a:gd name="T40" fmla="*/ 1 w 254"/>
                <a:gd name="T41" fmla="*/ 1 h 294"/>
                <a:gd name="T42" fmla="*/ 1 w 254"/>
                <a:gd name="T43" fmla="*/ 1 h 294"/>
                <a:gd name="T44" fmla="*/ 1 w 254"/>
                <a:gd name="T45" fmla="*/ 1 h 294"/>
                <a:gd name="T46" fmla="*/ 1 w 254"/>
                <a:gd name="T47" fmla="*/ 1 h 294"/>
                <a:gd name="T48" fmla="*/ 1 w 254"/>
                <a:gd name="T49" fmla="*/ 1 h 294"/>
                <a:gd name="T50" fmla="*/ 1 w 254"/>
                <a:gd name="T51" fmla="*/ 1 h 294"/>
                <a:gd name="T52" fmla="*/ 1 w 254"/>
                <a:gd name="T53" fmla="*/ 1 h 294"/>
                <a:gd name="T54" fmla="*/ 1 w 254"/>
                <a:gd name="T55" fmla="*/ 1 h 294"/>
                <a:gd name="T56" fmla="*/ 1 w 254"/>
                <a:gd name="T57" fmla="*/ 1 h 294"/>
                <a:gd name="T58" fmla="*/ 1 w 254"/>
                <a:gd name="T59" fmla="*/ 1 h 294"/>
                <a:gd name="T60" fmla="*/ 1 w 254"/>
                <a:gd name="T61" fmla="*/ 1 h 294"/>
                <a:gd name="T62" fmla="*/ 1 w 254"/>
                <a:gd name="T63" fmla="*/ 1 h 294"/>
                <a:gd name="T64" fmla="*/ 1 w 254"/>
                <a:gd name="T65" fmla="*/ 1 h 294"/>
                <a:gd name="T66" fmla="*/ 1 w 254"/>
                <a:gd name="T67" fmla="*/ 1 h 294"/>
                <a:gd name="T68" fmla="*/ 1 w 254"/>
                <a:gd name="T69" fmla="*/ 1 h 294"/>
                <a:gd name="T70" fmla="*/ 1 w 254"/>
                <a:gd name="T71" fmla="*/ 1 h 294"/>
                <a:gd name="T72" fmla="*/ 1 w 254"/>
                <a:gd name="T73" fmla="*/ 1 h 294"/>
                <a:gd name="T74" fmla="*/ 1 w 254"/>
                <a:gd name="T75" fmla="*/ 1 h 294"/>
                <a:gd name="T76" fmla="*/ 1 w 254"/>
                <a:gd name="T77" fmla="*/ 1 h 294"/>
                <a:gd name="T78" fmla="*/ 1 w 254"/>
                <a:gd name="T79" fmla="*/ 1 h 294"/>
                <a:gd name="T80" fmla="*/ 1 w 254"/>
                <a:gd name="T81" fmla="*/ 1 h 294"/>
                <a:gd name="T82" fmla="*/ 1 w 254"/>
                <a:gd name="T83" fmla="*/ 1 h 294"/>
                <a:gd name="T84" fmla="*/ 1 w 254"/>
                <a:gd name="T85" fmla="*/ 1 h 294"/>
                <a:gd name="T86" fmla="*/ 1 w 254"/>
                <a:gd name="T87" fmla="*/ 1 h 294"/>
                <a:gd name="T88" fmla="*/ 1 w 254"/>
                <a:gd name="T89" fmla="*/ 1 h 294"/>
                <a:gd name="T90" fmla="*/ 1 w 254"/>
                <a:gd name="T91" fmla="*/ 1 h 294"/>
                <a:gd name="T92" fmla="*/ 1 w 254"/>
                <a:gd name="T93" fmla="*/ 1 h 294"/>
                <a:gd name="T94" fmla="*/ 1 w 254"/>
                <a:gd name="T95" fmla="*/ 1 h 294"/>
                <a:gd name="T96" fmla="*/ 1 w 254"/>
                <a:gd name="T97" fmla="*/ 1 h 294"/>
                <a:gd name="T98" fmla="*/ 1 w 254"/>
                <a:gd name="T99" fmla="*/ 1 h 294"/>
                <a:gd name="T100" fmla="*/ 1 w 254"/>
                <a:gd name="T101" fmla="*/ 1 h 294"/>
                <a:gd name="T102" fmla="*/ 1 w 254"/>
                <a:gd name="T103" fmla="*/ 1 h 294"/>
                <a:gd name="T104" fmla="*/ 1 w 254"/>
                <a:gd name="T105" fmla="*/ 1 h 294"/>
                <a:gd name="T106" fmla="*/ 1 w 254"/>
                <a:gd name="T107" fmla="*/ 1 h 294"/>
                <a:gd name="T108" fmla="*/ 1 w 254"/>
                <a:gd name="T109" fmla="*/ 1 h 294"/>
                <a:gd name="T110" fmla="*/ 1 w 254"/>
                <a:gd name="T111" fmla="*/ 1 h 294"/>
                <a:gd name="T112" fmla="*/ 1 w 254"/>
                <a:gd name="T113" fmla="*/ 1 h 294"/>
                <a:gd name="T114" fmla="*/ 1 w 254"/>
                <a:gd name="T115" fmla="*/ 1 h 294"/>
                <a:gd name="T116" fmla="*/ 1 w 254"/>
                <a:gd name="T117" fmla="*/ 1 h 2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94"/>
                <a:gd name="T179" fmla="*/ 254 w 254"/>
                <a:gd name="T180" fmla="*/ 294 h 29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94">
                  <a:moveTo>
                    <a:pt x="31" y="294"/>
                  </a:moveTo>
                  <a:lnTo>
                    <a:pt x="33" y="291"/>
                  </a:lnTo>
                  <a:lnTo>
                    <a:pt x="38" y="283"/>
                  </a:lnTo>
                  <a:lnTo>
                    <a:pt x="45" y="273"/>
                  </a:lnTo>
                  <a:lnTo>
                    <a:pt x="53" y="260"/>
                  </a:lnTo>
                  <a:lnTo>
                    <a:pt x="62" y="246"/>
                  </a:lnTo>
                  <a:lnTo>
                    <a:pt x="70" y="235"/>
                  </a:lnTo>
                  <a:lnTo>
                    <a:pt x="77" y="225"/>
                  </a:lnTo>
                  <a:lnTo>
                    <a:pt x="82" y="218"/>
                  </a:lnTo>
                  <a:lnTo>
                    <a:pt x="85" y="213"/>
                  </a:lnTo>
                  <a:lnTo>
                    <a:pt x="88" y="210"/>
                  </a:lnTo>
                  <a:lnTo>
                    <a:pt x="93" y="206"/>
                  </a:lnTo>
                  <a:lnTo>
                    <a:pt x="99" y="204"/>
                  </a:lnTo>
                  <a:lnTo>
                    <a:pt x="103" y="201"/>
                  </a:lnTo>
                  <a:lnTo>
                    <a:pt x="108" y="200"/>
                  </a:lnTo>
                  <a:lnTo>
                    <a:pt x="114" y="199"/>
                  </a:lnTo>
                  <a:lnTo>
                    <a:pt x="118" y="200"/>
                  </a:lnTo>
                  <a:lnTo>
                    <a:pt x="129" y="203"/>
                  </a:lnTo>
                  <a:lnTo>
                    <a:pt x="139" y="205"/>
                  </a:lnTo>
                  <a:lnTo>
                    <a:pt x="147" y="206"/>
                  </a:lnTo>
                  <a:lnTo>
                    <a:pt x="151" y="207"/>
                  </a:lnTo>
                  <a:lnTo>
                    <a:pt x="152" y="210"/>
                  </a:lnTo>
                  <a:lnTo>
                    <a:pt x="154" y="215"/>
                  </a:lnTo>
                  <a:lnTo>
                    <a:pt x="159" y="225"/>
                  </a:lnTo>
                  <a:lnTo>
                    <a:pt x="165" y="234"/>
                  </a:lnTo>
                  <a:lnTo>
                    <a:pt x="170" y="243"/>
                  </a:lnTo>
                  <a:lnTo>
                    <a:pt x="177" y="250"/>
                  </a:lnTo>
                  <a:lnTo>
                    <a:pt x="183" y="254"/>
                  </a:lnTo>
                  <a:lnTo>
                    <a:pt x="189" y="254"/>
                  </a:lnTo>
                  <a:lnTo>
                    <a:pt x="193" y="245"/>
                  </a:lnTo>
                  <a:lnTo>
                    <a:pt x="192" y="231"/>
                  </a:lnTo>
                  <a:lnTo>
                    <a:pt x="186" y="219"/>
                  </a:lnTo>
                  <a:lnTo>
                    <a:pt x="184" y="214"/>
                  </a:lnTo>
                  <a:lnTo>
                    <a:pt x="186" y="215"/>
                  </a:lnTo>
                  <a:lnTo>
                    <a:pt x="194" y="216"/>
                  </a:lnTo>
                  <a:lnTo>
                    <a:pt x="205" y="220"/>
                  </a:lnTo>
                  <a:lnTo>
                    <a:pt x="218" y="222"/>
                  </a:lnTo>
                  <a:lnTo>
                    <a:pt x="230" y="223"/>
                  </a:lnTo>
                  <a:lnTo>
                    <a:pt x="242" y="223"/>
                  </a:lnTo>
                  <a:lnTo>
                    <a:pt x="250" y="221"/>
                  </a:lnTo>
                  <a:lnTo>
                    <a:pt x="254" y="216"/>
                  </a:lnTo>
                  <a:lnTo>
                    <a:pt x="253" y="211"/>
                  </a:lnTo>
                  <a:lnTo>
                    <a:pt x="246" y="206"/>
                  </a:lnTo>
                  <a:lnTo>
                    <a:pt x="236" y="203"/>
                  </a:lnTo>
                  <a:lnTo>
                    <a:pt x="223" y="200"/>
                  </a:lnTo>
                  <a:lnTo>
                    <a:pt x="211" y="199"/>
                  </a:lnTo>
                  <a:lnTo>
                    <a:pt x="199" y="198"/>
                  </a:lnTo>
                  <a:lnTo>
                    <a:pt x="192" y="197"/>
                  </a:lnTo>
                  <a:lnTo>
                    <a:pt x="189" y="197"/>
                  </a:lnTo>
                  <a:lnTo>
                    <a:pt x="193" y="192"/>
                  </a:lnTo>
                  <a:lnTo>
                    <a:pt x="201" y="182"/>
                  </a:lnTo>
                  <a:lnTo>
                    <a:pt x="209" y="169"/>
                  </a:lnTo>
                  <a:lnTo>
                    <a:pt x="211" y="159"/>
                  </a:lnTo>
                  <a:lnTo>
                    <a:pt x="207" y="156"/>
                  </a:lnTo>
                  <a:lnTo>
                    <a:pt x="201" y="158"/>
                  </a:lnTo>
                  <a:lnTo>
                    <a:pt x="193" y="160"/>
                  </a:lnTo>
                  <a:lnTo>
                    <a:pt x="185" y="165"/>
                  </a:lnTo>
                  <a:lnTo>
                    <a:pt x="176" y="170"/>
                  </a:lnTo>
                  <a:lnTo>
                    <a:pt x="168" y="176"/>
                  </a:lnTo>
                  <a:lnTo>
                    <a:pt x="160" y="182"/>
                  </a:lnTo>
                  <a:lnTo>
                    <a:pt x="154" y="186"/>
                  </a:lnTo>
                  <a:lnTo>
                    <a:pt x="148" y="186"/>
                  </a:lnTo>
                  <a:lnTo>
                    <a:pt x="141" y="186"/>
                  </a:lnTo>
                  <a:lnTo>
                    <a:pt x="135" y="185"/>
                  </a:lnTo>
                  <a:lnTo>
                    <a:pt x="128" y="183"/>
                  </a:lnTo>
                  <a:lnTo>
                    <a:pt x="122" y="181"/>
                  </a:lnTo>
                  <a:lnTo>
                    <a:pt x="117" y="177"/>
                  </a:lnTo>
                  <a:lnTo>
                    <a:pt x="115" y="174"/>
                  </a:lnTo>
                  <a:lnTo>
                    <a:pt x="115" y="169"/>
                  </a:lnTo>
                  <a:lnTo>
                    <a:pt x="116" y="165"/>
                  </a:lnTo>
                  <a:lnTo>
                    <a:pt x="117" y="160"/>
                  </a:lnTo>
                  <a:lnTo>
                    <a:pt x="120" y="154"/>
                  </a:lnTo>
                  <a:lnTo>
                    <a:pt x="122" y="151"/>
                  </a:lnTo>
                  <a:lnTo>
                    <a:pt x="129" y="143"/>
                  </a:lnTo>
                  <a:lnTo>
                    <a:pt x="135" y="133"/>
                  </a:lnTo>
                  <a:lnTo>
                    <a:pt x="139" y="126"/>
                  </a:lnTo>
                  <a:lnTo>
                    <a:pt x="141" y="124"/>
                  </a:lnTo>
                  <a:lnTo>
                    <a:pt x="144" y="124"/>
                  </a:lnTo>
                  <a:lnTo>
                    <a:pt x="151" y="124"/>
                  </a:lnTo>
                  <a:lnTo>
                    <a:pt x="160" y="123"/>
                  </a:lnTo>
                  <a:lnTo>
                    <a:pt x="171" y="122"/>
                  </a:lnTo>
                  <a:lnTo>
                    <a:pt x="182" y="121"/>
                  </a:lnTo>
                  <a:lnTo>
                    <a:pt x="191" y="118"/>
                  </a:lnTo>
                  <a:lnTo>
                    <a:pt x="197" y="114"/>
                  </a:lnTo>
                  <a:lnTo>
                    <a:pt x="199" y="109"/>
                  </a:lnTo>
                  <a:lnTo>
                    <a:pt x="197" y="105"/>
                  </a:lnTo>
                  <a:lnTo>
                    <a:pt x="192" y="100"/>
                  </a:lnTo>
                  <a:lnTo>
                    <a:pt x="186" y="98"/>
                  </a:lnTo>
                  <a:lnTo>
                    <a:pt x="180" y="96"/>
                  </a:lnTo>
                  <a:lnTo>
                    <a:pt x="173" y="96"/>
                  </a:lnTo>
                  <a:lnTo>
                    <a:pt x="167" y="96"/>
                  </a:lnTo>
                  <a:lnTo>
                    <a:pt x="162" y="96"/>
                  </a:lnTo>
                  <a:lnTo>
                    <a:pt x="161" y="96"/>
                  </a:lnTo>
                  <a:lnTo>
                    <a:pt x="163" y="94"/>
                  </a:lnTo>
                  <a:lnTo>
                    <a:pt x="168" y="88"/>
                  </a:lnTo>
                  <a:lnTo>
                    <a:pt x="175" y="80"/>
                  </a:lnTo>
                  <a:lnTo>
                    <a:pt x="182" y="70"/>
                  </a:lnTo>
                  <a:lnTo>
                    <a:pt x="189" y="58"/>
                  </a:lnTo>
                  <a:lnTo>
                    <a:pt x="193" y="49"/>
                  </a:lnTo>
                  <a:lnTo>
                    <a:pt x="194" y="40"/>
                  </a:lnTo>
                  <a:lnTo>
                    <a:pt x="192" y="34"/>
                  </a:lnTo>
                  <a:lnTo>
                    <a:pt x="186" y="33"/>
                  </a:lnTo>
                  <a:lnTo>
                    <a:pt x="180" y="38"/>
                  </a:lnTo>
                  <a:lnTo>
                    <a:pt x="171" y="46"/>
                  </a:lnTo>
                  <a:lnTo>
                    <a:pt x="165" y="56"/>
                  </a:lnTo>
                  <a:lnTo>
                    <a:pt x="158" y="67"/>
                  </a:lnTo>
                  <a:lnTo>
                    <a:pt x="152" y="77"/>
                  </a:lnTo>
                  <a:lnTo>
                    <a:pt x="148" y="84"/>
                  </a:lnTo>
                  <a:lnTo>
                    <a:pt x="147" y="86"/>
                  </a:lnTo>
                  <a:lnTo>
                    <a:pt x="145" y="80"/>
                  </a:lnTo>
                  <a:lnTo>
                    <a:pt x="139" y="68"/>
                  </a:lnTo>
                  <a:lnTo>
                    <a:pt x="131" y="55"/>
                  </a:lnTo>
                  <a:lnTo>
                    <a:pt x="122" y="50"/>
                  </a:lnTo>
                  <a:lnTo>
                    <a:pt x="116" y="58"/>
                  </a:lnTo>
                  <a:lnTo>
                    <a:pt x="116" y="76"/>
                  </a:lnTo>
                  <a:lnTo>
                    <a:pt x="120" y="96"/>
                  </a:lnTo>
                  <a:lnTo>
                    <a:pt x="124" y="113"/>
                  </a:lnTo>
                  <a:lnTo>
                    <a:pt x="118" y="124"/>
                  </a:lnTo>
                  <a:lnTo>
                    <a:pt x="109" y="136"/>
                  </a:lnTo>
                  <a:lnTo>
                    <a:pt x="100" y="144"/>
                  </a:lnTo>
                  <a:lnTo>
                    <a:pt x="92" y="141"/>
                  </a:lnTo>
                  <a:lnTo>
                    <a:pt x="90" y="138"/>
                  </a:lnTo>
                  <a:lnTo>
                    <a:pt x="86" y="133"/>
                  </a:lnTo>
                  <a:lnTo>
                    <a:pt x="84" y="129"/>
                  </a:lnTo>
                  <a:lnTo>
                    <a:pt x="82" y="125"/>
                  </a:lnTo>
                  <a:lnTo>
                    <a:pt x="78" y="115"/>
                  </a:lnTo>
                  <a:lnTo>
                    <a:pt x="75" y="105"/>
                  </a:lnTo>
                  <a:lnTo>
                    <a:pt x="71" y="98"/>
                  </a:lnTo>
                  <a:lnTo>
                    <a:pt x="70" y="94"/>
                  </a:lnTo>
                  <a:lnTo>
                    <a:pt x="71" y="92"/>
                  </a:lnTo>
                  <a:lnTo>
                    <a:pt x="76" y="86"/>
                  </a:lnTo>
                  <a:lnTo>
                    <a:pt x="80" y="78"/>
                  </a:lnTo>
                  <a:lnTo>
                    <a:pt x="86" y="69"/>
                  </a:lnTo>
                  <a:lnTo>
                    <a:pt x="91" y="60"/>
                  </a:lnTo>
                  <a:lnTo>
                    <a:pt x="94" y="50"/>
                  </a:lnTo>
                  <a:lnTo>
                    <a:pt x="95" y="42"/>
                  </a:lnTo>
                  <a:lnTo>
                    <a:pt x="92" y="38"/>
                  </a:lnTo>
                  <a:lnTo>
                    <a:pt x="82" y="38"/>
                  </a:lnTo>
                  <a:lnTo>
                    <a:pt x="71" y="47"/>
                  </a:lnTo>
                  <a:lnTo>
                    <a:pt x="63" y="57"/>
                  </a:lnTo>
                  <a:lnTo>
                    <a:pt x="60" y="62"/>
                  </a:lnTo>
                  <a:lnTo>
                    <a:pt x="57" y="52"/>
                  </a:lnTo>
                  <a:lnTo>
                    <a:pt x="50" y="28"/>
                  </a:lnTo>
                  <a:lnTo>
                    <a:pt x="40" y="8"/>
                  </a:lnTo>
                  <a:lnTo>
                    <a:pt x="27" y="0"/>
                  </a:lnTo>
                  <a:lnTo>
                    <a:pt x="23" y="12"/>
                  </a:lnTo>
                  <a:lnTo>
                    <a:pt x="29" y="34"/>
                  </a:lnTo>
                  <a:lnTo>
                    <a:pt x="38" y="56"/>
                  </a:lnTo>
                  <a:lnTo>
                    <a:pt x="42" y="67"/>
                  </a:lnTo>
                  <a:lnTo>
                    <a:pt x="41" y="67"/>
                  </a:lnTo>
                  <a:lnTo>
                    <a:pt x="37" y="65"/>
                  </a:lnTo>
                  <a:lnTo>
                    <a:pt x="31" y="64"/>
                  </a:lnTo>
                  <a:lnTo>
                    <a:pt x="23" y="63"/>
                  </a:lnTo>
                  <a:lnTo>
                    <a:pt x="16" y="62"/>
                  </a:lnTo>
                  <a:lnTo>
                    <a:pt x="9" y="62"/>
                  </a:lnTo>
                  <a:lnTo>
                    <a:pt x="3" y="63"/>
                  </a:lnTo>
                  <a:lnTo>
                    <a:pt x="0" y="67"/>
                  </a:lnTo>
                  <a:lnTo>
                    <a:pt x="0" y="71"/>
                  </a:lnTo>
                  <a:lnTo>
                    <a:pt x="3" y="76"/>
                  </a:lnTo>
                  <a:lnTo>
                    <a:pt x="9" y="81"/>
                  </a:lnTo>
                  <a:lnTo>
                    <a:pt x="17" y="86"/>
                  </a:lnTo>
                  <a:lnTo>
                    <a:pt x="26" y="91"/>
                  </a:lnTo>
                  <a:lnTo>
                    <a:pt x="37" y="95"/>
                  </a:lnTo>
                  <a:lnTo>
                    <a:pt x="45" y="99"/>
                  </a:lnTo>
                  <a:lnTo>
                    <a:pt x="52" y="101"/>
                  </a:lnTo>
                  <a:lnTo>
                    <a:pt x="60" y="115"/>
                  </a:lnTo>
                  <a:lnTo>
                    <a:pt x="69" y="135"/>
                  </a:lnTo>
                  <a:lnTo>
                    <a:pt x="73" y="155"/>
                  </a:lnTo>
                  <a:lnTo>
                    <a:pt x="70" y="173"/>
                  </a:lnTo>
                  <a:lnTo>
                    <a:pt x="63" y="184"/>
                  </a:lnTo>
                  <a:lnTo>
                    <a:pt x="55" y="198"/>
                  </a:lnTo>
                  <a:lnTo>
                    <a:pt x="46" y="214"/>
                  </a:lnTo>
                  <a:lnTo>
                    <a:pt x="37" y="231"/>
                  </a:lnTo>
                  <a:lnTo>
                    <a:pt x="26" y="249"/>
                  </a:lnTo>
                  <a:lnTo>
                    <a:pt x="18" y="264"/>
                  </a:lnTo>
                  <a:lnTo>
                    <a:pt x="11" y="276"/>
                  </a:lnTo>
                  <a:lnTo>
                    <a:pt x="7" y="284"/>
                  </a:lnTo>
                  <a:lnTo>
                    <a:pt x="31" y="294"/>
                  </a:lnTo>
                  <a:close/>
                </a:path>
              </a:pathLst>
            </a:custGeom>
            <a:gradFill rotWithShape="0">
              <a:gsLst>
                <a:gs pos="0">
                  <a:schemeClr val="hlink"/>
                </a:gs>
                <a:gs pos="100000">
                  <a:srgbClr val="333399"/>
                </a:gs>
              </a:gsLst>
              <a:path path="rect">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fr-FR"/>
            </a:p>
          </p:txBody>
        </p:sp>
        <p:sp>
          <p:nvSpPr>
            <p:cNvPr id="190478" name="Freeform 93"/>
            <p:cNvSpPr>
              <a:spLocks/>
            </p:cNvSpPr>
            <p:nvPr/>
          </p:nvSpPr>
          <p:spPr bwMode="auto">
            <a:xfrm>
              <a:off x="1074" y="1684"/>
              <a:ext cx="152" cy="137"/>
            </a:xfrm>
            <a:custGeom>
              <a:avLst/>
              <a:gdLst>
                <a:gd name="T0" fmla="*/ 1 w 303"/>
                <a:gd name="T1" fmla="*/ 0 h 275"/>
                <a:gd name="T2" fmla="*/ 1 w 303"/>
                <a:gd name="T3" fmla="*/ 0 h 275"/>
                <a:gd name="T4" fmla="*/ 1 w 303"/>
                <a:gd name="T5" fmla="*/ 0 h 275"/>
                <a:gd name="T6" fmla="*/ 1 w 303"/>
                <a:gd name="T7" fmla="*/ 0 h 275"/>
                <a:gd name="T8" fmla="*/ 1 w 303"/>
                <a:gd name="T9" fmla="*/ 0 h 275"/>
                <a:gd name="T10" fmla="*/ 1 w 303"/>
                <a:gd name="T11" fmla="*/ 0 h 275"/>
                <a:gd name="T12" fmla="*/ 1 w 303"/>
                <a:gd name="T13" fmla="*/ 0 h 275"/>
                <a:gd name="T14" fmla="*/ 1 w 303"/>
                <a:gd name="T15" fmla="*/ 0 h 275"/>
                <a:gd name="T16" fmla="*/ 1 w 303"/>
                <a:gd name="T17" fmla="*/ 0 h 275"/>
                <a:gd name="T18" fmla="*/ 1 w 303"/>
                <a:gd name="T19" fmla="*/ 0 h 275"/>
                <a:gd name="T20" fmla="*/ 1 w 303"/>
                <a:gd name="T21" fmla="*/ 0 h 275"/>
                <a:gd name="T22" fmla="*/ 1 w 303"/>
                <a:gd name="T23" fmla="*/ 0 h 275"/>
                <a:gd name="T24" fmla="*/ 1 w 303"/>
                <a:gd name="T25" fmla="*/ 0 h 275"/>
                <a:gd name="T26" fmla="*/ 1 w 303"/>
                <a:gd name="T27" fmla="*/ 0 h 275"/>
                <a:gd name="T28" fmla="*/ 1 w 303"/>
                <a:gd name="T29" fmla="*/ 0 h 275"/>
                <a:gd name="T30" fmla="*/ 1 w 303"/>
                <a:gd name="T31" fmla="*/ 0 h 275"/>
                <a:gd name="T32" fmla="*/ 1 w 303"/>
                <a:gd name="T33" fmla="*/ 0 h 275"/>
                <a:gd name="T34" fmla="*/ 1 w 303"/>
                <a:gd name="T35" fmla="*/ 0 h 275"/>
                <a:gd name="T36" fmla="*/ 1 w 303"/>
                <a:gd name="T37" fmla="*/ 0 h 275"/>
                <a:gd name="T38" fmla="*/ 1 w 303"/>
                <a:gd name="T39" fmla="*/ 0 h 275"/>
                <a:gd name="T40" fmla="*/ 1 w 303"/>
                <a:gd name="T41" fmla="*/ 0 h 275"/>
                <a:gd name="T42" fmla="*/ 1 w 303"/>
                <a:gd name="T43" fmla="*/ 0 h 275"/>
                <a:gd name="T44" fmla="*/ 1 w 303"/>
                <a:gd name="T45" fmla="*/ 0 h 275"/>
                <a:gd name="T46" fmla="*/ 1 w 303"/>
                <a:gd name="T47" fmla="*/ 0 h 275"/>
                <a:gd name="T48" fmla="*/ 1 w 303"/>
                <a:gd name="T49" fmla="*/ 0 h 275"/>
                <a:gd name="T50" fmla="*/ 1 w 303"/>
                <a:gd name="T51" fmla="*/ 0 h 275"/>
                <a:gd name="T52" fmla="*/ 1 w 303"/>
                <a:gd name="T53" fmla="*/ 0 h 275"/>
                <a:gd name="T54" fmla="*/ 1 w 303"/>
                <a:gd name="T55" fmla="*/ 0 h 275"/>
                <a:gd name="T56" fmla="*/ 1 w 303"/>
                <a:gd name="T57" fmla="*/ 0 h 275"/>
                <a:gd name="T58" fmla="*/ 1 w 303"/>
                <a:gd name="T59" fmla="*/ 0 h 275"/>
                <a:gd name="T60" fmla="*/ 1 w 303"/>
                <a:gd name="T61" fmla="*/ 0 h 275"/>
                <a:gd name="T62" fmla="*/ 1 w 303"/>
                <a:gd name="T63" fmla="*/ 0 h 275"/>
                <a:gd name="T64" fmla="*/ 1 w 303"/>
                <a:gd name="T65" fmla="*/ 0 h 275"/>
                <a:gd name="T66" fmla="*/ 1 w 303"/>
                <a:gd name="T67" fmla="*/ 0 h 275"/>
                <a:gd name="T68" fmla="*/ 1 w 303"/>
                <a:gd name="T69" fmla="*/ 0 h 275"/>
                <a:gd name="T70" fmla="*/ 1 w 303"/>
                <a:gd name="T71" fmla="*/ 0 h 275"/>
                <a:gd name="T72" fmla="*/ 1 w 303"/>
                <a:gd name="T73" fmla="*/ 0 h 275"/>
                <a:gd name="T74" fmla="*/ 1 w 303"/>
                <a:gd name="T75" fmla="*/ 0 h 275"/>
                <a:gd name="T76" fmla="*/ 1 w 303"/>
                <a:gd name="T77" fmla="*/ 0 h 275"/>
                <a:gd name="T78" fmla="*/ 1 w 303"/>
                <a:gd name="T79" fmla="*/ 0 h 275"/>
                <a:gd name="T80" fmla="*/ 1 w 303"/>
                <a:gd name="T81" fmla="*/ 0 h 275"/>
                <a:gd name="T82" fmla="*/ 1 w 303"/>
                <a:gd name="T83" fmla="*/ 0 h 275"/>
                <a:gd name="T84" fmla="*/ 1 w 303"/>
                <a:gd name="T85" fmla="*/ 0 h 275"/>
                <a:gd name="T86" fmla="*/ 1 w 303"/>
                <a:gd name="T87" fmla="*/ 0 h 275"/>
                <a:gd name="T88" fmla="*/ 1 w 303"/>
                <a:gd name="T89" fmla="*/ 0 h 275"/>
                <a:gd name="T90" fmla="*/ 1 w 303"/>
                <a:gd name="T91" fmla="*/ 0 h 275"/>
                <a:gd name="T92" fmla="*/ 1 w 303"/>
                <a:gd name="T93" fmla="*/ 0 h 275"/>
                <a:gd name="T94" fmla="*/ 1 w 303"/>
                <a:gd name="T95" fmla="*/ 0 h 275"/>
                <a:gd name="T96" fmla="*/ 1 w 303"/>
                <a:gd name="T97" fmla="*/ 0 h 275"/>
                <a:gd name="T98" fmla="*/ 1 w 303"/>
                <a:gd name="T99" fmla="*/ 0 h 275"/>
                <a:gd name="T100" fmla="*/ 1 w 303"/>
                <a:gd name="T101" fmla="*/ 0 h 275"/>
                <a:gd name="T102" fmla="*/ 1 w 303"/>
                <a:gd name="T103" fmla="*/ 0 h 275"/>
                <a:gd name="T104" fmla="*/ 1 w 303"/>
                <a:gd name="T105" fmla="*/ 0 h 275"/>
                <a:gd name="T106" fmla="*/ 1 w 303"/>
                <a:gd name="T107" fmla="*/ 0 h 275"/>
                <a:gd name="T108" fmla="*/ 1 w 303"/>
                <a:gd name="T109" fmla="*/ 0 h 275"/>
                <a:gd name="T110" fmla="*/ 1 w 303"/>
                <a:gd name="T111" fmla="*/ 0 h 275"/>
                <a:gd name="T112" fmla="*/ 1 w 303"/>
                <a:gd name="T113" fmla="*/ 0 h 275"/>
                <a:gd name="T114" fmla="*/ 1 w 303"/>
                <a:gd name="T115" fmla="*/ 0 h 275"/>
                <a:gd name="T116" fmla="*/ 1 w 303"/>
                <a:gd name="T117" fmla="*/ 0 h 275"/>
                <a:gd name="T118" fmla="*/ 1 w 303"/>
                <a:gd name="T119" fmla="*/ 0 h 2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03"/>
                <a:gd name="T181" fmla="*/ 0 h 275"/>
                <a:gd name="T182" fmla="*/ 303 w 303"/>
                <a:gd name="T183" fmla="*/ 275 h 2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03" h="275">
                  <a:moveTo>
                    <a:pt x="257" y="269"/>
                  </a:moveTo>
                  <a:lnTo>
                    <a:pt x="255" y="265"/>
                  </a:lnTo>
                  <a:lnTo>
                    <a:pt x="251" y="257"/>
                  </a:lnTo>
                  <a:lnTo>
                    <a:pt x="245" y="246"/>
                  </a:lnTo>
                  <a:lnTo>
                    <a:pt x="238" y="233"/>
                  </a:lnTo>
                  <a:lnTo>
                    <a:pt x="231" y="218"/>
                  </a:lnTo>
                  <a:lnTo>
                    <a:pt x="225" y="205"/>
                  </a:lnTo>
                  <a:lnTo>
                    <a:pt x="220" y="194"/>
                  </a:lnTo>
                  <a:lnTo>
                    <a:pt x="216" y="187"/>
                  </a:lnTo>
                  <a:lnTo>
                    <a:pt x="213" y="177"/>
                  </a:lnTo>
                  <a:lnTo>
                    <a:pt x="212" y="165"/>
                  </a:lnTo>
                  <a:lnTo>
                    <a:pt x="213" y="155"/>
                  </a:lnTo>
                  <a:lnTo>
                    <a:pt x="219" y="147"/>
                  </a:lnTo>
                  <a:lnTo>
                    <a:pt x="225" y="138"/>
                  </a:lnTo>
                  <a:lnTo>
                    <a:pt x="234" y="130"/>
                  </a:lnTo>
                  <a:lnTo>
                    <a:pt x="238" y="123"/>
                  </a:lnTo>
                  <a:lnTo>
                    <a:pt x="240" y="121"/>
                  </a:lnTo>
                  <a:lnTo>
                    <a:pt x="243" y="121"/>
                  </a:lnTo>
                  <a:lnTo>
                    <a:pt x="250" y="122"/>
                  </a:lnTo>
                  <a:lnTo>
                    <a:pt x="259" y="122"/>
                  </a:lnTo>
                  <a:lnTo>
                    <a:pt x="270" y="122"/>
                  </a:lnTo>
                  <a:lnTo>
                    <a:pt x="282" y="121"/>
                  </a:lnTo>
                  <a:lnTo>
                    <a:pt x="291" y="120"/>
                  </a:lnTo>
                  <a:lnTo>
                    <a:pt x="298" y="117"/>
                  </a:lnTo>
                  <a:lnTo>
                    <a:pt x="300" y="112"/>
                  </a:lnTo>
                  <a:lnTo>
                    <a:pt x="299" y="106"/>
                  </a:lnTo>
                  <a:lnTo>
                    <a:pt x="295" y="103"/>
                  </a:lnTo>
                  <a:lnTo>
                    <a:pt x="289" y="99"/>
                  </a:lnTo>
                  <a:lnTo>
                    <a:pt x="282" y="98"/>
                  </a:lnTo>
                  <a:lnTo>
                    <a:pt x="274" y="97"/>
                  </a:lnTo>
                  <a:lnTo>
                    <a:pt x="268" y="96"/>
                  </a:lnTo>
                  <a:lnTo>
                    <a:pt x="264" y="96"/>
                  </a:lnTo>
                  <a:lnTo>
                    <a:pt x="262" y="96"/>
                  </a:lnTo>
                  <a:lnTo>
                    <a:pt x="265" y="93"/>
                  </a:lnTo>
                  <a:lnTo>
                    <a:pt x="270" y="88"/>
                  </a:lnTo>
                  <a:lnTo>
                    <a:pt x="277" y="80"/>
                  </a:lnTo>
                  <a:lnTo>
                    <a:pt x="287" y="70"/>
                  </a:lnTo>
                  <a:lnTo>
                    <a:pt x="294" y="60"/>
                  </a:lnTo>
                  <a:lnTo>
                    <a:pt x="299" y="51"/>
                  </a:lnTo>
                  <a:lnTo>
                    <a:pt x="303" y="42"/>
                  </a:lnTo>
                  <a:lnTo>
                    <a:pt x="300" y="36"/>
                  </a:lnTo>
                  <a:lnTo>
                    <a:pt x="295" y="35"/>
                  </a:lnTo>
                  <a:lnTo>
                    <a:pt x="287" y="38"/>
                  </a:lnTo>
                  <a:lnTo>
                    <a:pt x="279" y="46"/>
                  </a:lnTo>
                  <a:lnTo>
                    <a:pt x="270" y="55"/>
                  </a:lnTo>
                  <a:lnTo>
                    <a:pt x="262" y="65"/>
                  </a:lnTo>
                  <a:lnTo>
                    <a:pt x="255" y="74"/>
                  </a:lnTo>
                  <a:lnTo>
                    <a:pt x="251" y="81"/>
                  </a:lnTo>
                  <a:lnTo>
                    <a:pt x="250" y="83"/>
                  </a:lnTo>
                  <a:lnTo>
                    <a:pt x="249" y="77"/>
                  </a:lnTo>
                  <a:lnTo>
                    <a:pt x="244" y="65"/>
                  </a:lnTo>
                  <a:lnTo>
                    <a:pt x="237" y="52"/>
                  </a:lnTo>
                  <a:lnTo>
                    <a:pt x="228" y="46"/>
                  </a:lnTo>
                  <a:lnTo>
                    <a:pt x="222" y="53"/>
                  </a:lnTo>
                  <a:lnTo>
                    <a:pt x="221" y="72"/>
                  </a:lnTo>
                  <a:lnTo>
                    <a:pt x="223" y="92"/>
                  </a:lnTo>
                  <a:lnTo>
                    <a:pt x="225" y="108"/>
                  </a:lnTo>
                  <a:lnTo>
                    <a:pt x="222" y="113"/>
                  </a:lnTo>
                  <a:lnTo>
                    <a:pt x="219" y="119"/>
                  </a:lnTo>
                  <a:lnTo>
                    <a:pt x="214" y="125"/>
                  </a:lnTo>
                  <a:lnTo>
                    <a:pt x="209" y="129"/>
                  </a:lnTo>
                  <a:lnTo>
                    <a:pt x="204" y="133"/>
                  </a:lnTo>
                  <a:lnTo>
                    <a:pt x="199" y="135"/>
                  </a:lnTo>
                  <a:lnTo>
                    <a:pt x="194" y="136"/>
                  </a:lnTo>
                  <a:lnTo>
                    <a:pt x="190" y="134"/>
                  </a:lnTo>
                  <a:lnTo>
                    <a:pt x="186" y="130"/>
                  </a:lnTo>
                  <a:lnTo>
                    <a:pt x="183" y="127"/>
                  </a:lnTo>
                  <a:lnTo>
                    <a:pt x="181" y="122"/>
                  </a:lnTo>
                  <a:lnTo>
                    <a:pt x="178" y="119"/>
                  </a:lnTo>
                  <a:lnTo>
                    <a:pt x="174" y="110"/>
                  </a:lnTo>
                  <a:lnTo>
                    <a:pt x="170" y="99"/>
                  </a:lnTo>
                  <a:lnTo>
                    <a:pt x="166" y="92"/>
                  </a:lnTo>
                  <a:lnTo>
                    <a:pt x="164" y="89"/>
                  </a:lnTo>
                  <a:lnTo>
                    <a:pt x="169" y="81"/>
                  </a:lnTo>
                  <a:lnTo>
                    <a:pt x="177" y="62"/>
                  </a:lnTo>
                  <a:lnTo>
                    <a:pt x="183" y="43"/>
                  </a:lnTo>
                  <a:lnTo>
                    <a:pt x="179" y="31"/>
                  </a:lnTo>
                  <a:lnTo>
                    <a:pt x="169" y="32"/>
                  </a:lnTo>
                  <a:lnTo>
                    <a:pt x="160" y="43"/>
                  </a:lnTo>
                  <a:lnTo>
                    <a:pt x="152" y="53"/>
                  </a:lnTo>
                  <a:lnTo>
                    <a:pt x="149" y="59"/>
                  </a:lnTo>
                  <a:lnTo>
                    <a:pt x="148" y="57"/>
                  </a:lnTo>
                  <a:lnTo>
                    <a:pt x="146" y="49"/>
                  </a:lnTo>
                  <a:lnTo>
                    <a:pt x="141" y="39"/>
                  </a:lnTo>
                  <a:lnTo>
                    <a:pt x="137" y="28"/>
                  </a:lnTo>
                  <a:lnTo>
                    <a:pt x="130" y="16"/>
                  </a:lnTo>
                  <a:lnTo>
                    <a:pt x="124" y="7"/>
                  </a:lnTo>
                  <a:lnTo>
                    <a:pt x="117" y="1"/>
                  </a:lnTo>
                  <a:lnTo>
                    <a:pt x="110" y="0"/>
                  </a:lnTo>
                  <a:lnTo>
                    <a:pt x="107" y="5"/>
                  </a:lnTo>
                  <a:lnTo>
                    <a:pt x="107" y="13"/>
                  </a:lnTo>
                  <a:lnTo>
                    <a:pt x="110" y="23"/>
                  </a:lnTo>
                  <a:lnTo>
                    <a:pt x="116" y="35"/>
                  </a:lnTo>
                  <a:lnTo>
                    <a:pt x="122" y="46"/>
                  </a:lnTo>
                  <a:lnTo>
                    <a:pt x="128" y="55"/>
                  </a:lnTo>
                  <a:lnTo>
                    <a:pt x="132" y="62"/>
                  </a:lnTo>
                  <a:lnTo>
                    <a:pt x="133" y="65"/>
                  </a:lnTo>
                  <a:lnTo>
                    <a:pt x="132" y="65"/>
                  </a:lnTo>
                  <a:lnTo>
                    <a:pt x="128" y="64"/>
                  </a:lnTo>
                  <a:lnTo>
                    <a:pt x="121" y="64"/>
                  </a:lnTo>
                  <a:lnTo>
                    <a:pt x="114" y="64"/>
                  </a:lnTo>
                  <a:lnTo>
                    <a:pt x="106" y="64"/>
                  </a:lnTo>
                  <a:lnTo>
                    <a:pt x="99" y="65"/>
                  </a:lnTo>
                  <a:lnTo>
                    <a:pt x="93" y="67"/>
                  </a:lnTo>
                  <a:lnTo>
                    <a:pt x="89" y="70"/>
                  </a:lnTo>
                  <a:lnTo>
                    <a:pt x="89" y="75"/>
                  </a:lnTo>
                  <a:lnTo>
                    <a:pt x="94" y="80"/>
                  </a:lnTo>
                  <a:lnTo>
                    <a:pt x="101" y="83"/>
                  </a:lnTo>
                  <a:lnTo>
                    <a:pt x="110" y="88"/>
                  </a:lnTo>
                  <a:lnTo>
                    <a:pt x="121" y="91"/>
                  </a:lnTo>
                  <a:lnTo>
                    <a:pt x="130" y="93"/>
                  </a:lnTo>
                  <a:lnTo>
                    <a:pt x="139" y="97"/>
                  </a:lnTo>
                  <a:lnTo>
                    <a:pt x="146" y="98"/>
                  </a:lnTo>
                  <a:lnTo>
                    <a:pt x="153" y="110"/>
                  </a:lnTo>
                  <a:lnTo>
                    <a:pt x="159" y="122"/>
                  </a:lnTo>
                  <a:lnTo>
                    <a:pt x="161" y="134"/>
                  </a:lnTo>
                  <a:lnTo>
                    <a:pt x="155" y="140"/>
                  </a:lnTo>
                  <a:lnTo>
                    <a:pt x="151" y="141"/>
                  </a:lnTo>
                  <a:lnTo>
                    <a:pt x="146" y="142"/>
                  </a:lnTo>
                  <a:lnTo>
                    <a:pt x="140" y="142"/>
                  </a:lnTo>
                  <a:lnTo>
                    <a:pt x="136" y="142"/>
                  </a:lnTo>
                  <a:lnTo>
                    <a:pt x="125" y="140"/>
                  </a:lnTo>
                  <a:lnTo>
                    <a:pt x="115" y="137"/>
                  </a:lnTo>
                  <a:lnTo>
                    <a:pt x="107" y="136"/>
                  </a:lnTo>
                  <a:lnTo>
                    <a:pt x="103" y="135"/>
                  </a:lnTo>
                  <a:lnTo>
                    <a:pt x="102" y="133"/>
                  </a:lnTo>
                  <a:lnTo>
                    <a:pt x="99" y="127"/>
                  </a:lnTo>
                  <a:lnTo>
                    <a:pt x="94" y="118"/>
                  </a:lnTo>
                  <a:lnTo>
                    <a:pt x="89" y="108"/>
                  </a:lnTo>
                  <a:lnTo>
                    <a:pt x="83" y="100"/>
                  </a:lnTo>
                  <a:lnTo>
                    <a:pt x="77" y="92"/>
                  </a:lnTo>
                  <a:lnTo>
                    <a:pt x="71" y="89"/>
                  </a:lnTo>
                  <a:lnTo>
                    <a:pt x="65" y="89"/>
                  </a:lnTo>
                  <a:lnTo>
                    <a:pt x="61" y="98"/>
                  </a:lnTo>
                  <a:lnTo>
                    <a:pt x="63" y="112"/>
                  </a:lnTo>
                  <a:lnTo>
                    <a:pt x="68" y="125"/>
                  </a:lnTo>
                  <a:lnTo>
                    <a:pt x="70" y="129"/>
                  </a:lnTo>
                  <a:lnTo>
                    <a:pt x="68" y="128"/>
                  </a:lnTo>
                  <a:lnTo>
                    <a:pt x="60" y="127"/>
                  </a:lnTo>
                  <a:lnTo>
                    <a:pt x="49" y="123"/>
                  </a:lnTo>
                  <a:lnTo>
                    <a:pt x="36" y="121"/>
                  </a:lnTo>
                  <a:lnTo>
                    <a:pt x="24" y="120"/>
                  </a:lnTo>
                  <a:lnTo>
                    <a:pt x="12" y="120"/>
                  </a:lnTo>
                  <a:lnTo>
                    <a:pt x="4" y="122"/>
                  </a:lnTo>
                  <a:lnTo>
                    <a:pt x="0" y="127"/>
                  </a:lnTo>
                  <a:lnTo>
                    <a:pt x="1" y="133"/>
                  </a:lnTo>
                  <a:lnTo>
                    <a:pt x="8" y="137"/>
                  </a:lnTo>
                  <a:lnTo>
                    <a:pt x="18" y="141"/>
                  </a:lnTo>
                  <a:lnTo>
                    <a:pt x="31" y="143"/>
                  </a:lnTo>
                  <a:lnTo>
                    <a:pt x="43" y="145"/>
                  </a:lnTo>
                  <a:lnTo>
                    <a:pt x="55" y="145"/>
                  </a:lnTo>
                  <a:lnTo>
                    <a:pt x="62" y="147"/>
                  </a:lnTo>
                  <a:lnTo>
                    <a:pt x="65" y="147"/>
                  </a:lnTo>
                  <a:lnTo>
                    <a:pt x="61" y="151"/>
                  </a:lnTo>
                  <a:lnTo>
                    <a:pt x="53" y="162"/>
                  </a:lnTo>
                  <a:lnTo>
                    <a:pt x="45" y="174"/>
                  </a:lnTo>
                  <a:lnTo>
                    <a:pt x="45" y="185"/>
                  </a:lnTo>
                  <a:lnTo>
                    <a:pt x="48" y="187"/>
                  </a:lnTo>
                  <a:lnTo>
                    <a:pt x="54" y="186"/>
                  </a:lnTo>
                  <a:lnTo>
                    <a:pt x="62" y="182"/>
                  </a:lnTo>
                  <a:lnTo>
                    <a:pt x="70" y="178"/>
                  </a:lnTo>
                  <a:lnTo>
                    <a:pt x="79" y="172"/>
                  </a:lnTo>
                  <a:lnTo>
                    <a:pt x="87" y="166"/>
                  </a:lnTo>
                  <a:lnTo>
                    <a:pt x="94" y="160"/>
                  </a:lnTo>
                  <a:lnTo>
                    <a:pt x="100" y="156"/>
                  </a:lnTo>
                  <a:lnTo>
                    <a:pt x="107" y="156"/>
                  </a:lnTo>
                  <a:lnTo>
                    <a:pt x="115" y="156"/>
                  </a:lnTo>
                  <a:lnTo>
                    <a:pt x="126" y="156"/>
                  </a:lnTo>
                  <a:lnTo>
                    <a:pt x="137" y="157"/>
                  </a:lnTo>
                  <a:lnTo>
                    <a:pt x="148" y="159"/>
                  </a:lnTo>
                  <a:lnTo>
                    <a:pt x="157" y="164"/>
                  </a:lnTo>
                  <a:lnTo>
                    <a:pt x="166" y="168"/>
                  </a:lnTo>
                  <a:lnTo>
                    <a:pt x="171" y="175"/>
                  </a:lnTo>
                  <a:lnTo>
                    <a:pt x="178" y="186"/>
                  </a:lnTo>
                  <a:lnTo>
                    <a:pt x="185" y="198"/>
                  </a:lnTo>
                  <a:lnTo>
                    <a:pt x="194" y="213"/>
                  </a:lnTo>
                  <a:lnTo>
                    <a:pt x="204" y="228"/>
                  </a:lnTo>
                  <a:lnTo>
                    <a:pt x="212" y="242"/>
                  </a:lnTo>
                  <a:lnTo>
                    <a:pt x="220" y="256"/>
                  </a:lnTo>
                  <a:lnTo>
                    <a:pt x="227" y="266"/>
                  </a:lnTo>
                  <a:lnTo>
                    <a:pt x="231" y="275"/>
                  </a:lnTo>
                  <a:lnTo>
                    <a:pt x="257" y="269"/>
                  </a:lnTo>
                  <a:close/>
                </a:path>
              </a:pathLst>
            </a:custGeom>
            <a:gradFill rotWithShape="0">
              <a:gsLst>
                <a:gs pos="0">
                  <a:schemeClr val="hlink"/>
                </a:gs>
                <a:gs pos="100000">
                  <a:srgbClr val="333399"/>
                </a:gs>
              </a:gsLst>
              <a:path path="rect">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fr-FR"/>
            </a:p>
          </p:txBody>
        </p:sp>
        <p:sp>
          <p:nvSpPr>
            <p:cNvPr id="190479" name="Freeform 94"/>
            <p:cNvSpPr>
              <a:spLocks/>
            </p:cNvSpPr>
            <p:nvPr/>
          </p:nvSpPr>
          <p:spPr bwMode="auto">
            <a:xfrm>
              <a:off x="1009" y="1790"/>
              <a:ext cx="152" cy="155"/>
            </a:xfrm>
            <a:custGeom>
              <a:avLst/>
              <a:gdLst>
                <a:gd name="T0" fmla="*/ 0 w 306"/>
                <a:gd name="T1" fmla="*/ 1 h 310"/>
                <a:gd name="T2" fmla="*/ 0 w 306"/>
                <a:gd name="T3" fmla="*/ 1 h 310"/>
                <a:gd name="T4" fmla="*/ 0 w 306"/>
                <a:gd name="T5" fmla="*/ 1 h 310"/>
                <a:gd name="T6" fmla="*/ 0 w 306"/>
                <a:gd name="T7" fmla="*/ 1 h 310"/>
                <a:gd name="T8" fmla="*/ 0 w 306"/>
                <a:gd name="T9" fmla="*/ 1 h 310"/>
                <a:gd name="T10" fmla="*/ 0 w 306"/>
                <a:gd name="T11" fmla="*/ 1 h 310"/>
                <a:gd name="T12" fmla="*/ 0 w 306"/>
                <a:gd name="T13" fmla="*/ 1 h 310"/>
                <a:gd name="T14" fmla="*/ 0 w 306"/>
                <a:gd name="T15" fmla="*/ 1 h 310"/>
                <a:gd name="T16" fmla="*/ 0 w 306"/>
                <a:gd name="T17" fmla="*/ 1 h 310"/>
                <a:gd name="T18" fmla="*/ 0 w 306"/>
                <a:gd name="T19" fmla="*/ 1 h 310"/>
                <a:gd name="T20" fmla="*/ 0 w 306"/>
                <a:gd name="T21" fmla="*/ 1 h 310"/>
                <a:gd name="T22" fmla="*/ 0 w 306"/>
                <a:gd name="T23" fmla="*/ 1 h 310"/>
                <a:gd name="T24" fmla="*/ 0 w 306"/>
                <a:gd name="T25" fmla="*/ 1 h 310"/>
                <a:gd name="T26" fmla="*/ 0 w 306"/>
                <a:gd name="T27" fmla="*/ 1 h 310"/>
                <a:gd name="T28" fmla="*/ 0 w 306"/>
                <a:gd name="T29" fmla="*/ 1 h 310"/>
                <a:gd name="T30" fmla="*/ 0 w 306"/>
                <a:gd name="T31" fmla="*/ 1 h 310"/>
                <a:gd name="T32" fmla="*/ 0 w 306"/>
                <a:gd name="T33" fmla="*/ 1 h 310"/>
                <a:gd name="T34" fmla="*/ 0 w 306"/>
                <a:gd name="T35" fmla="*/ 1 h 310"/>
                <a:gd name="T36" fmla="*/ 0 w 306"/>
                <a:gd name="T37" fmla="*/ 1 h 310"/>
                <a:gd name="T38" fmla="*/ 0 w 306"/>
                <a:gd name="T39" fmla="*/ 1 h 310"/>
                <a:gd name="T40" fmla="*/ 0 w 306"/>
                <a:gd name="T41" fmla="*/ 1 h 310"/>
                <a:gd name="T42" fmla="*/ 0 w 306"/>
                <a:gd name="T43" fmla="*/ 1 h 310"/>
                <a:gd name="T44" fmla="*/ 0 w 306"/>
                <a:gd name="T45" fmla="*/ 1 h 310"/>
                <a:gd name="T46" fmla="*/ 0 w 306"/>
                <a:gd name="T47" fmla="*/ 1 h 310"/>
                <a:gd name="T48" fmla="*/ 0 w 306"/>
                <a:gd name="T49" fmla="*/ 1 h 310"/>
                <a:gd name="T50" fmla="*/ 0 w 306"/>
                <a:gd name="T51" fmla="*/ 1 h 310"/>
                <a:gd name="T52" fmla="*/ 0 w 306"/>
                <a:gd name="T53" fmla="*/ 1 h 310"/>
                <a:gd name="T54" fmla="*/ 0 w 306"/>
                <a:gd name="T55" fmla="*/ 1 h 310"/>
                <a:gd name="T56" fmla="*/ 0 w 306"/>
                <a:gd name="T57" fmla="*/ 1 h 310"/>
                <a:gd name="T58" fmla="*/ 0 w 306"/>
                <a:gd name="T59" fmla="*/ 1 h 310"/>
                <a:gd name="T60" fmla="*/ 0 w 306"/>
                <a:gd name="T61" fmla="*/ 1 h 310"/>
                <a:gd name="T62" fmla="*/ 0 w 306"/>
                <a:gd name="T63" fmla="*/ 1 h 310"/>
                <a:gd name="T64" fmla="*/ 0 w 306"/>
                <a:gd name="T65" fmla="*/ 1 h 310"/>
                <a:gd name="T66" fmla="*/ 0 w 306"/>
                <a:gd name="T67" fmla="*/ 1 h 310"/>
                <a:gd name="T68" fmla="*/ 0 w 306"/>
                <a:gd name="T69" fmla="*/ 1 h 310"/>
                <a:gd name="T70" fmla="*/ 0 w 306"/>
                <a:gd name="T71" fmla="*/ 1 h 310"/>
                <a:gd name="T72" fmla="*/ 0 w 306"/>
                <a:gd name="T73" fmla="*/ 1 h 310"/>
                <a:gd name="T74" fmla="*/ 0 w 306"/>
                <a:gd name="T75" fmla="*/ 1 h 310"/>
                <a:gd name="T76" fmla="*/ 0 w 306"/>
                <a:gd name="T77" fmla="*/ 1 h 310"/>
                <a:gd name="T78" fmla="*/ 0 w 306"/>
                <a:gd name="T79" fmla="*/ 1 h 310"/>
                <a:gd name="T80" fmla="*/ 0 w 306"/>
                <a:gd name="T81" fmla="*/ 1 h 310"/>
                <a:gd name="T82" fmla="*/ 0 w 306"/>
                <a:gd name="T83" fmla="*/ 1 h 310"/>
                <a:gd name="T84" fmla="*/ 0 w 306"/>
                <a:gd name="T85" fmla="*/ 1 h 310"/>
                <a:gd name="T86" fmla="*/ 0 w 306"/>
                <a:gd name="T87" fmla="*/ 1 h 310"/>
                <a:gd name="T88" fmla="*/ 0 w 306"/>
                <a:gd name="T89" fmla="*/ 1 h 310"/>
                <a:gd name="T90" fmla="*/ 0 w 306"/>
                <a:gd name="T91" fmla="*/ 1 h 310"/>
                <a:gd name="T92" fmla="*/ 0 w 306"/>
                <a:gd name="T93" fmla="*/ 1 h 310"/>
                <a:gd name="T94" fmla="*/ 0 w 306"/>
                <a:gd name="T95" fmla="*/ 1 h 310"/>
                <a:gd name="T96" fmla="*/ 0 w 306"/>
                <a:gd name="T97" fmla="*/ 1 h 310"/>
                <a:gd name="T98" fmla="*/ 0 w 306"/>
                <a:gd name="T99" fmla="*/ 0 h 310"/>
                <a:gd name="T100" fmla="*/ 0 w 306"/>
                <a:gd name="T101" fmla="*/ 1 h 310"/>
                <a:gd name="T102" fmla="*/ 0 w 306"/>
                <a:gd name="T103" fmla="*/ 1 h 310"/>
                <a:gd name="T104" fmla="*/ 0 w 306"/>
                <a:gd name="T105" fmla="*/ 1 h 310"/>
                <a:gd name="T106" fmla="*/ 0 w 306"/>
                <a:gd name="T107" fmla="*/ 1 h 310"/>
                <a:gd name="T108" fmla="*/ 0 w 306"/>
                <a:gd name="T109" fmla="*/ 1 h 310"/>
                <a:gd name="T110" fmla="*/ 0 w 306"/>
                <a:gd name="T111" fmla="*/ 1 h 310"/>
                <a:gd name="T112" fmla="*/ 0 w 306"/>
                <a:gd name="T113" fmla="*/ 1 h 310"/>
                <a:gd name="T114" fmla="*/ 0 w 306"/>
                <a:gd name="T115" fmla="*/ 1 h 310"/>
                <a:gd name="T116" fmla="*/ 0 w 306"/>
                <a:gd name="T117" fmla="*/ 1 h 310"/>
                <a:gd name="T118" fmla="*/ 0 w 306"/>
                <a:gd name="T119" fmla="*/ 1 h 310"/>
                <a:gd name="T120" fmla="*/ 0 w 306"/>
                <a:gd name="T121" fmla="*/ 1 h 310"/>
                <a:gd name="T122" fmla="*/ 0 w 306"/>
                <a:gd name="T123" fmla="*/ 1 h 31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06"/>
                <a:gd name="T187" fmla="*/ 0 h 310"/>
                <a:gd name="T188" fmla="*/ 306 w 306"/>
                <a:gd name="T189" fmla="*/ 310 h 31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06" h="310">
                  <a:moveTo>
                    <a:pt x="306" y="175"/>
                  </a:moveTo>
                  <a:lnTo>
                    <a:pt x="296" y="175"/>
                  </a:lnTo>
                  <a:lnTo>
                    <a:pt x="284" y="175"/>
                  </a:lnTo>
                  <a:lnTo>
                    <a:pt x="268" y="175"/>
                  </a:lnTo>
                  <a:lnTo>
                    <a:pt x="249" y="175"/>
                  </a:lnTo>
                  <a:lnTo>
                    <a:pt x="230" y="174"/>
                  </a:lnTo>
                  <a:lnTo>
                    <a:pt x="212" y="174"/>
                  </a:lnTo>
                  <a:lnTo>
                    <a:pt x="196" y="174"/>
                  </a:lnTo>
                  <a:lnTo>
                    <a:pt x="183" y="175"/>
                  </a:lnTo>
                  <a:lnTo>
                    <a:pt x="175" y="178"/>
                  </a:lnTo>
                  <a:lnTo>
                    <a:pt x="167" y="183"/>
                  </a:lnTo>
                  <a:lnTo>
                    <a:pt x="160" y="190"/>
                  </a:lnTo>
                  <a:lnTo>
                    <a:pt x="153" y="200"/>
                  </a:lnTo>
                  <a:lnTo>
                    <a:pt x="148" y="209"/>
                  </a:lnTo>
                  <a:lnTo>
                    <a:pt x="142" y="218"/>
                  </a:lnTo>
                  <a:lnTo>
                    <a:pt x="138" y="226"/>
                  </a:lnTo>
                  <a:lnTo>
                    <a:pt x="136" y="232"/>
                  </a:lnTo>
                  <a:lnTo>
                    <a:pt x="141" y="248"/>
                  </a:lnTo>
                  <a:lnTo>
                    <a:pt x="144" y="268"/>
                  </a:lnTo>
                  <a:lnTo>
                    <a:pt x="144" y="285"/>
                  </a:lnTo>
                  <a:lnTo>
                    <a:pt x="138" y="293"/>
                  </a:lnTo>
                  <a:lnTo>
                    <a:pt x="129" y="288"/>
                  </a:lnTo>
                  <a:lnTo>
                    <a:pt x="121" y="276"/>
                  </a:lnTo>
                  <a:lnTo>
                    <a:pt x="115" y="264"/>
                  </a:lnTo>
                  <a:lnTo>
                    <a:pt x="113" y="258"/>
                  </a:lnTo>
                  <a:lnTo>
                    <a:pt x="112" y="261"/>
                  </a:lnTo>
                  <a:lnTo>
                    <a:pt x="109" y="268"/>
                  </a:lnTo>
                  <a:lnTo>
                    <a:pt x="103" y="278"/>
                  </a:lnTo>
                  <a:lnTo>
                    <a:pt x="96" y="288"/>
                  </a:lnTo>
                  <a:lnTo>
                    <a:pt x="89" y="298"/>
                  </a:lnTo>
                  <a:lnTo>
                    <a:pt x="81" y="306"/>
                  </a:lnTo>
                  <a:lnTo>
                    <a:pt x="74" y="310"/>
                  </a:lnTo>
                  <a:lnTo>
                    <a:pt x="68" y="309"/>
                  </a:lnTo>
                  <a:lnTo>
                    <a:pt x="66" y="303"/>
                  </a:lnTo>
                  <a:lnTo>
                    <a:pt x="67" y="295"/>
                  </a:lnTo>
                  <a:lnTo>
                    <a:pt x="73" y="285"/>
                  </a:lnTo>
                  <a:lnTo>
                    <a:pt x="80" y="275"/>
                  </a:lnTo>
                  <a:lnTo>
                    <a:pt x="87" y="264"/>
                  </a:lnTo>
                  <a:lnTo>
                    <a:pt x="94" y="256"/>
                  </a:lnTo>
                  <a:lnTo>
                    <a:pt x="98" y="250"/>
                  </a:lnTo>
                  <a:lnTo>
                    <a:pt x="100" y="248"/>
                  </a:lnTo>
                  <a:lnTo>
                    <a:pt x="99" y="248"/>
                  </a:lnTo>
                  <a:lnTo>
                    <a:pt x="95" y="248"/>
                  </a:lnTo>
                  <a:lnTo>
                    <a:pt x="89" y="248"/>
                  </a:lnTo>
                  <a:lnTo>
                    <a:pt x="81" y="248"/>
                  </a:lnTo>
                  <a:lnTo>
                    <a:pt x="74" y="247"/>
                  </a:lnTo>
                  <a:lnTo>
                    <a:pt x="68" y="245"/>
                  </a:lnTo>
                  <a:lnTo>
                    <a:pt x="64" y="240"/>
                  </a:lnTo>
                  <a:lnTo>
                    <a:pt x="61" y="235"/>
                  </a:lnTo>
                  <a:lnTo>
                    <a:pt x="64" y="231"/>
                  </a:lnTo>
                  <a:lnTo>
                    <a:pt x="69" y="226"/>
                  </a:lnTo>
                  <a:lnTo>
                    <a:pt x="79" y="224"/>
                  </a:lnTo>
                  <a:lnTo>
                    <a:pt x="89" y="223"/>
                  </a:lnTo>
                  <a:lnTo>
                    <a:pt x="100" y="222"/>
                  </a:lnTo>
                  <a:lnTo>
                    <a:pt x="110" y="220"/>
                  </a:lnTo>
                  <a:lnTo>
                    <a:pt x="117" y="220"/>
                  </a:lnTo>
                  <a:lnTo>
                    <a:pt x="119" y="220"/>
                  </a:lnTo>
                  <a:lnTo>
                    <a:pt x="121" y="218"/>
                  </a:lnTo>
                  <a:lnTo>
                    <a:pt x="126" y="211"/>
                  </a:lnTo>
                  <a:lnTo>
                    <a:pt x="132" y="202"/>
                  </a:lnTo>
                  <a:lnTo>
                    <a:pt x="138" y="194"/>
                  </a:lnTo>
                  <a:lnTo>
                    <a:pt x="141" y="190"/>
                  </a:lnTo>
                  <a:lnTo>
                    <a:pt x="143" y="185"/>
                  </a:lnTo>
                  <a:lnTo>
                    <a:pt x="144" y="180"/>
                  </a:lnTo>
                  <a:lnTo>
                    <a:pt x="145" y="175"/>
                  </a:lnTo>
                  <a:lnTo>
                    <a:pt x="145" y="171"/>
                  </a:lnTo>
                  <a:lnTo>
                    <a:pt x="142" y="169"/>
                  </a:lnTo>
                  <a:lnTo>
                    <a:pt x="137" y="166"/>
                  </a:lnTo>
                  <a:lnTo>
                    <a:pt x="130" y="165"/>
                  </a:lnTo>
                  <a:lnTo>
                    <a:pt x="123" y="164"/>
                  </a:lnTo>
                  <a:lnTo>
                    <a:pt x="117" y="164"/>
                  </a:lnTo>
                  <a:lnTo>
                    <a:pt x="110" y="165"/>
                  </a:lnTo>
                  <a:lnTo>
                    <a:pt x="104" y="166"/>
                  </a:lnTo>
                  <a:lnTo>
                    <a:pt x="99" y="172"/>
                  </a:lnTo>
                  <a:lnTo>
                    <a:pt x="92" y="179"/>
                  </a:lnTo>
                  <a:lnTo>
                    <a:pt x="85" y="187"/>
                  </a:lnTo>
                  <a:lnTo>
                    <a:pt x="79" y="194"/>
                  </a:lnTo>
                  <a:lnTo>
                    <a:pt x="70" y="201"/>
                  </a:lnTo>
                  <a:lnTo>
                    <a:pt x="64" y="205"/>
                  </a:lnTo>
                  <a:lnTo>
                    <a:pt x="58" y="207"/>
                  </a:lnTo>
                  <a:lnTo>
                    <a:pt x="54" y="205"/>
                  </a:lnTo>
                  <a:lnTo>
                    <a:pt x="53" y="195"/>
                  </a:lnTo>
                  <a:lnTo>
                    <a:pt x="58" y="181"/>
                  </a:lnTo>
                  <a:lnTo>
                    <a:pt x="65" y="169"/>
                  </a:lnTo>
                  <a:lnTo>
                    <a:pt x="68" y="164"/>
                  </a:lnTo>
                  <a:lnTo>
                    <a:pt x="65" y="164"/>
                  </a:lnTo>
                  <a:lnTo>
                    <a:pt x="58" y="165"/>
                  </a:lnTo>
                  <a:lnTo>
                    <a:pt x="46" y="166"/>
                  </a:lnTo>
                  <a:lnTo>
                    <a:pt x="34" y="167"/>
                  </a:lnTo>
                  <a:lnTo>
                    <a:pt x="21" y="166"/>
                  </a:lnTo>
                  <a:lnTo>
                    <a:pt x="11" y="165"/>
                  </a:lnTo>
                  <a:lnTo>
                    <a:pt x="2" y="163"/>
                  </a:lnTo>
                  <a:lnTo>
                    <a:pt x="0" y="157"/>
                  </a:lnTo>
                  <a:lnTo>
                    <a:pt x="4" y="151"/>
                  </a:lnTo>
                  <a:lnTo>
                    <a:pt x="12" y="148"/>
                  </a:lnTo>
                  <a:lnTo>
                    <a:pt x="22" y="145"/>
                  </a:lnTo>
                  <a:lnTo>
                    <a:pt x="35" y="144"/>
                  </a:lnTo>
                  <a:lnTo>
                    <a:pt x="47" y="144"/>
                  </a:lnTo>
                  <a:lnTo>
                    <a:pt x="59" y="144"/>
                  </a:lnTo>
                  <a:lnTo>
                    <a:pt x="66" y="145"/>
                  </a:lnTo>
                  <a:lnTo>
                    <a:pt x="69" y="145"/>
                  </a:lnTo>
                  <a:lnTo>
                    <a:pt x="66" y="141"/>
                  </a:lnTo>
                  <a:lnTo>
                    <a:pt x="58" y="130"/>
                  </a:lnTo>
                  <a:lnTo>
                    <a:pt x="53" y="118"/>
                  </a:lnTo>
                  <a:lnTo>
                    <a:pt x="57" y="107"/>
                  </a:lnTo>
                  <a:lnTo>
                    <a:pt x="62" y="106"/>
                  </a:lnTo>
                  <a:lnTo>
                    <a:pt x="68" y="109"/>
                  </a:lnTo>
                  <a:lnTo>
                    <a:pt x="76" y="114"/>
                  </a:lnTo>
                  <a:lnTo>
                    <a:pt x="84" y="122"/>
                  </a:lnTo>
                  <a:lnTo>
                    <a:pt x="91" y="130"/>
                  </a:lnTo>
                  <a:lnTo>
                    <a:pt x="97" y="139"/>
                  </a:lnTo>
                  <a:lnTo>
                    <a:pt x="102" y="143"/>
                  </a:lnTo>
                  <a:lnTo>
                    <a:pt x="103" y="145"/>
                  </a:lnTo>
                  <a:lnTo>
                    <a:pt x="106" y="145"/>
                  </a:lnTo>
                  <a:lnTo>
                    <a:pt x="114" y="145"/>
                  </a:lnTo>
                  <a:lnTo>
                    <a:pt x="125" y="145"/>
                  </a:lnTo>
                  <a:lnTo>
                    <a:pt x="136" y="145"/>
                  </a:lnTo>
                  <a:lnTo>
                    <a:pt x="141" y="145"/>
                  </a:lnTo>
                  <a:lnTo>
                    <a:pt x="145" y="144"/>
                  </a:lnTo>
                  <a:lnTo>
                    <a:pt x="150" y="142"/>
                  </a:lnTo>
                  <a:lnTo>
                    <a:pt x="155" y="141"/>
                  </a:lnTo>
                  <a:lnTo>
                    <a:pt x="159" y="134"/>
                  </a:lnTo>
                  <a:lnTo>
                    <a:pt x="158" y="122"/>
                  </a:lnTo>
                  <a:lnTo>
                    <a:pt x="152" y="109"/>
                  </a:lnTo>
                  <a:lnTo>
                    <a:pt x="145" y="98"/>
                  </a:lnTo>
                  <a:lnTo>
                    <a:pt x="138" y="96"/>
                  </a:lnTo>
                  <a:lnTo>
                    <a:pt x="129" y="94"/>
                  </a:lnTo>
                  <a:lnTo>
                    <a:pt x="120" y="90"/>
                  </a:lnTo>
                  <a:lnTo>
                    <a:pt x="111" y="87"/>
                  </a:lnTo>
                  <a:lnTo>
                    <a:pt x="102" y="83"/>
                  </a:lnTo>
                  <a:lnTo>
                    <a:pt x="95" y="79"/>
                  </a:lnTo>
                  <a:lnTo>
                    <a:pt x="90" y="74"/>
                  </a:lnTo>
                  <a:lnTo>
                    <a:pt x="90" y="69"/>
                  </a:lnTo>
                  <a:lnTo>
                    <a:pt x="94" y="66"/>
                  </a:lnTo>
                  <a:lnTo>
                    <a:pt x="99" y="64"/>
                  </a:lnTo>
                  <a:lnTo>
                    <a:pt x="106" y="62"/>
                  </a:lnTo>
                  <a:lnTo>
                    <a:pt x="114" y="62"/>
                  </a:lnTo>
                  <a:lnTo>
                    <a:pt x="121" y="64"/>
                  </a:lnTo>
                  <a:lnTo>
                    <a:pt x="128" y="64"/>
                  </a:lnTo>
                  <a:lnTo>
                    <a:pt x="133" y="65"/>
                  </a:lnTo>
                  <a:lnTo>
                    <a:pt x="134" y="65"/>
                  </a:lnTo>
                  <a:lnTo>
                    <a:pt x="133" y="62"/>
                  </a:lnTo>
                  <a:lnTo>
                    <a:pt x="128" y="55"/>
                  </a:lnTo>
                  <a:lnTo>
                    <a:pt x="122" y="46"/>
                  </a:lnTo>
                  <a:lnTo>
                    <a:pt x="117" y="35"/>
                  </a:lnTo>
                  <a:lnTo>
                    <a:pt x="111" y="23"/>
                  </a:lnTo>
                  <a:lnTo>
                    <a:pt x="109" y="13"/>
                  </a:lnTo>
                  <a:lnTo>
                    <a:pt x="109" y="5"/>
                  </a:lnTo>
                  <a:lnTo>
                    <a:pt x="112" y="0"/>
                  </a:lnTo>
                  <a:lnTo>
                    <a:pt x="118" y="0"/>
                  </a:lnTo>
                  <a:lnTo>
                    <a:pt x="125" y="6"/>
                  </a:lnTo>
                  <a:lnTo>
                    <a:pt x="132" y="15"/>
                  </a:lnTo>
                  <a:lnTo>
                    <a:pt x="137" y="27"/>
                  </a:lnTo>
                  <a:lnTo>
                    <a:pt x="142" y="38"/>
                  </a:lnTo>
                  <a:lnTo>
                    <a:pt x="147" y="49"/>
                  </a:lnTo>
                  <a:lnTo>
                    <a:pt x="149" y="57"/>
                  </a:lnTo>
                  <a:lnTo>
                    <a:pt x="150" y="59"/>
                  </a:lnTo>
                  <a:lnTo>
                    <a:pt x="152" y="53"/>
                  </a:lnTo>
                  <a:lnTo>
                    <a:pt x="160" y="43"/>
                  </a:lnTo>
                  <a:lnTo>
                    <a:pt x="170" y="32"/>
                  </a:lnTo>
                  <a:lnTo>
                    <a:pt x="180" y="31"/>
                  </a:lnTo>
                  <a:lnTo>
                    <a:pt x="183" y="43"/>
                  </a:lnTo>
                  <a:lnTo>
                    <a:pt x="178" y="62"/>
                  </a:lnTo>
                  <a:lnTo>
                    <a:pt x="168" y="81"/>
                  </a:lnTo>
                  <a:lnTo>
                    <a:pt x="164" y="89"/>
                  </a:lnTo>
                  <a:lnTo>
                    <a:pt x="165" y="92"/>
                  </a:lnTo>
                  <a:lnTo>
                    <a:pt x="170" y="99"/>
                  </a:lnTo>
                  <a:lnTo>
                    <a:pt x="173" y="110"/>
                  </a:lnTo>
                  <a:lnTo>
                    <a:pt x="178" y="120"/>
                  </a:lnTo>
                  <a:lnTo>
                    <a:pt x="180" y="125"/>
                  </a:lnTo>
                  <a:lnTo>
                    <a:pt x="183" y="128"/>
                  </a:lnTo>
                  <a:lnTo>
                    <a:pt x="187" y="132"/>
                  </a:lnTo>
                  <a:lnTo>
                    <a:pt x="193" y="134"/>
                  </a:lnTo>
                  <a:lnTo>
                    <a:pt x="197" y="136"/>
                  </a:lnTo>
                  <a:lnTo>
                    <a:pt x="203" y="139"/>
                  </a:lnTo>
                  <a:lnTo>
                    <a:pt x="208" y="140"/>
                  </a:lnTo>
                  <a:lnTo>
                    <a:pt x="213" y="140"/>
                  </a:lnTo>
                  <a:lnTo>
                    <a:pt x="221" y="140"/>
                  </a:lnTo>
                  <a:lnTo>
                    <a:pt x="233" y="140"/>
                  </a:lnTo>
                  <a:lnTo>
                    <a:pt x="248" y="139"/>
                  </a:lnTo>
                  <a:lnTo>
                    <a:pt x="264" y="137"/>
                  </a:lnTo>
                  <a:lnTo>
                    <a:pt x="279" y="137"/>
                  </a:lnTo>
                  <a:lnTo>
                    <a:pt x="292" y="136"/>
                  </a:lnTo>
                  <a:lnTo>
                    <a:pt x="301" y="136"/>
                  </a:lnTo>
                  <a:lnTo>
                    <a:pt x="304" y="136"/>
                  </a:lnTo>
                  <a:lnTo>
                    <a:pt x="306" y="175"/>
                  </a:lnTo>
                  <a:close/>
                </a:path>
              </a:pathLst>
            </a:custGeom>
            <a:gradFill rotWithShape="0">
              <a:gsLst>
                <a:gs pos="0">
                  <a:schemeClr val="hlink"/>
                </a:gs>
                <a:gs pos="100000">
                  <a:srgbClr val="333399"/>
                </a:gs>
              </a:gsLst>
              <a:path path="rect">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fr-FR"/>
            </a:p>
          </p:txBody>
        </p:sp>
        <p:sp>
          <p:nvSpPr>
            <p:cNvPr id="190480" name="Freeform 95"/>
            <p:cNvSpPr>
              <a:spLocks/>
            </p:cNvSpPr>
            <p:nvPr/>
          </p:nvSpPr>
          <p:spPr bwMode="auto">
            <a:xfrm>
              <a:off x="1069" y="1926"/>
              <a:ext cx="130" cy="146"/>
            </a:xfrm>
            <a:custGeom>
              <a:avLst/>
              <a:gdLst>
                <a:gd name="T0" fmla="*/ 0 w 261"/>
                <a:gd name="T1" fmla="*/ 0 h 293"/>
                <a:gd name="T2" fmla="*/ 0 w 261"/>
                <a:gd name="T3" fmla="*/ 0 h 293"/>
                <a:gd name="T4" fmla="*/ 0 w 261"/>
                <a:gd name="T5" fmla="*/ 0 h 293"/>
                <a:gd name="T6" fmla="*/ 0 w 261"/>
                <a:gd name="T7" fmla="*/ 0 h 293"/>
                <a:gd name="T8" fmla="*/ 0 w 261"/>
                <a:gd name="T9" fmla="*/ 0 h 293"/>
                <a:gd name="T10" fmla="*/ 0 w 261"/>
                <a:gd name="T11" fmla="*/ 0 h 293"/>
                <a:gd name="T12" fmla="*/ 0 w 261"/>
                <a:gd name="T13" fmla="*/ 0 h 293"/>
                <a:gd name="T14" fmla="*/ 0 w 261"/>
                <a:gd name="T15" fmla="*/ 0 h 293"/>
                <a:gd name="T16" fmla="*/ 0 w 261"/>
                <a:gd name="T17" fmla="*/ 0 h 293"/>
                <a:gd name="T18" fmla="*/ 0 w 261"/>
                <a:gd name="T19" fmla="*/ 0 h 293"/>
                <a:gd name="T20" fmla="*/ 0 w 261"/>
                <a:gd name="T21" fmla="*/ 0 h 293"/>
                <a:gd name="T22" fmla="*/ 0 w 261"/>
                <a:gd name="T23" fmla="*/ 0 h 293"/>
                <a:gd name="T24" fmla="*/ 0 w 261"/>
                <a:gd name="T25" fmla="*/ 0 h 293"/>
                <a:gd name="T26" fmla="*/ 0 w 261"/>
                <a:gd name="T27" fmla="*/ 0 h 293"/>
                <a:gd name="T28" fmla="*/ 0 w 261"/>
                <a:gd name="T29" fmla="*/ 0 h 293"/>
                <a:gd name="T30" fmla="*/ 0 w 261"/>
                <a:gd name="T31" fmla="*/ 0 h 293"/>
                <a:gd name="T32" fmla="*/ 0 w 261"/>
                <a:gd name="T33" fmla="*/ 0 h 293"/>
                <a:gd name="T34" fmla="*/ 0 w 261"/>
                <a:gd name="T35" fmla="*/ 0 h 293"/>
                <a:gd name="T36" fmla="*/ 0 w 261"/>
                <a:gd name="T37" fmla="*/ 0 h 293"/>
                <a:gd name="T38" fmla="*/ 0 w 261"/>
                <a:gd name="T39" fmla="*/ 0 h 293"/>
                <a:gd name="T40" fmla="*/ 0 w 261"/>
                <a:gd name="T41" fmla="*/ 0 h 293"/>
                <a:gd name="T42" fmla="*/ 0 w 261"/>
                <a:gd name="T43" fmla="*/ 0 h 293"/>
                <a:gd name="T44" fmla="*/ 0 w 261"/>
                <a:gd name="T45" fmla="*/ 0 h 293"/>
                <a:gd name="T46" fmla="*/ 0 w 261"/>
                <a:gd name="T47" fmla="*/ 0 h 293"/>
                <a:gd name="T48" fmla="*/ 0 w 261"/>
                <a:gd name="T49" fmla="*/ 0 h 293"/>
                <a:gd name="T50" fmla="*/ 0 w 261"/>
                <a:gd name="T51" fmla="*/ 0 h 293"/>
                <a:gd name="T52" fmla="*/ 0 w 261"/>
                <a:gd name="T53" fmla="*/ 0 h 293"/>
                <a:gd name="T54" fmla="*/ 0 w 261"/>
                <a:gd name="T55" fmla="*/ 0 h 293"/>
                <a:gd name="T56" fmla="*/ 0 w 261"/>
                <a:gd name="T57" fmla="*/ 0 h 293"/>
                <a:gd name="T58" fmla="*/ 0 w 261"/>
                <a:gd name="T59" fmla="*/ 0 h 293"/>
                <a:gd name="T60" fmla="*/ 0 w 261"/>
                <a:gd name="T61" fmla="*/ 0 h 293"/>
                <a:gd name="T62" fmla="*/ 0 w 261"/>
                <a:gd name="T63" fmla="*/ 0 h 293"/>
                <a:gd name="T64" fmla="*/ 0 w 261"/>
                <a:gd name="T65" fmla="*/ 0 h 293"/>
                <a:gd name="T66" fmla="*/ 0 w 261"/>
                <a:gd name="T67" fmla="*/ 0 h 293"/>
                <a:gd name="T68" fmla="*/ 0 w 261"/>
                <a:gd name="T69" fmla="*/ 0 h 293"/>
                <a:gd name="T70" fmla="*/ 0 w 261"/>
                <a:gd name="T71" fmla="*/ 0 h 293"/>
                <a:gd name="T72" fmla="*/ 0 w 261"/>
                <a:gd name="T73" fmla="*/ 0 h 293"/>
                <a:gd name="T74" fmla="*/ 0 w 261"/>
                <a:gd name="T75" fmla="*/ 0 h 293"/>
                <a:gd name="T76" fmla="*/ 0 w 261"/>
                <a:gd name="T77" fmla="*/ 0 h 293"/>
                <a:gd name="T78" fmla="*/ 0 w 261"/>
                <a:gd name="T79" fmla="*/ 0 h 293"/>
                <a:gd name="T80" fmla="*/ 0 w 261"/>
                <a:gd name="T81" fmla="*/ 0 h 293"/>
                <a:gd name="T82" fmla="*/ 0 w 261"/>
                <a:gd name="T83" fmla="*/ 0 h 293"/>
                <a:gd name="T84" fmla="*/ 0 w 261"/>
                <a:gd name="T85" fmla="*/ 0 h 293"/>
                <a:gd name="T86" fmla="*/ 0 w 261"/>
                <a:gd name="T87" fmla="*/ 0 h 293"/>
                <a:gd name="T88" fmla="*/ 0 w 261"/>
                <a:gd name="T89" fmla="*/ 0 h 293"/>
                <a:gd name="T90" fmla="*/ 0 w 261"/>
                <a:gd name="T91" fmla="*/ 0 h 293"/>
                <a:gd name="T92" fmla="*/ 0 w 261"/>
                <a:gd name="T93" fmla="*/ 0 h 293"/>
                <a:gd name="T94" fmla="*/ 0 w 261"/>
                <a:gd name="T95" fmla="*/ 0 h 293"/>
                <a:gd name="T96" fmla="*/ 0 w 261"/>
                <a:gd name="T97" fmla="*/ 0 h 293"/>
                <a:gd name="T98" fmla="*/ 0 w 261"/>
                <a:gd name="T99" fmla="*/ 0 h 293"/>
                <a:gd name="T100" fmla="*/ 0 w 261"/>
                <a:gd name="T101" fmla="*/ 0 h 293"/>
                <a:gd name="T102" fmla="*/ 0 w 261"/>
                <a:gd name="T103" fmla="*/ 0 h 293"/>
                <a:gd name="T104" fmla="*/ 0 w 261"/>
                <a:gd name="T105" fmla="*/ 0 h 293"/>
                <a:gd name="T106" fmla="*/ 0 w 261"/>
                <a:gd name="T107" fmla="*/ 0 h 293"/>
                <a:gd name="T108" fmla="*/ 0 w 261"/>
                <a:gd name="T109" fmla="*/ 0 h 293"/>
                <a:gd name="T110" fmla="*/ 0 w 261"/>
                <a:gd name="T111" fmla="*/ 0 h 293"/>
                <a:gd name="T112" fmla="*/ 0 w 261"/>
                <a:gd name="T113" fmla="*/ 0 h 293"/>
                <a:gd name="T114" fmla="*/ 0 w 261"/>
                <a:gd name="T115" fmla="*/ 0 h 293"/>
                <a:gd name="T116" fmla="*/ 0 w 261"/>
                <a:gd name="T117" fmla="*/ 0 h 293"/>
                <a:gd name="T118" fmla="*/ 0 w 261"/>
                <a:gd name="T119" fmla="*/ 0 h 2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61"/>
                <a:gd name="T181" fmla="*/ 0 h 293"/>
                <a:gd name="T182" fmla="*/ 261 w 261"/>
                <a:gd name="T183" fmla="*/ 293 h 2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61" h="293">
                  <a:moveTo>
                    <a:pt x="219" y="0"/>
                  </a:moveTo>
                  <a:lnTo>
                    <a:pt x="218" y="3"/>
                  </a:lnTo>
                  <a:lnTo>
                    <a:pt x="213" y="11"/>
                  </a:lnTo>
                  <a:lnTo>
                    <a:pt x="207" y="22"/>
                  </a:lnTo>
                  <a:lnTo>
                    <a:pt x="198" y="35"/>
                  </a:lnTo>
                  <a:lnTo>
                    <a:pt x="190" y="49"/>
                  </a:lnTo>
                  <a:lnTo>
                    <a:pt x="182" y="61"/>
                  </a:lnTo>
                  <a:lnTo>
                    <a:pt x="177" y="72"/>
                  </a:lnTo>
                  <a:lnTo>
                    <a:pt x="172" y="79"/>
                  </a:lnTo>
                  <a:lnTo>
                    <a:pt x="168" y="83"/>
                  </a:lnTo>
                  <a:lnTo>
                    <a:pt x="165" y="87"/>
                  </a:lnTo>
                  <a:lnTo>
                    <a:pt x="160" y="90"/>
                  </a:lnTo>
                  <a:lnTo>
                    <a:pt x="156" y="94"/>
                  </a:lnTo>
                  <a:lnTo>
                    <a:pt x="151" y="96"/>
                  </a:lnTo>
                  <a:lnTo>
                    <a:pt x="147" y="97"/>
                  </a:lnTo>
                  <a:lnTo>
                    <a:pt x="141" y="98"/>
                  </a:lnTo>
                  <a:lnTo>
                    <a:pt x="136" y="97"/>
                  </a:lnTo>
                  <a:lnTo>
                    <a:pt x="126" y="96"/>
                  </a:lnTo>
                  <a:lnTo>
                    <a:pt x="114" y="94"/>
                  </a:lnTo>
                  <a:lnTo>
                    <a:pt x="106" y="93"/>
                  </a:lnTo>
                  <a:lnTo>
                    <a:pt x="103" y="93"/>
                  </a:lnTo>
                  <a:lnTo>
                    <a:pt x="102" y="90"/>
                  </a:lnTo>
                  <a:lnTo>
                    <a:pt x="98" y="84"/>
                  </a:lnTo>
                  <a:lnTo>
                    <a:pt x="94" y="75"/>
                  </a:lnTo>
                  <a:lnTo>
                    <a:pt x="88" y="66"/>
                  </a:lnTo>
                  <a:lnTo>
                    <a:pt x="82" y="58"/>
                  </a:lnTo>
                  <a:lnTo>
                    <a:pt x="75" y="50"/>
                  </a:lnTo>
                  <a:lnTo>
                    <a:pt x="69" y="46"/>
                  </a:lnTo>
                  <a:lnTo>
                    <a:pt x="64" y="46"/>
                  </a:lnTo>
                  <a:lnTo>
                    <a:pt x="59" y="57"/>
                  </a:lnTo>
                  <a:lnTo>
                    <a:pt x="62" y="69"/>
                  </a:lnTo>
                  <a:lnTo>
                    <a:pt x="67" y="82"/>
                  </a:lnTo>
                  <a:lnTo>
                    <a:pt x="71" y="87"/>
                  </a:lnTo>
                  <a:lnTo>
                    <a:pt x="68" y="86"/>
                  </a:lnTo>
                  <a:lnTo>
                    <a:pt x="60" y="84"/>
                  </a:lnTo>
                  <a:lnTo>
                    <a:pt x="49" y="82"/>
                  </a:lnTo>
                  <a:lnTo>
                    <a:pt x="37" y="80"/>
                  </a:lnTo>
                  <a:lnTo>
                    <a:pt x="24" y="79"/>
                  </a:lnTo>
                  <a:lnTo>
                    <a:pt x="13" y="80"/>
                  </a:lnTo>
                  <a:lnTo>
                    <a:pt x="4" y="82"/>
                  </a:lnTo>
                  <a:lnTo>
                    <a:pt x="0" y="87"/>
                  </a:lnTo>
                  <a:lnTo>
                    <a:pt x="1" y="93"/>
                  </a:lnTo>
                  <a:lnTo>
                    <a:pt x="8" y="97"/>
                  </a:lnTo>
                  <a:lnTo>
                    <a:pt x="19" y="99"/>
                  </a:lnTo>
                  <a:lnTo>
                    <a:pt x="31" y="102"/>
                  </a:lnTo>
                  <a:lnTo>
                    <a:pt x="44" y="103"/>
                  </a:lnTo>
                  <a:lnTo>
                    <a:pt x="56" y="104"/>
                  </a:lnTo>
                  <a:lnTo>
                    <a:pt x="62" y="104"/>
                  </a:lnTo>
                  <a:lnTo>
                    <a:pt x="66" y="104"/>
                  </a:lnTo>
                  <a:lnTo>
                    <a:pt x="62" y="109"/>
                  </a:lnTo>
                  <a:lnTo>
                    <a:pt x="53" y="120"/>
                  </a:lnTo>
                  <a:lnTo>
                    <a:pt x="46" y="133"/>
                  </a:lnTo>
                  <a:lnTo>
                    <a:pt x="46" y="143"/>
                  </a:lnTo>
                  <a:lnTo>
                    <a:pt x="50" y="146"/>
                  </a:lnTo>
                  <a:lnTo>
                    <a:pt x="56" y="144"/>
                  </a:lnTo>
                  <a:lnTo>
                    <a:pt x="64" y="141"/>
                  </a:lnTo>
                  <a:lnTo>
                    <a:pt x="72" y="136"/>
                  </a:lnTo>
                  <a:lnTo>
                    <a:pt x="80" y="129"/>
                  </a:lnTo>
                  <a:lnTo>
                    <a:pt x="88" y="124"/>
                  </a:lnTo>
                  <a:lnTo>
                    <a:pt x="95" y="117"/>
                  </a:lnTo>
                  <a:lnTo>
                    <a:pt x="100" y="112"/>
                  </a:lnTo>
                  <a:lnTo>
                    <a:pt x="106" y="112"/>
                  </a:lnTo>
                  <a:lnTo>
                    <a:pt x="113" y="112"/>
                  </a:lnTo>
                  <a:lnTo>
                    <a:pt x="120" y="113"/>
                  </a:lnTo>
                  <a:lnTo>
                    <a:pt x="127" y="114"/>
                  </a:lnTo>
                  <a:lnTo>
                    <a:pt x="133" y="117"/>
                  </a:lnTo>
                  <a:lnTo>
                    <a:pt x="137" y="120"/>
                  </a:lnTo>
                  <a:lnTo>
                    <a:pt x="141" y="124"/>
                  </a:lnTo>
                  <a:lnTo>
                    <a:pt x="141" y="128"/>
                  </a:lnTo>
                  <a:lnTo>
                    <a:pt x="140" y="133"/>
                  </a:lnTo>
                  <a:lnTo>
                    <a:pt x="139" y="138"/>
                  </a:lnTo>
                  <a:lnTo>
                    <a:pt x="136" y="143"/>
                  </a:lnTo>
                  <a:lnTo>
                    <a:pt x="135" y="147"/>
                  </a:lnTo>
                  <a:lnTo>
                    <a:pt x="129" y="156"/>
                  </a:lnTo>
                  <a:lnTo>
                    <a:pt x="122" y="164"/>
                  </a:lnTo>
                  <a:lnTo>
                    <a:pt x="119" y="172"/>
                  </a:lnTo>
                  <a:lnTo>
                    <a:pt x="117" y="174"/>
                  </a:lnTo>
                  <a:lnTo>
                    <a:pt x="114" y="174"/>
                  </a:lnTo>
                  <a:lnTo>
                    <a:pt x="107" y="176"/>
                  </a:lnTo>
                  <a:lnTo>
                    <a:pt x="98" y="176"/>
                  </a:lnTo>
                  <a:lnTo>
                    <a:pt x="87" y="178"/>
                  </a:lnTo>
                  <a:lnTo>
                    <a:pt x="76" y="180"/>
                  </a:lnTo>
                  <a:lnTo>
                    <a:pt x="67" y="184"/>
                  </a:lnTo>
                  <a:lnTo>
                    <a:pt x="61" y="187"/>
                  </a:lnTo>
                  <a:lnTo>
                    <a:pt x="59" y="193"/>
                  </a:lnTo>
                  <a:lnTo>
                    <a:pt x="61" y="198"/>
                  </a:lnTo>
                  <a:lnTo>
                    <a:pt x="66" y="201"/>
                  </a:lnTo>
                  <a:lnTo>
                    <a:pt x="73" y="202"/>
                  </a:lnTo>
                  <a:lnTo>
                    <a:pt x="80" y="203"/>
                  </a:lnTo>
                  <a:lnTo>
                    <a:pt x="87" y="203"/>
                  </a:lnTo>
                  <a:lnTo>
                    <a:pt x="94" y="203"/>
                  </a:lnTo>
                  <a:lnTo>
                    <a:pt x="98" y="202"/>
                  </a:lnTo>
                  <a:lnTo>
                    <a:pt x="99" y="202"/>
                  </a:lnTo>
                  <a:lnTo>
                    <a:pt x="97" y="204"/>
                  </a:lnTo>
                  <a:lnTo>
                    <a:pt x="92" y="210"/>
                  </a:lnTo>
                  <a:lnTo>
                    <a:pt x="87" y="219"/>
                  </a:lnTo>
                  <a:lnTo>
                    <a:pt x="80" y="231"/>
                  </a:lnTo>
                  <a:lnTo>
                    <a:pt x="73" y="241"/>
                  </a:lnTo>
                  <a:lnTo>
                    <a:pt x="68" y="252"/>
                  </a:lnTo>
                  <a:lnTo>
                    <a:pt x="67" y="261"/>
                  </a:lnTo>
                  <a:lnTo>
                    <a:pt x="71" y="267"/>
                  </a:lnTo>
                  <a:lnTo>
                    <a:pt x="76" y="268"/>
                  </a:lnTo>
                  <a:lnTo>
                    <a:pt x="83" y="263"/>
                  </a:lnTo>
                  <a:lnTo>
                    <a:pt x="90" y="254"/>
                  </a:lnTo>
                  <a:lnTo>
                    <a:pt x="97" y="244"/>
                  </a:lnTo>
                  <a:lnTo>
                    <a:pt x="103" y="233"/>
                  </a:lnTo>
                  <a:lnTo>
                    <a:pt x="109" y="223"/>
                  </a:lnTo>
                  <a:lnTo>
                    <a:pt x="112" y="216"/>
                  </a:lnTo>
                  <a:lnTo>
                    <a:pt x="113" y="214"/>
                  </a:lnTo>
                  <a:lnTo>
                    <a:pt x="115" y="219"/>
                  </a:lnTo>
                  <a:lnTo>
                    <a:pt x="122" y="231"/>
                  </a:lnTo>
                  <a:lnTo>
                    <a:pt x="130" y="242"/>
                  </a:lnTo>
                  <a:lnTo>
                    <a:pt x="140" y="247"/>
                  </a:lnTo>
                  <a:lnTo>
                    <a:pt x="145" y="239"/>
                  </a:lnTo>
                  <a:lnTo>
                    <a:pt x="144" y="221"/>
                  </a:lnTo>
                  <a:lnTo>
                    <a:pt x="139" y="201"/>
                  </a:lnTo>
                  <a:lnTo>
                    <a:pt x="134" y="185"/>
                  </a:lnTo>
                  <a:lnTo>
                    <a:pt x="140" y="173"/>
                  </a:lnTo>
                  <a:lnTo>
                    <a:pt x="148" y="161"/>
                  </a:lnTo>
                  <a:lnTo>
                    <a:pt x="157" y="154"/>
                  </a:lnTo>
                  <a:lnTo>
                    <a:pt x="165" y="155"/>
                  </a:lnTo>
                  <a:lnTo>
                    <a:pt x="168" y="158"/>
                  </a:lnTo>
                  <a:lnTo>
                    <a:pt x="172" y="163"/>
                  </a:lnTo>
                  <a:lnTo>
                    <a:pt x="174" y="168"/>
                  </a:lnTo>
                  <a:lnTo>
                    <a:pt x="177" y="171"/>
                  </a:lnTo>
                  <a:lnTo>
                    <a:pt x="180" y="181"/>
                  </a:lnTo>
                  <a:lnTo>
                    <a:pt x="185" y="192"/>
                  </a:lnTo>
                  <a:lnTo>
                    <a:pt x="188" y="199"/>
                  </a:lnTo>
                  <a:lnTo>
                    <a:pt x="189" y="202"/>
                  </a:lnTo>
                  <a:lnTo>
                    <a:pt x="185" y="210"/>
                  </a:lnTo>
                  <a:lnTo>
                    <a:pt x="174" y="227"/>
                  </a:lnTo>
                  <a:lnTo>
                    <a:pt x="167" y="247"/>
                  </a:lnTo>
                  <a:lnTo>
                    <a:pt x="170" y="259"/>
                  </a:lnTo>
                  <a:lnTo>
                    <a:pt x="180" y="257"/>
                  </a:lnTo>
                  <a:lnTo>
                    <a:pt x="190" y="248"/>
                  </a:lnTo>
                  <a:lnTo>
                    <a:pt x="197" y="238"/>
                  </a:lnTo>
                  <a:lnTo>
                    <a:pt x="201" y="233"/>
                  </a:lnTo>
                  <a:lnTo>
                    <a:pt x="202" y="236"/>
                  </a:lnTo>
                  <a:lnTo>
                    <a:pt x="204" y="244"/>
                  </a:lnTo>
                  <a:lnTo>
                    <a:pt x="208" y="254"/>
                  </a:lnTo>
                  <a:lnTo>
                    <a:pt x="212" y="266"/>
                  </a:lnTo>
                  <a:lnTo>
                    <a:pt x="218" y="277"/>
                  </a:lnTo>
                  <a:lnTo>
                    <a:pt x="224" y="286"/>
                  </a:lnTo>
                  <a:lnTo>
                    <a:pt x="230" y="292"/>
                  </a:lnTo>
                  <a:lnTo>
                    <a:pt x="236" y="293"/>
                  </a:lnTo>
                  <a:lnTo>
                    <a:pt x="240" y="289"/>
                  </a:lnTo>
                  <a:lnTo>
                    <a:pt x="240" y="281"/>
                  </a:lnTo>
                  <a:lnTo>
                    <a:pt x="238" y="270"/>
                  </a:lnTo>
                  <a:lnTo>
                    <a:pt x="233" y="259"/>
                  </a:lnTo>
                  <a:lnTo>
                    <a:pt x="228" y="247"/>
                  </a:lnTo>
                  <a:lnTo>
                    <a:pt x="223" y="237"/>
                  </a:lnTo>
                  <a:lnTo>
                    <a:pt x="219" y="230"/>
                  </a:lnTo>
                  <a:lnTo>
                    <a:pt x="218" y="227"/>
                  </a:lnTo>
                  <a:lnTo>
                    <a:pt x="219" y="227"/>
                  </a:lnTo>
                  <a:lnTo>
                    <a:pt x="224" y="229"/>
                  </a:lnTo>
                  <a:lnTo>
                    <a:pt x="230" y="230"/>
                  </a:lnTo>
                  <a:lnTo>
                    <a:pt x="238" y="231"/>
                  </a:lnTo>
                  <a:lnTo>
                    <a:pt x="245" y="231"/>
                  </a:lnTo>
                  <a:lnTo>
                    <a:pt x="251" y="231"/>
                  </a:lnTo>
                  <a:lnTo>
                    <a:pt x="257" y="229"/>
                  </a:lnTo>
                  <a:lnTo>
                    <a:pt x="261" y="225"/>
                  </a:lnTo>
                  <a:lnTo>
                    <a:pt x="261" y="221"/>
                  </a:lnTo>
                  <a:lnTo>
                    <a:pt x="257" y="216"/>
                  </a:lnTo>
                  <a:lnTo>
                    <a:pt x="251" y="211"/>
                  </a:lnTo>
                  <a:lnTo>
                    <a:pt x="242" y="207"/>
                  </a:lnTo>
                  <a:lnTo>
                    <a:pt x="233" y="202"/>
                  </a:lnTo>
                  <a:lnTo>
                    <a:pt x="224" y="199"/>
                  </a:lnTo>
                  <a:lnTo>
                    <a:pt x="215" y="196"/>
                  </a:lnTo>
                  <a:lnTo>
                    <a:pt x="208" y="194"/>
                  </a:lnTo>
                  <a:lnTo>
                    <a:pt x="198" y="180"/>
                  </a:lnTo>
                  <a:lnTo>
                    <a:pt x="189" y="162"/>
                  </a:lnTo>
                  <a:lnTo>
                    <a:pt x="183" y="140"/>
                  </a:lnTo>
                  <a:lnTo>
                    <a:pt x="186" y="123"/>
                  </a:lnTo>
                  <a:lnTo>
                    <a:pt x="192" y="111"/>
                  </a:lnTo>
                  <a:lnTo>
                    <a:pt x="200" y="97"/>
                  </a:lnTo>
                  <a:lnTo>
                    <a:pt x="208" y="81"/>
                  </a:lnTo>
                  <a:lnTo>
                    <a:pt x="217" y="64"/>
                  </a:lnTo>
                  <a:lnTo>
                    <a:pt x="226" y="48"/>
                  </a:lnTo>
                  <a:lnTo>
                    <a:pt x="234" y="34"/>
                  </a:lnTo>
                  <a:lnTo>
                    <a:pt x="241" y="21"/>
                  </a:lnTo>
                  <a:lnTo>
                    <a:pt x="245" y="13"/>
                  </a:lnTo>
                  <a:lnTo>
                    <a:pt x="219" y="0"/>
                  </a:lnTo>
                  <a:close/>
                </a:path>
              </a:pathLst>
            </a:custGeom>
            <a:gradFill rotWithShape="0">
              <a:gsLst>
                <a:gs pos="0">
                  <a:schemeClr val="hlink"/>
                </a:gs>
                <a:gs pos="100000">
                  <a:srgbClr val="333399"/>
                </a:gs>
              </a:gsLst>
              <a:path path="rect">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fr-FR"/>
            </a:p>
          </p:txBody>
        </p:sp>
        <p:sp>
          <p:nvSpPr>
            <p:cNvPr id="190481" name="Freeform 96"/>
            <p:cNvSpPr>
              <a:spLocks/>
            </p:cNvSpPr>
            <p:nvPr/>
          </p:nvSpPr>
          <p:spPr bwMode="auto">
            <a:xfrm>
              <a:off x="1225" y="1927"/>
              <a:ext cx="150" cy="137"/>
            </a:xfrm>
            <a:custGeom>
              <a:avLst/>
              <a:gdLst>
                <a:gd name="T0" fmla="*/ 1 w 298"/>
                <a:gd name="T1" fmla="*/ 1 h 273"/>
                <a:gd name="T2" fmla="*/ 1 w 298"/>
                <a:gd name="T3" fmla="*/ 1 h 273"/>
                <a:gd name="T4" fmla="*/ 1 w 298"/>
                <a:gd name="T5" fmla="*/ 1 h 273"/>
                <a:gd name="T6" fmla="*/ 1 w 298"/>
                <a:gd name="T7" fmla="*/ 1 h 273"/>
                <a:gd name="T8" fmla="*/ 1 w 298"/>
                <a:gd name="T9" fmla="*/ 1 h 273"/>
                <a:gd name="T10" fmla="*/ 1 w 298"/>
                <a:gd name="T11" fmla="*/ 1 h 273"/>
                <a:gd name="T12" fmla="*/ 1 w 298"/>
                <a:gd name="T13" fmla="*/ 1 h 273"/>
                <a:gd name="T14" fmla="*/ 1 w 298"/>
                <a:gd name="T15" fmla="*/ 1 h 273"/>
                <a:gd name="T16" fmla="*/ 1 w 298"/>
                <a:gd name="T17" fmla="*/ 1 h 273"/>
                <a:gd name="T18" fmla="*/ 1 w 298"/>
                <a:gd name="T19" fmla="*/ 1 h 273"/>
                <a:gd name="T20" fmla="*/ 1 w 298"/>
                <a:gd name="T21" fmla="*/ 1 h 273"/>
                <a:gd name="T22" fmla="*/ 1 w 298"/>
                <a:gd name="T23" fmla="*/ 1 h 273"/>
                <a:gd name="T24" fmla="*/ 1 w 298"/>
                <a:gd name="T25" fmla="*/ 1 h 273"/>
                <a:gd name="T26" fmla="*/ 1 w 298"/>
                <a:gd name="T27" fmla="*/ 1 h 273"/>
                <a:gd name="T28" fmla="*/ 1 w 298"/>
                <a:gd name="T29" fmla="*/ 1 h 273"/>
                <a:gd name="T30" fmla="*/ 1 w 298"/>
                <a:gd name="T31" fmla="*/ 1 h 273"/>
                <a:gd name="T32" fmla="*/ 1 w 298"/>
                <a:gd name="T33" fmla="*/ 1 h 273"/>
                <a:gd name="T34" fmla="*/ 1 w 298"/>
                <a:gd name="T35" fmla="*/ 1 h 273"/>
                <a:gd name="T36" fmla="*/ 1 w 298"/>
                <a:gd name="T37" fmla="*/ 1 h 273"/>
                <a:gd name="T38" fmla="*/ 1 w 298"/>
                <a:gd name="T39" fmla="*/ 1 h 273"/>
                <a:gd name="T40" fmla="*/ 1 w 298"/>
                <a:gd name="T41" fmla="*/ 1 h 273"/>
                <a:gd name="T42" fmla="*/ 1 w 298"/>
                <a:gd name="T43" fmla="*/ 1 h 273"/>
                <a:gd name="T44" fmla="*/ 1 w 298"/>
                <a:gd name="T45" fmla="*/ 1 h 273"/>
                <a:gd name="T46" fmla="*/ 1 w 298"/>
                <a:gd name="T47" fmla="*/ 1 h 273"/>
                <a:gd name="T48" fmla="*/ 1 w 298"/>
                <a:gd name="T49" fmla="*/ 1 h 273"/>
                <a:gd name="T50" fmla="*/ 1 w 298"/>
                <a:gd name="T51" fmla="*/ 1 h 273"/>
                <a:gd name="T52" fmla="*/ 1 w 298"/>
                <a:gd name="T53" fmla="*/ 1 h 273"/>
                <a:gd name="T54" fmla="*/ 1 w 298"/>
                <a:gd name="T55" fmla="*/ 1 h 273"/>
                <a:gd name="T56" fmla="*/ 1 w 298"/>
                <a:gd name="T57" fmla="*/ 1 h 273"/>
                <a:gd name="T58" fmla="*/ 1 w 298"/>
                <a:gd name="T59" fmla="*/ 1 h 273"/>
                <a:gd name="T60" fmla="*/ 1 w 298"/>
                <a:gd name="T61" fmla="*/ 1 h 273"/>
                <a:gd name="T62" fmla="*/ 1 w 298"/>
                <a:gd name="T63" fmla="*/ 1 h 273"/>
                <a:gd name="T64" fmla="*/ 1 w 298"/>
                <a:gd name="T65" fmla="*/ 1 h 273"/>
                <a:gd name="T66" fmla="*/ 1 w 298"/>
                <a:gd name="T67" fmla="*/ 1 h 273"/>
                <a:gd name="T68" fmla="*/ 1 w 298"/>
                <a:gd name="T69" fmla="*/ 1 h 273"/>
                <a:gd name="T70" fmla="*/ 1 w 298"/>
                <a:gd name="T71" fmla="*/ 1 h 273"/>
                <a:gd name="T72" fmla="*/ 1 w 298"/>
                <a:gd name="T73" fmla="*/ 1 h 273"/>
                <a:gd name="T74" fmla="*/ 1 w 298"/>
                <a:gd name="T75" fmla="*/ 1 h 273"/>
                <a:gd name="T76" fmla="*/ 1 w 298"/>
                <a:gd name="T77" fmla="*/ 1 h 273"/>
                <a:gd name="T78" fmla="*/ 1 w 298"/>
                <a:gd name="T79" fmla="*/ 1 h 273"/>
                <a:gd name="T80" fmla="*/ 1 w 298"/>
                <a:gd name="T81" fmla="*/ 1 h 273"/>
                <a:gd name="T82" fmla="*/ 1 w 298"/>
                <a:gd name="T83" fmla="*/ 1 h 273"/>
                <a:gd name="T84" fmla="*/ 1 w 298"/>
                <a:gd name="T85" fmla="*/ 1 h 273"/>
                <a:gd name="T86" fmla="*/ 1 w 298"/>
                <a:gd name="T87" fmla="*/ 1 h 273"/>
                <a:gd name="T88" fmla="*/ 1 w 298"/>
                <a:gd name="T89" fmla="*/ 1 h 273"/>
                <a:gd name="T90" fmla="*/ 1 w 298"/>
                <a:gd name="T91" fmla="*/ 1 h 273"/>
                <a:gd name="T92" fmla="*/ 1 w 298"/>
                <a:gd name="T93" fmla="*/ 1 h 273"/>
                <a:gd name="T94" fmla="*/ 1 w 298"/>
                <a:gd name="T95" fmla="*/ 1 h 273"/>
                <a:gd name="T96" fmla="*/ 1 w 298"/>
                <a:gd name="T97" fmla="*/ 1 h 273"/>
                <a:gd name="T98" fmla="*/ 1 w 298"/>
                <a:gd name="T99" fmla="*/ 1 h 273"/>
                <a:gd name="T100" fmla="*/ 1 w 298"/>
                <a:gd name="T101" fmla="*/ 1 h 273"/>
                <a:gd name="T102" fmla="*/ 1 w 298"/>
                <a:gd name="T103" fmla="*/ 1 h 273"/>
                <a:gd name="T104" fmla="*/ 1 w 298"/>
                <a:gd name="T105" fmla="*/ 1 h 273"/>
                <a:gd name="T106" fmla="*/ 1 w 298"/>
                <a:gd name="T107" fmla="*/ 1 h 273"/>
                <a:gd name="T108" fmla="*/ 1 w 298"/>
                <a:gd name="T109" fmla="*/ 1 h 273"/>
                <a:gd name="T110" fmla="*/ 1 w 298"/>
                <a:gd name="T111" fmla="*/ 1 h 273"/>
                <a:gd name="T112" fmla="*/ 1 w 298"/>
                <a:gd name="T113" fmla="*/ 1 h 273"/>
                <a:gd name="T114" fmla="*/ 1 w 298"/>
                <a:gd name="T115" fmla="*/ 1 h 273"/>
                <a:gd name="T116" fmla="*/ 1 w 298"/>
                <a:gd name="T117" fmla="*/ 0 h 2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98"/>
                <a:gd name="T178" fmla="*/ 0 h 273"/>
                <a:gd name="T179" fmla="*/ 298 w 298"/>
                <a:gd name="T180" fmla="*/ 273 h 2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98" h="273">
                  <a:moveTo>
                    <a:pt x="35" y="14"/>
                  </a:moveTo>
                  <a:lnTo>
                    <a:pt x="36" y="17"/>
                  </a:lnTo>
                  <a:lnTo>
                    <a:pt x="41" y="24"/>
                  </a:lnTo>
                  <a:lnTo>
                    <a:pt x="47" y="36"/>
                  </a:lnTo>
                  <a:lnTo>
                    <a:pt x="55" y="48"/>
                  </a:lnTo>
                  <a:lnTo>
                    <a:pt x="62" y="62"/>
                  </a:lnTo>
                  <a:lnTo>
                    <a:pt x="70" y="75"/>
                  </a:lnTo>
                  <a:lnTo>
                    <a:pt x="76" y="85"/>
                  </a:lnTo>
                  <a:lnTo>
                    <a:pt x="79" y="92"/>
                  </a:lnTo>
                  <a:lnTo>
                    <a:pt x="84" y="102"/>
                  </a:lnTo>
                  <a:lnTo>
                    <a:pt x="85" y="114"/>
                  </a:lnTo>
                  <a:lnTo>
                    <a:pt x="83" y="124"/>
                  </a:lnTo>
                  <a:lnTo>
                    <a:pt x="78" y="134"/>
                  </a:lnTo>
                  <a:lnTo>
                    <a:pt x="71" y="142"/>
                  </a:lnTo>
                  <a:lnTo>
                    <a:pt x="64" y="150"/>
                  </a:lnTo>
                  <a:lnTo>
                    <a:pt x="60" y="158"/>
                  </a:lnTo>
                  <a:lnTo>
                    <a:pt x="57" y="160"/>
                  </a:lnTo>
                  <a:lnTo>
                    <a:pt x="55" y="160"/>
                  </a:lnTo>
                  <a:lnTo>
                    <a:pt x="48" y="160"/>
                  </a:lnTo>
                  <a:lnTo>
                    <a:pt x="39" y="160"/>
                  </a:lnTo>
                  <a:lnTo>
                    <a:pt x="28" y="160"/>
                  </a:lnTo>
                  <a:lnTo>
                    <a:pt x="18" y="161"/>
                  </a:lnTo>
                  <a:lnTo>
                    <a:pt x="9" y="164"/>
                  </a:lnTo>
                  <a:lnTo>
                    <a:pt x="2" y="168"/>
                  </a:lnTo>
                  <a:lnTo>
                    <a:pt x="0" y="173"/>
                  </a:lnTo>
                  <a:lnTo>
                    <a:pt x="2" y="177"/>
                  </a:lnTo>
                  <a:lnTo>
                    <a:pt x="6" y="181"/>
                  </a:lnTo>
                  <a:lnTo>
                    <a:pt x="12" y="183"/>
                  </a:lnTo>
                  <a:lnTo>
                    <a:pt x="19" y="184"/>
                  </a:lnTo>
                  <a:lnTo>
                    <a:pt x="27" y="185"/>
                  </a:lnTo>
                  <a:lnTo>
                    <a:pt x="33" y="185"/>
                  </a:lnTo>
                  <a:lnTo>
                    <a:pt x="38" y="185"/>
                  </a:lnTo>
                  <a:lnTo>
                    <a:pt x="39" y="185"/>
                  </a:lnTo>
                  <a:lnTo>
                    <a:pt x="36" y="188"/>
                  </a:lnTo>
                  <a:lnTo>
                    <a:pt x="32" y="194"/>
                  </a:lnTo>
                  <a:lnTo>
                    <a:pt x="24" y="202"/>
                  </a:lnTo>
                  <a:lnTo>
                    <a:pt x="17" y="212"/>
                  </a:lnTo>
                  <a:lnTo>
                    <a:pt x="9" y="222"/>
                  </a:lnTo>
                  <a:lnTo>
                    <a:pt x="4" y="233"/>
                  </a:lnTo>
                  <a:lnTo>
                    <a:pt x="2" y="242"/>
                  </a:lnTo>
                  <a:lnTo>
                    <a:pt x="4" y="248"/>
                  </a:lnTo>
                  <a:lnTo>
                    <a:pt x="10" y="249"/>
                  </a:lnTo>
                  <a:lnTo>
                    <a:pt x="17" y="244"/>
                  </a:lnTo>
                  <a:lnTo>
                    <a:pt x="24" y="237"/>
                  </a:lnTo>
                  <a:lnTo>
                    <a:pt x="32" y="227"/>
                  </a:lnTo>
                  <a:lnTo>
                    <a:pt x="39" y="217"/>
                  </a:lnTo>
                  <a:lnTo>
                    <a:pt x="45" y="207"/>
                  </a:lnTo>
                  <a:lnTo>
                    <a:pt x="49" y="200"/>
                  </a:lnTo>
                  <a:lnTo>
                    <a:pt x="50" y="198"/>
                  </a:lnTo>
                  <a:lnTo>
                    <a:pt x="53" y="204"/>
                  </a:lnTo>
                  <a:lnTo>
                    <a:pt x="57" y="217"/>
                  </a:lnTo>
                  <a:lnTo>
                    <a:pt x="65" y="229"/>
                  </a:lnTo>
                  <a:lnTo>
                    <a:pt x="75" y="234"/>
                  </a:lnTo>
                  <a:lnTo>
                    <a:pt x="80" y="226"/>
                  </a:lnTo>
                  <a:lnTo>
                    <a:pt x="80" y="209"/>
                  </a:lnTo>
                  <a:lnTo>
                    <a:pt x="78" y="188"/>
                  </a:lnTo>
                  <a:lnTo>
                    <a:pt x="75" y="172"/>
                  </a:lnTo>
                  <a:lnTo>
                    <a:pt x="80" y="161"/>
                  </a:lnTo>
                  <a:lnTo>
                    <a:pt x="89" y="150"/>
                  </a:lnTo>
                  <a:lnTo>
                    <a:pt x="99" y="143"/>
                  </a:lnTo>
                  <a:lnTo>
                    <a:pt x="108" y="144"/>
                  </a:lnTo>
                  <a:lnTo>
                    <a:pt x="111" y="147"/>
                  </a:lnTo>
                  <a:lnTo>
                    <a:pt x="115" y="151"/>
                  </a:lnTo>
                  <a:lnTo>
                    <a:pt x="118" y="154"/>
                  </a:lnTo>
                  <a:lnTo>
                    <a:pt x="121" y="158"/>
                  </a:lnTo>
                  <a:lnTo>
                    <a:pt x="125" y="168"/>
                  </a:lnTo>
                  <a:lnTo>
                    <a:pt x="131" y="177"/>
                  </a:lnTo>
                  <a:lnTo>
                    <a:pt x="136" y="184"/>
                  </a:lnTo>
                  <a:lnTo>
                    <a:pt x="137" y="188"/>
                  </a:lnTo>
                  <a:lnTo>
                    <a:pt x="132" y="196"/>
                  </a:lnTo>
                  <a:lnTo>
                    <a:pt x="125" y="215"/>
                  </a:lnTo>
                  <a:lnTo>
                    <a:pt x="119" y="235"/>
                  </a:lnTo>
                  <a:lnTo>
                    <a:pt x="124" y="247"/>
                  </a:lnTo>
                  <a:lnTo>
                    <a:pt x="134" y="244"/>
                  </a:lnTo>
                  <a:lnTo>
                    <a:pt x="144" y="234"/>
                  </a:lnTo>
                  <a:lnTo>
                    <a:pt x="149" y="222"/>
                  </a:lnTo>
                  <a:lnTo>
                    <a:pt x="152" y="217"/>
                  </a:lnTo>
                  <a:lnTo>
                    <a:pt x="153" y="219"/>
                  </a:lnTo>
                  <a:lnTo>
                    <a:pt x="156" y="227"/>
                  </a:lnTo>
                  <a:lnTo>
                    <a:pt x="161" y="236"/>
                  </a:lnTo>
                  <a:lnTo>
                    <a:pt x="167" y="248"/>
                  </a:lnTo>
                  <a:lnTo>
                    <a:pt x="174" y="259"/>
                  </a:lnTo>
                  <a:lnTo>
                    <a:pt x="181" y="267"/>
                  </a:lnTo>
                  <a:lnTo>
                    <a:pt x="187" y="273"/>
                  </a:lnTo>
                  <a:lnTo>
                    <a:pt x="194" y="273"/>
                  </a:lnTo>
                  <a:lnTo>
                    <a:pt x="198" y="268"/>
                  </a:lnTo>
                  <a:lnTo>
                    <a:pt x="197" y="260"/>
                  </a:lnTo>
                  <a:lnTo>
                    <a:pt x="193" y="250"/>
                  </a:lnTo>
                  <a:lnTo>
                    <a:pt x="187" y="238"/>
                  </a:lnTo>
                  <a:lnTo>
                    <a:pt x="181" y="228"/>
                  </a:lnTo>
                  <a:lnTo>
                    <a:pt x="175" y="219"/>
                  </a:lnTo>
                  <a:lnTo>
                    <a:pt x="170" y="212"/>
                  </a:lnTo>
                  <a:lnTo>
                    <a:pt x="168" y="210"/>
                  </a:lnTo>
                  <a:lnTo>
                    <a:pt x="169" y="210"/>
                  </a:lnTo>
                  <a:lnTo>
                    <a:pt x="174" y="210"/>
                  </a:lnTo>
                  <a:lnTo>
                    <a:pt x="181" y="211"/>
                  </a:lnTo>
                  <a:lnTo>
                    <a:pt x="187" y="211"/>
                  </a:lnTo>
                  <a:lnTo>
                    <a:pt x="196" y="210"/>
                  </a:lnTo>
                  <a:lnTo>
                    <a:pt x="202" y="209"/>
                  </a:lnTo>
                  <a:lnTo>
                    <a:pt x="208" y="206"/>
                  </a:lnTo>
                  <a:lnTo>
                    <a:pt x="211" y="203"/>
                  </a:lnTo>
                  <a:lnTo>
                    <a:pt x="211" y="198"/>
                  </a:lnTo>
                  <a:lnTo>
                    <a:pt x="206" y="195"/>
                  </a:lnTo>
                  <a:lnTo>
                    <a:pt x="199" y="190"/>
                  </a:lnTo>
                  <a:lnTo>
                    <a:pt x="190" y="187"/>
                  </a:lnTo>
                  <a:lnTo>
                    <a:pt x="179" y="183"/>
                  </a:lnTo>
                  <a:lnTo>
                    <a:pt x="170" y="181"/>
                  </a:lnTo>
                  <a:lnTo>
                    <a:pt x="161" y="179"/>
                  </a:lnTo>
                  <a:lnTo>
                    <a:pt x="154" y="177"/>
                  </a:lnTo>
                  <a:lnTo>
                    <a:pt x="146" y="167"/>
                  </a:lnTo>
                  <a:lnTo>
                    <a:pt x="140" y="154"/>
                  </a:lnTo>
                  <a:lnTo>
                    <a:pt x="138" y="143"/>
                  </a:lnTo>
                  <a:lnTo>
                    <a:pt x="143" y="136"/>
                  </a:lnTo>
                  <a:lnTo>
                    <a:pt x="147" y="135"/>
                  </a:lnTo>
                  <a:lnTo>
                    <a:pt x="153" y="134"/>
                  </a:lnTo>
                  <a:lnTo>
                    <a:pt x="157" y="134"/>
                  </a:lnTo>
                  <a:lnTo>
                    <a:pt x="162" y="134"/>
                  </a:lnTo>
                  <a:lnTo>
                    <a:pt x="172" y="135"/>
                  </a:lnTo>
                  <a:lnTo>
                    <a:pt x="183" y="137"/>
                  </a:lnTo>
                  <a:lnTo>
                    <a:pt x="191" y="138"/>
                  </a:lnTo>
                  <a:lnTo>
                    <a:pt x="194" y="138"/>
                  </a:lnTo>
                  <a:lnTo>
                    <a:pt x="196" y="140"/>
                  </a:lnTo>
                  <a:lnTo>
                    <a:pt x="199" y="146"/>
                  </a:lnTo>
                  <a:lnTo>
                    <a:pt x="204" y="154"/>
                  </a:lnTo>
                  <a:lnTo>
                    <a:pt x="211" y="164"/>
                  </a:lnTo>
                  <a:lnTo>
                    <a:pt x="216" y="173"/>
                  </a:lnTo>
                  <a:lnTo>
                    <a:pt x="223" y="180"/>
                  </a:lnTo>
                  <a:lnTo>
                    <a:pt x="230" y="183"/>
                  </a:lnTo>
                  <a:lnTo>
                    <a:pt x="236" y="183"/>
                  </a:lnTo>
                  <a:lnTo>
                    <a:pt x="240" y="173"/>
                  </a:lnTo>
                  <a:lnTo>
                    <a:pt x="237" y="159"/>
                  </a:lnTo>
                  <a:lnTo>
                    <a:pt x="231" y="147"/>
                  </a:lnTo>
                  <a:lnTo>
                    <a:pt x="228" y="143"/>
                  </a:lnTo>
                  <a:lnTo>
                    <a:pt x="230" y="144"/>
                  </a:lnTo>
                  <a:lnTo>
                    <a:pt x="238" y="145"/>
                  </a:lnTo>
                  <a:lnTo>
                    <a:pt x="250" y="147"/>
                  </a:lnTo>
                  <a:lnTo>
                    <a:pt x="261" y="149"/>
                  </a:lnTo>
                  <a:lnTo>
                    <a:pt x="274" y="150"/>
                  </a:lnTo>
                  <a:lnTo>
                    <a:pt x="285" y="149"/>
                  </a:lnTo>
                  <a:lnTo>
                    <a:pt x="295" y="146"/>
                  </a:lnTo>
                  <a:lnTo>
                    <a:pt x="298" y="142"/>
                  </a:lnTo>
                  <a:lnTo>
                    <a:pt x="296" y="136"/>
                  </a:lnTo>
                  <a:lnTo>
                    <a:pt x="289" y="131"/>
                  </a:lnTo>
                  <a:lnTo>
                    <a:pt x="279" y="129"/>
                  </a:lnTo>
                  <a:lnTo>
                    <a:pt x="266" y="127"/>
                  </a:lnTo>
                  <a:lnTo>
                    <a:pt x="253" y="125"/>
                  </a:lnTo>
                  <a:lnTo>
                    <a:pt x="242" y="125"/>
                  </a:lnTo>
                  <a:lnTo>
                    <a:pt x="235" y="125"/>
                  </a:lnTo>
                  <a:lnTo>
                    <a:pt x="231" y="125"/>
                  </a:lnTo>
                  <a:lnTo>
                    <a:pt x="236" y="121"/>
                  </a:lnTo>
                  <a:lnTo>
                    <a:pt x="244" y="109"/>
                  </a:lnTo>
                  <a:lnTo>
                    <a:pt x="251" y="97"/>
                  </a:lnTo>
                  <a:lnTo>
                    <a:pt x="251" y="86"/>
                  </a:lnTo>
                  <a:lnTo>
                    <a:pt x="247" y="84"/>
                  </a:lnTo>
                  <a:lnTo>
                    <a:pt x="242" y="85"/>
                  </a:lnTo>
                  <a:lnTo>
                    <a:pt x="234" y="89"/>
                  </a:lnTo>
                  <a:lnTo>
                    <a:pt x="226" y="94"/>
                  </a:lnTo>
                  <a:lnTo>
                    <a:pt x="217" y="100"/>
                  </a:lnTo>
                  <a:lnTo>
                    <a:pt x="209" y="107"/>
                  </a:lnTo>
                  <a:lnTo>
                    <a:pt x="202" y="113"/>
                  </a:lnTo>
                  <a:lnTo>
                    <a:pt x="197" y="117"/>
                  </a:lnTo>
                  <a:lnTo>
                    <a:pt x="190" y="119"/>
                  </a:lnTo>
                  <a:lnTo>
                    <a:pt x="182" y="119"/>
                  </a:lnTo>
                  <a:lnTo>
                    <a:pt x="170" y="119"/>
                  </a:lnTo>
                  <a:lnTo>
                    <a:pt x="160" y="119"/>
                  </a:lnTo>
                  <a:lnTo>
                    <a:pt x="148" y="116"/>
                  </a:lnTo>
                  <a:lnTo>
                    <a:pt x="139" y="113"/>
                  </a:lnTo>
                  <a:lnTo>
                    <a:pt x="131" y="109"/>
                  </a:lnTo>
                  <a:lnTo>
                    <a:pt x="125" y="102"/>
                  </a:lnTo>
                  <a:lnTo>
                    <a:pt x="118" y="92"/>
                  </a:lnTo>
                  <a:lnTo>
                    <a:pt x="110" y="78"/>
                  </a:lnTo>
                  <a:lnTo>
                    <a:pt x="101" y="63"/>
                  </a:lnTo>
                  <a:lnTo>
                    <a:pt x="92" y="47"/>
                  </a:lnTo>
                  <a:lnTo>
                    <a:pt x="84" y="32"/>
                  </a:lnTo>
                  <a:lnTo>
                    <a:pt x="76" y="18"/>
                  </a:lnTo>
                  <a:lnTo>
                    <a:pt x="70" y="7"/>
                  </a:lnTo>
                  <a:lnTo>
                    <a:pt x="65" y="0"/>
                  </a:lnTo>
                  <a:lnTo>
                    <a:pt x="35" y="14"/>
                  </a:lnTo>
                  <a:close/>
                </a:path>
              </a:pathLst>
            </a:custGeom>
            <a:gradFill rotWithShape="0">
              <a:gsLst>
                <a:gs pos="0">
                  <a:schemeClr val="hlink"/>
                </a:gs>
                <a:gs pos="100000">
                  <a:srgbClr val="333399"/>
                </a:gs>
              </a:gsLst>
              <a:path path="rect">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fr-FR"/>
            </a:p>
          </p:txBody>
        </p:sp>
        <p:sp>
          <p:nvSpPr>
            <p:cNvPr id="190482" name="Freeform 97"/>
            <p:cNvSpPr>
              <a:spLocks/>
            </p:cNvSpPr>
            <p:nvPr/>
          </p:nvSpPr>
          <p:spPr bwMode="auto">
            <a:xfrm>
              <a:off x="1125" y="1776"/>
              <a:ext cx="195" cy="202"/>
            </a:xfrm>
            <a:custGeom>
              <a:avLst/>
              <a:gdLst>
                <a:gd name="T0" fmla="*/ 1 w 390"/>
                <a:gd name="T1" fmla="*/ 1 h 402"/>
                <a:gd name="T2" fmla="*/ 1 w 390"/>
                <a:gd name="T3" fmla="*/ 1 h 402"/>
                <a:gd name="T4" fmla="*/ 1 w 390"/>
                <a:gd name="T5" fmla="*/ 1 h 402"/>
                <a:gd name="T6" fmla="*/ 1 w 390"/>
                <a:gd name="T7" fmla="*/ 1 h 402"/>
                <a:gd name="T8" fmla="*/ 1 w 390"/>
                <a:gd name="T9" fmla="*/ 1 h 402"/>
                <a:gd name="T10" fmla="*/ 1 w 390"/>
                <a:gd name="T11" fmla="*/ 1 h 402"/>
                <a:gd name="T12" fmla="*/ 1 w 390"/>
                <a:gd name="T13" fmla="*/ 1 h 402"/>
                <a:gd name="T14" fmla="*/ 1 w 390"/>
                <a:gd name="T15" fmla="*/ 1 h 402"/>
                <a:gd name="T16" fmla="*/ 1 w 390"/>
                <a:gd name="T17" fmla="*/ 1 h 402"/>
                <a:gd name="T18" fmla="*/ 1 w 390"/>
                <a:gd name="T19" fmla="*/ 1 h 402"/>
                <a:gd name="T20" fmla="*/ 1 w 390"/>
                <a:gd name="T21" fmla="*/ 1 h 402"/>
                <a:gd name="T22" fmla="*/ 1 w 390"/>
                <a:gd name="T23" fmla="*/ 1 h 402"/>
                <a:gd name="T24" fmla="*/ 1 w 390"/>
                <a:gd name="T25" fmla="*/ 1 h 402"/>
                <a:gd name="T26" fmla="*/ 1 w 390"/>
                <a:gd name="T27" fmla="*/ 1 h 402"/>
                <a:gd name="T28" fmla="*/ 1 w 390"/>
                <a:gd name="T29" fmla="*/ 1 h 402"/>
                <a:gd name="T30" fmla="*/ 1 w 390"/>
                <a:gd name="T31" fmla="*/ 1 h 402"/>
                <a:gd name="T32" fmla="*/ 1 w 390"/>
                <a:gd name="T33" fmla="*/ 1 h 402"/>
                <a:gd name="T34" fmla="*/ 1 w 390"/>
                <a:gd name="T35" fmla="*/ 1 h 402"/>
                <a:gd name="T36" fmla="*/ 1 w 390"/>
                <a:gd name="T37" fmla="*/ 1 h 402"/>
                <a:gd name="T38" fmla="*/ 1 w 390"/>
                <a:gd name="T39" fmla="*/ 1 h 402"/>
                <a:gd name="T40" fmla="*/ 1 w 390"/>
                <a:gd name="T41" fmla="*/ 1 h 402"/>
                <a:gd name="T42" fmla="*/ 1 w 390"/>
                <a:gd name="T43" fmla="*/ 1 h 402"/>
                <a:gd name="T44" fmla="*/ 1 w 390"/>
                <a:gd name="T45" fmla="*/ 1 h 402"/>
                <a:gd name="T46" fmla="*/ 1 w 390"/>
                <a:gd name="T47" fmla="*/ 1 h 402"/>
                <a:gd name="T48" fmla="*/ 1 w 390"/>
                <a:gd name="T49" fmla="*/ 1 h 402"/>
                <a:gd name="T50" fmla="*/ 1 w 390"/>
                <a:gd name="T51" fmla="*/ 1 h 402"/>
                <a:gd name="T52" fmla="*/ 1 w 390"/>
                <a:gd name="T53" fmla="*/ 1 h 402"/>
                <a:gd name="T54" fmla="*/ 1 w 390"/>
                <a:gd name="T55" fmla="*/ 1 h 402"/>
                <a:gd name="T56" fmla="*/ 1 w 390"/>
                <a:gd name="T57" fmla="*/ 1 h 402"/>
                <a:gd name="T58" fmla="*/ 1 w 390"/>
                <a:gd name="T59" fmla="*/ 1 h 402"/>
                <a:gd name="T60" fmla="*/ 1 w 390"/>
                <a:gd name="T61" fmla="*/ 1 h 402"/>
                <a:gd name="T62" fmla="*/ 1 w 390"/>
                <a:gd name="T63" fmla="*/ 1 h 402"/>
                <a:gd name="T64" fmla="*/ 1 w 390"/>
                <a:gd name="T65" fmla="*/ 1 h 402"/>
                <a:gd name="T66" fmla="*/ 1 w 390"/>
                <a:gd name="T67" fmla="*/ 1 h 402"/>
                <a:gd name="T68" fmla="*/ 1 w 390"/>
                <a:gd name="T69" fmla="*/ 1 h 402"/>
                <a:gd name="T70" fmla="*/ 1 w 390"/>
                <a:gd name="T71" fmla="*/ 1 h 402"/>
                <a:gd name="T72" fmla="*/ 1 w 390"/>
                <a:gd name="T73" fmla="*/ 1 h 402"/>
                <a:gd name="T74" fmla="*/ 1 w 390"/>
                <a:gd name="T75" fmla="*/ 1 h 402"/>
                <a:gd name="T76" fmla="*/ 1 w 390"/>
                <a:gd name="T77" fmla="*/ 1 h 402"/>
                <a:gd name="T78" fmla="*/ 1 w 390"/>
                <a:gd name="T79" fmla="*/ 1 h 402"/>
                <a:gd name="T80" fmla="*/ 1 w 390"/>
                <a:gd name="T81" fmla="*/ 1 h 402"/>
                <a:gd name="T82" fmla="*/ 1 w 390"/>
                <a:gd name="T83" fmla="*/ 1 h 402"/>
                <a:gd name="T84" fmla="*/ 1 w 390"/>
                <a:gd name="T85" fmla="*/ 1 h 402"/>
                <a:gd name="T86" fmla="*/ 1 w 390"/>
                <a:gd name="T87" fmla="*/ 1 h 402"/>
                <a:gd name="T88" fmla="*/ 1 w 390"/>
                <a:gd name="T89" fmla="*/ 1 h 402"/>
                <a:gd name="T90" fmla="*/ 1 w 390"/>
                <a:gd name="T91" fmla="*/ 1 h 402"/>
                <a:gd name="T92" fmla="*/ 1 w 390"/>
                <a:gd name="T93" fmla="*/ 1 h 402"/>
                <a:gd name="T94" fmla="*/ 1 w 390"/>
                <a:gd name="T95" fmla="*/ 1 h 402"/>
                <a:gd name="T96" fmla="*/ 1 w 390"/>
                <a:gd name="T97" fmla="*/ 1 h 402"/>
                <a:gd name="T98" fmla="*/ 1 w 390"/>
                <a:gd name="T99" fmla="*/ 1 h 402"/>
                <a:gd name="T100" fmla="*/ 1 w 390"/>
                <a:gd name="T101" fmla="*/ 1 h 402"/>
                <a:gd name="T102" fmla="*/ 1 w 390"/>
                <a:gd name="T103" fmla="*/ 1 h 4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90"/>
                <a:gd name="T157" fmla="*/ 0 h 402"/>
                <a:gd name="T158" fmla="*/ 390 w 390"/>
                <a:gd name="T159" fmla="*/ 402 h 4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90" h="402">
                  <a:moveTo>
                    <a:pt x="107" y="298"/>
                  </a:moveTo>
                  <a:lnTo>
                    <a:pt x="100" y="302"/>
                  </a:lnTo>
                  <a:lnTo>
                    <a:pt x="95" y="305"/>
                  </a:lnTo>
                  <a:lnTo>
                    <a:pt x="88" y="310"/>
                  </a:lnTo>
                  <a:lnTo>
                    <a:pt x="81" y="314"/>
                  </a:lnTo>
                  <a:lnTo>
                    <a:pt x="75" y="318"/>
                  </a:lnTo>
                  <a:lnTo>
                    <a:pt x="69" y="323"/>
                  </a:lnTo>
                  <a:lnTo>
                    <a:pt x="65" y="326"/>
                  </a:lnTo>
                  <a:lnTo>
                    <a:pt x="60" y="328"/>
                  </a:lnTo>
                  <a:lnTo>
                    <a:pt x="55" y="331"/>
                  </a:lnTo>
                  <a:lnTo>
                    <a:pt x="48" y="331"/>
                  </a:lnTo>
                  <a:lnTo>
                    <a:pt x="42" y="331"/>
                  </a:lnTo>
                  <a:lnTo>
                    <a:pt x="35" y="328"/>
                  </a:lnTo>
                  <a:lnTo>
                    <a:pt x="30" y="325"/>
                  </a:lnTo>
                  <a:lnTo>
                    <a:pt x="27" y="319"/>
                  </a:lnTo>
                  <a:lnTo>
                    <a:pt x="28" y="312"/>
                  </a:lnTo>
                  <a:lnTo>
                    <a:pt x="33" y="304"/>
                  </a:lnTo>
                  <a:lnTo>
                    <a:pt x="24" y="304"/>
                  </a:lnTo>
                  <a:lnTo>
                    <a:pt x="15" y="302"/>
                  </a:lnTo>
                  <a:lnTo>
                    <a:pt x="9" y="298"/>
                  </a:lnTo>
                  <a:lnTo>
                    <a:pt x="5" y="293"/>
                  </a:lnTo>
                  <a:lnTo>
                    <a:pt x="3" y="287"/>
                  </a:lnTo>
                  <a:lnTo>
                    <a:pt x="5" y="281"/>
                  </a:lnTo>
                  <a:lnTo>
                    <a:pt x="9" y="274"/>
                  </a:lnTo>
                  <a:lnTo>
                    <a:pt x="17" y="268"/>
                  </a:lnTo>
                  <a:lnTo>
                    <a:pt x="3" y="260"/>
                  </a:lnTo>
                  <a:lnTo>
                    <a:pt x="0" y="250"/>
                  </a:lnTo>
                  <a:lnTo>
                    <a:pt x="7" y="241"/>
                  </a:lnTo>
                  <a:lnTo>
                    <a:pt x="21" y="233"/>
                  </a:lnTo>
                  <a:lnTo>
                    <a:pt x="28" y="229"/>
                  </a:lnTo>
                  <a:lnTo>
                    <a:pt x="36" y="224"/>
                  </a:lnTo>
                  <a:lnTo>
                    <a:pt x="43" y="221"/>
                  </a:lnTo>
                  <a:lnTo>
                    <a:pt x="51" y="216"/>
                  </a:lnTo>
                  <a:lnTo>
                    <a:pt x="56" y="212"/>
                  </a:lnTo>
                  <a:lnTo>
                    <a:pt x="63" y="208"/>
                  </a:lnTo>
                  <a:lnTo>
                    <a:pt x="68" y="205"/>
                  </a:lnTo>
                  <a:lnTo>
                    <a:pt x="73" y="201"/>
                  </a:lnTo>
                  <a:lnTo>
                    <a:pt x="71" y="162"/>
                  </a:lnTo>
                  <a:lnTo>
                    <a:pt x="65" y="159"/>
                  </a:lnTo>
                  <a:lnTo>
                    <a:pt x="58" y="155"/>
                  </a:lnTo>
                  <a:lnTo>
                    <a:pt x="51" y="152"/>
                  </a:lnTo>
                  <a:lnTo>
                    <a:pt x="44" y="148"/>
                  </a:lnTo>
                  <a:lnTo>
                    <a:pt x="37" y="146"/>
                  </a:lnTo>
                  <a:lnTo>
                    <a:pt x="30" y="144"/>
                  </a:lnTo>
                  <a:lnTo>
                    <a:pt x="24" y="141"/>
                  </a:lnTo>
                  <a:lnTo>
                    <a:pt x="20" y="139"/>
                  </a:lnTo>
                  <a:lnTo>
                    <a:pt x="12" y="130"/>
                  </a:lnTo>
                  <a:lnTo>
                    <a:pt x="6" y="117"/>
                  </a:lnTo>
                  <a:lnTo>
                    <a:pt x="9" y="106"/>
                  </a:lnTo>
                  <a:lnTo>
                    <a:pt x="25" y="103"/>
                  </a:lnTo>
                  <a:lnTo>
                    <a:pt x="21" y="95"/>
                  </a:lnTo>
                  <a:lnTo>
                    <a:pt x="17" y="87"/>
                  </a:lnTo>
                  <a:lnTo>
                    <a:pt x="17" y="79"/>
                  </a:lnTo>
                  <a:lnTo>
                    <a:pt x="20" y="73"/>
                  </a:lnTo>
                  <a:lnTo>
                    <a:pt x="24" y="69"/>
                  </a:lnTo>
                  <a:lnTo>
                    <a:pt x="30" y="65"/>
                  </a:lnTo>
                  <a:lnTo>
                    <a:pt x="38" y="65"/>
                  </a:lnTo>
                  <a:lnTo>
                    <a:pt x="48" y="69"/>
                  </a:lnTo>
                  <a:lnTo>
                    <a:pt x="47" y="60"/>
                  </a:lnTo>
                  <a:lnTo>
                    <a:pt x="48" y="53"/>
                  </a:lnTo>
                  <a:lnTo>
                    <a:pt x="52" y="47"/>
                  </a:lnTo>
                  <a:lnTo>
                    <a:pt x="55" y="43"/>
                  </a:lnTo>
                  <a:lnTo>
                    <a:pt x="61" y="42"/>
                  </a:lnTo>
                  <a:lnTo>
                    <a:pt x="67" y="43"/>
                  </a:lnTo>
                  <a:lnTo>
                    <a:pt x="74" y="47"/>
                  </a:lnTo>
                  <a:lnTo>
                    <a:pt x="81" y="53"/>
                  </a:lnTo>
                  <a:lnTo>
                    <a:pt x="86" y="58"/>
                  </a:lnTo>
                  <a:lnTo>
                    <a:pt x="93" y="63"/>
                  </a:lnTo>
                  <a:lnTo>
                    <a:pt x="100" y="69"/>
                  </a:lnTo>
                  <a:lnTo>
                    <a:pt x="108" y="73"/>
                  </a:lnTo>
                  <a:lnTo>
                    <a:pt x="115" y="78"/>
                  </a:lnTo>
                  <a:lnTo>
                    <a:pt x="121" y="83"/>
                  </a:lnTo>
                  <a:lnTo>
                    <a:pt x="127" y="86"/>
                  </a:lnTo>
                  <a:lnTo>
                    <a:pt x="130" y="90"/>
                  </a:lnTo>
                  <a:lnTo>
                    <a:pt x="156" y="84"/>
                  </a:lnTo>
                  <a:lnTo>
                    <a:pt x="157" y="69"/>
                  </a:lnTo>
                  <a:lnTo>
                    <a:pt x="157" y="53"/>
                  </a:lnTo>
                  <a:lnTo>
                    <a:pt x="156" y="39"/>
                  </a:lnTo>
                  <a:lnTo>
                    <a:pt x="156" y="27"/>
                  </a:lnTo>
                  <a:lnTo>
                    <a:pt x="157" y="22"/>
                  </a:lnTo>
                  <a:lnTo>
                    <a:pt x="160" y="16"/>
                  </a:lnTo>
                  <a:lnTo>
                    <a:pt x="164" y="10"/>
                  </a:lnTo>
                  <a:lnTo>
                    <a:pt x="169" y="5"/>
                  </a:lnTo>
                  <a:lnTo>
                    <a:pt x="175" y="3"/>
                  </a:lnTo>
                  <a:lnTo>
                    <a:pt x="181" y="4"/>
                  </a:lnTo>
                  <a:lnTo>
                    <a:pt x="186" y="9"/>
                  </a:lnTo>
                  <a:lnTo>
                    <a:pt x="190" y="18"/>
                  </a:lnTo>
                  <a:lnTo>
                    <a:pt x="196" y="10"/>
                  </a:lnTo>
                  <a:lnTo>
                    <a:pt x="202" y="4"/>
                  </a:lnTo>
                  <a:lnTo>
                    <a:pt x="209" y="1"/>
                  </a:lnTo>
                  <a:lnTo>
                    <a:pt x="216" y="0"/>
                  </a:lnTo>
                  <a:lnTo>
                    <a:pt x="221" y="2"/>
                  </a:lnTo>
                  <a:lnTo>
                    <a:pt x="226" y="7"/>
                  </a:lnTo>
                  <a:lnTo>
                    <a:pt x="229" y="13"/>
                  </a:lnTo>
                  <a:lnTo>
                    <a:pt x="231" y="24"/>
                  </a:lnTo>
                  <a:lnTo>
                    <a:pt x="244" y="17"/>
                  </a:lnTo>
                  <a:lnTo>
                    <a:pt x="254" y="19"/>
                  </a:lnTo>
                  <a:lnTo>
                    <a:pt x="258" y="28"/>
                  </a:lnTo>
                  <a:lnTo>
                    <a:pt x="258" y="46"/>
                  </a:lnTo>
                  <a:lnTo>
                    <a:pt x="257" y="61"/>
                  </a:lnTo>
                  <a:lnTo>
                    <a:pt x="256" y="73"/>
                  </a:lnTo>
                  <a:lnTo>
                    <a:pt x="255" y="85"/>
                  </a:lnTo>
                  <a:lnTo>
                    <a:pt x="254" y="96"/>
                  </a:lnTo>
                  <a:lnTo>
                    <a:pt x="278" y="106"/>
                  </a:lnTo>
                  <a:lnTo>
                    <a:pt x="285" y="102"/>
                  </a:lnTo>
                  <a:lnTo>
                    <a:pt x="292" y="99"/>
                  </a:lnTo>
                  <a:lnTo>
                    <a:pt x="299" y="95"/>
                  </a:lnTo>
                  <a:lnTo>
                    <a:pt x="305" y="91"/>
                  </a:lnTo>
                  <a:lnTo>
                    <a:pt x="311" y="87"/>
                  </a:lnTo>
                  <a:lnTo>
                    <a:pt x="317" y="84"/>
                  </a:lnTo>
                  <a:lnTo>
                    <a:pt x="323" y="80"/>
                  </a:lnTo>
                  <a:lnTo>
                    <a:pt x="327" y="77"/>
                  </a:lnTo>
                  <a:lnTo>
                    <a:pt x="332" y="76"/>
                  </a:lnTo>
                  <a:lnTo>
                    <a:pt x="339" y="76"/>
                  </a:lnTo>
                  <a:lnTo>
                    <a:pt x="346" y="76"/>
                  </a:lnTo>
                  <a:lnTo>
                    <a:pt x="352" y="79"/>
                  </a:lnTo>
                  <a:lnTo>
                    <a:pt x="357" y="83"/>
                  </a:lnTo>
                  <a:lnTo>
                    <a:pt x="358" y="87"/>
                  </a:lnTo>
                  <a:lnTo>
                    <a:pt x="357" y="94"/>
                  </a:lnTo>
                  <a:lnTo>
                    <a:pt x="352" y="102"/>
                  </a:lnTo>
                  <a:lnTo>
                    <a:pt x="362" y="103"/>
                  </a:lnTo>
                  <a:lnTo>
                    <a:pt x="370" y="106"/>
                  </a:lnTo>
                  <a:lnTo>
                    <a:pt x="376" y="110"/>
                  </a:lnTo>
                  <a:lnTo>
                    <a:pt x="380" y="115"/>
                  </a:lnTo>
                  <a:lnTo>
                    <a:pt x="382" y="122"/>
                  </a:lnTo>
                  <a:lnTo>
                    <a:pt x="380" y="129"/>
                  </a:lnTo>
                  <a:lnTo>
                    <a:pt x="375" y="135"/>
                  </a:lnTo>
                  <a:lnTo>
                    <a:pt x="367" y="141"/>
                  </a:lnTo>
                  <a:lnTo>
                    <a:pt x="379" y="151"/>
                  </a:lnTo>
                  <a:lnTo>
                    <a:pt x="383" y="159"/>
                  </a:lnTo>
                  <a:lnTo>
                    <a:pt x="376" y="168"/>
                  </a:lnTo>
                  <a:lnTo>
                    <a:pt x="362" y="177"/>
                  </a:lnTo>
                  <a:lnTo>
                    <a:pt x="355" y="181"/>
                  </a:lnTo>
                  <a:lnTo>
                    <a:pt x="348" y="183"/>
                  </a:lnTo>
                  <a:lnTo>
                    <a:pt x="341" y="186"/>
                  </a:lnTo>
                  <a:lnTo>
                    <a:pt x="335" y="190"/>
                  </a:lnTo>
                  <a:lnTo>
                    <a:pt x="330" y="192"/>
                  </a:lnTo>
                  <a:lnTo>
                    <a:pt x="324" y="195"/>
                  </a:lnTo>
                  <a:lnTo>
                    <a:pt x="319" y="196"/>
                  </a:lnTo>
                  <a:lnTo>
                    <a:pt x="316" y="197"/>
                  </a:lnTo>
                  <a:lnTo>
                    <a:pt x="327" y="220"/>
                  </a:lnTo>
                  <a:lnTo>
                    <a:pt x="333" y="224"/>
                  </a:lnTo>
                  <a:lnTo>
                    <a:pt x="340" y="228"/>
                  </a:lnTo>
                  <a:lnTo>
                    <a:pt x="347" y="231"/>
                  </a:lnTo>
                  <a:lnTo>
                    <a:pt x="354" y="235"/>
                  </a:lnTo>
                  <a:lnTo>
                    <a:pt x="360" y="237"/>
                  </a:lnTo>
                  <a:lnTo>
                    <a:pt x="367" y="241"/>
                  </a:lnTo>
                  <a:lnTo>
                    <a:pt x="372" y="243"/>
                  </a:lnTo>
                  <a:lnTo>
                    <a:pt x="377" y="245"/>
                  </a:lnTo>
                  <a:lnTo>
                    <a:pt x="385" y="253"/>
                  </a:lnTo>
                  <a:lnTo>
                    <a:pt x="390" y="267"/>
                  </a:lnTo>
                  <a:lnTo>
                    <a:pt x="386" y="278"/>
                  </a:lnTo>
                  <a:lnTo>
                    <a:pt x="370" y="280"/>
                  </a:lnTo>
                  <a:lnTo>
                    <a:pt x="375" y="288"/>
                  </a:lnTo>
                  <a:lnTo>
                    <a:pt x="377" y="296"/>
                  </a:lnTo>
                  <a:lnTo>
                    <a:pt x="377" y="304"/>
                  </a:lnTo>
                  <a:lnTo>
                    <a:pt x="375" y="310"/>
                  </a:lnTo>
                  <a:lnTo>
                    <a:pt x="370" y="314"/>
                  </a:lnTo>
                  <a:lnTo>
                    <a:pt x="363" y="317"/>
                  </a:lnTo>
                  <a:lnTo>
                    <a:pt x="355" y="316"/>
                  </a:lnTo>
                  <a:lnTo>
                    <a:pt x="345" y="312"/>
                  </a:lnTo>
                  <a:lnTo>
                    <a:pt x="346" y="321"/>
                  </a:lnTo>
                  <a:lnTo>
                    <a:pt x="345" y="329"/>
                  </a:lnTo>
                  <a:lnTo>
                    <a:pt x="341" y="334"/>
                  </a:lnTo>
                  <a:lnTo>
                    <a:pt x="338" y="338"/>
                  </a:lnTo>
                  <a:lnTo>
                    <a:pt x="332" y="339"/>
                  </a:lnTo>
                  <a:lnTo>
                    <a:pt x="326" y="338"/>
                  </a:lnTo>
                  <a:lnTo>
                    <a:pt x="319" y="333"/>
                  </a:lnTo>
                  <a:lnTo>
                    <a:pt x="312" y="327"/>
                  </a:lnTo>
                  <a:lnTo>
                    <a:pt x="307" y="323"/>
                  </a:lnTo>
                  <a:lnTo>
                    <a:pt x="301" y="318"/>
                  </a:lnTo>
                  <a:lnTo>
                    <a:pt x="294" y="314"/>
                  </a:lnTo>
                  <a:lnTo>
                    <a:pt x="287" y="312"/>
                  </a:lnTo>
                  <a:lnTo>
                    <a:pt x="280" y="309"/>
                  </a:lnTo>
                  <a:lnTo>
                    <a:pt x="274" y="306"/>
                  </a:lnTo>
                  <a:lnTo>
                    <a:pt x="270" y="304"/>
                  </a:lnTo>
                  <a:lnTo>
                    <a:pt x="266" y="302"/>
                  </a:lnTo>
                  <a:lnTo>
                    <a:pt x="236" y="316"/>
                  </a:lnTo>
                  <a:lnTo>
                    <a:pt x="235" y="331"/>
                  </a:lnTo>
                  <a:lnTo>
                    <a:pt x="236" y="346"/>
                  </a:lnTo>
                  <a:lnTo>
                    <a:pt x="239" y="361"/>
                  </a:lnTo>
                  <a:lnTo>
                    <a:pt x="240" y="372"/>
                  </a:lnTo>
                  <a:lnTo>
                    <a:pt x="239" y="377"/>
                  </a:lnTo>
                  <a:lnTo>
                    <a:pt x="236" y="382"/>
                  </a:lnTo>
                  <a:lnTo>
                    <a:pt x="232" y="388"/>
                  </a:lnTo>
                  <a:lnTo>
                    <a:pt x="227" y="393"/>
                  </a:lnTo>
                  <a:lnTo>
                    <a:pt x="221" y="396"/>
                  </a:lnTo>
                  <a:lnTo>
                    <a:pt x="216" y="395"/>
                  </a:lnTo>
                  <a:lnTo>
                    <a:pt x="210" y="392"/>
                  </a:lnTo>
                  <a:lnTo>
                    <a:pt x="205" y="382"/>
                  </a:lnTo>
                  <a:lnTo>
                    <a:pt x="201" y="392"/>
                  </a:lnTo>
                  <a:lnTo>
                    <a:pt x="195" y="397"/>
                  </a:lnTo>
                  <a:lnTo>
                    <a:pt x="188" y="401"/>
                  </a:lnTo>
                  <a:lnTo>
                    <a:pt x="182" y="402"/>
                  </a:lnTo>
                  <a:lnTo>
                    <a:pt x="175" y="401"/>
                  </a:lnTo>
                  <a:lnTo>
                    <a:pt x="171" y="396"/>
                  </a:lnTo>
                  <a:lnTo>
                    <a:pt x="166" y="389"/>
                  </a:lnTo>
                  <a:lnTo>
                    <a:pt x="165" y="379"/>
                  </a:lnTo>
                  <a:lnTo>
                    <a:pt x="157" y="384"/>
                  </a:lnTo>
                  <a:lnTo>
                    <a:pt x="150" y="386"/>
                  </a:lnTo>
                  <a:lnTo>
                    <a:pt x="144" y="386"/>
                  </a:lnTo>
                  <a:lnTo>
                    <a:pt x="139" y="384"/>
                  </a:lnTo>
                  <a:lnTo>
                    <a:pt x="136" y="380"/>
                  </a:lnTo>
                  <a:lnTo>
                    <a:pt x="134" y="374"/>
                  </a:lnTo>
                  <a:lnTo>
                    <a:pt x="134" y="367"/>
                  </a:lnTo>
                  <a:lnTo>
                    <a:pt x="135" y="358"/>
                  </a:lnTo>
                  <a:lnTo>
                    <a:pt x="137" y="344"/>
                  </a:lnTo>
                  <a:lnTo>
                    <a:pt x="135" y="331"/>
                  </a:lnTo>
                  <a:lnTo>
                    <a:pt x="133" y="320"/>
                  </a:lnTo>
                  <a:lnTo>
                    <a:pt x="133" y="311"/>
                  </a:lnTo>
                  <a:lnTo>
                    <a:pt x="107" y="298"/>
                  </a:lnTo>
                  <a:close/>
                </a:path>
              </a:pathLst>
            </a:custGeom>
            <a:gradFill rotWithShape="0">
              <a:gsLst>
                <a:gs pos="0">
                  <a:schemeClr val="hlink"/>
                </a:gs>
                <a:gs pos="100000">
                  <a:srgbClr val="333399"/>
                </a:gs>
              </a:gsLst>
              <a:path path="rect">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fr-FR"/>
            </a:p>
          </p:txBody>
        </p:sp>
      </p:grpSp>
      <p:pic>
        <p:nvPicPr>
          <p:cNvPr id="147554" name="Picture 98" descr="BD20052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4305300"/>
            <a:ext cx="2362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555" name="Text Box 99"/>
          <p:cNvSpPr txBox="1">
            <a:spLocks noChangeArrowheads="1"/>
          </p:cNvSpPr>
          <p:nvPr/>
        </p:nvSpPr>
        <p:spPr bwMode="auto">
          <a:xfrm>
            <a:off x="1676401" y="3903663"/>
            <a:ext cx="2347117" cy="461665"/>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eaLnBrk="1" hangingPunct="1">
              <a:defRPr/>
            </a:pPr>
            <a:r>
              <a:rPr lang="fr-FR" altLang="x-none" b="1" dirty="0">
                <a:solidFill>
                  <a:srgbClr val="FF0000"/>
                </a:solidFill>
                <a:effectLst>
                  <a:outerShdw blurRad="38100" dist="38100" dir="2700000" algn="tl">
                    <a:srgbClr val="C0C0C0"/>
                  </a:outerShdw>
                </a:effectLst>
                <a:latin typeface="+mj-lt"/>
              </a:rPr>
              <a:t>MEDICAMENTS</a:t>
            </a:r>
          </a:p>
        </p:txBody>
      </p:sp>
      <p:sp>
        <p:nvSpPr>
          <p:cNvPr id="147556" name="Text Box 100"/>
          <p:cNvSpPr txBox="1">
            <a:spLocks noChangeArrowheads="1"/>
          </p:cNvSpPr>
          <p:nvPr/>
        </p:nvSpPr>
        <p:spPr bwMode="auto">
          <a:xfrm>
            <a:off x="8782537" y="2644610"/>
            <a:ext cx="2585964" cy="461665"/>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eaLnBrk="1" hangingPunct="1">
              <a:defRPr/>
            </a:pPr>
            <a:r>
              <a:rPr lang="fr-FR" altLang="x-none" b="1" dirty="0">
                <a:effectLst>
                  <a:outerShdw blurRad="38100" dist="38100" dir="2700000" algn="tl">
                    <a:srgbClr val="C0C0C0"/>
                  </a:outerShdw>
                </a:effectLst>
                <a:latin typeface="+mj-lt"/>
              </a:rPr>
              <a:t>SURPOPULATION</a:t>
            </a:r>
          </a:p>
        </p:txBody>
      </p:sp>
      <p:sp>
        <p:nvSpPr>
          <p:cNvPr id="147557" name="Rectangle 101"/>
          <p:cNvSpPr>
            <a:spLocks noChangeArrowheads="1"/>
          </p:cNvSpPr>
          <p:nvPr/>
        </p:nvSpPr>
        <p:spPr bwMode="auto">
          <a:xfrm>
            <a:off x="5530851" y="1679575"/>
            <a:ext cx="849913" cy="36933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eaLnBrk="1" hangingPunct="1">
              <a:defRPr/>
            </a:pPr>
            <a:r>
              <a:rPr lang="fr-FR" altLang="x-none" sz="1800" b="1" dirty="0">
                <a:solidFill>
                  <a:srgbClr val="0033CC"/>
                </a:solidFill>
                <a:effectLst>
                  <a:outerShdw blurRad="38100" dist="38100" dir="2700000" algn="tl">
                    <a:srgbClr val="C0C0C0"/>
                  </a:outerShdw>
                </a:effectLst>
                <a:latin typeface="+mj-lt"/>
              </a:rPr>
              <a:t>FROID</a:t>
            </a:r>
          </a:p>
        </p:txBody>
      </p:sp>
      <p:sp>
        <p:nvSpPr>
          <p:cNvPr id="147558" name="WordArt 102"/>
          <p:cNvSpPr>
            <a:spLocks noChangeArrowheads="1" noChangeShapeType="1" noTextEdit="1"/>
          </p:cNvSpPr>
          <p:nvPr/>
        </p:nvSpPr>
        <p:spPr bwMode="auto">
          <a:xfrm rot="5400000">
            <a:off x="3306763" y="2636838"/>
            <a:ext cx="2441575" cy="9779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wordArtVert" wrap="none" fromWordArt="1">
            <a:prstTxWarp prst="textWave4">
              <a:avLst>
                <a:gd name="adj1" fmla="val 13005"/>
                <a:gd name="adj2" fmla="val 0"/>
              </a:avLst>
            </a:prstTxWarp>
          </a:bodyPr>
          <a:lstStyle/>
          <a:p>
            <a:pPr fontAlgn="auto"/>
            <a:r>
              <a:rPr lang="mr-IN" sz="2000" kern="10" spc="-100" dirty="0">
                <a:gradFill rotWithShape="1">
                  <a:gsLst>
                    <a:gs pos="0">
                      <a:schemeClr val="accent2"/>
                    </a:gs>
                    <a:gs pos="50000">
                      <a:srgbClr val="FF0000"/>
                    </a:gs>
                    <a:gs pos="100000">
                      <a:schemeClr val="accent2"/>
                    </a:gs>
                  </a:gsLst>
                  <a:lin ang="2700000" scaled="1"/>
                </a:gradFill>
                <a:effectLst>
                  <a:outerShdw blurRad="63500" dist="99190" dir="7788334" algn="ctr" rotWithShape="0">
                    <a:srgbClr val="000080">
                      <a:alpha val="74997"/>
                    </a:srgbClr>
                  </a:outerShdw>
                </a:effectLst>
                <a:latin typeface="Arial Black" charset="0"/>
                <a:ea typeface="Arial Black" charset="0"/>
                <a:cs typeface="Arial Black" charset="0"/>
              </a:rPr>
              <a:t>          </a:t>
            </a:r>
            <a:endParaRPr lang="fr-FR" sz="2000" kern="10" spc="-100" dirty="0">
              <a:gradFill rotWithShape="1">
                <a:gsLst>
                  <a:gs pos="0">
                    <a:schemeClr val="accent2"/>
                  </a:gs>
                  <a:gs pos="50000">
                    <a:srgbClr val="FF0000"/>
                  </a:gs>
                  <a:gs pos="100000">
                    <a:schemeClr val="accent2"/>
                  </a:gs>
                </a:gsLst>
                <a:lin ang="2700000" scaled="1"/>
              </a:gradFill>
              <a:effectLst>
                <a:outerShdw blurRad="63500" dist="99190" dir="7788334" algn="ctr" rotWithShape="0">
                  <a:srgbClr val="000080">
                    <a:alpha val="74997"/>
                  </a:srgbClr>
                </a:outerShdw>
              </a:effectLst>
              <a:latin typeface="Arial Black" charset="0"/>
              <a:ea typeface="Arial Black" charset="0"/>
              <a:cs typeface="Arial Black" charset="0"/>
            </a:endParaRPr>
          </a:p>
        </p:txBody>
      </p:sp>
      <p:sp>
        <p:nvSpPr>
          <p:cNvPr id="147559" name="Text Box 103"/>
          <p:cNvSpPr txBox="1">
            <a:spLocks noChangeArrowheads="1"/>
          </p:cNvSpPr>
          <p:nvPr/>
        </p:nvSpPr>
        <p:spPr bwMode="auto">
          <a:xfrm>
            <a:off x="471268" y="1939646"/>
            <a:ext cx="5600700" cy="519113"/>
          </a:xfrm>
          <a:prstGeom prst="rect">
            <a:avLst/>
          </a:prstGeom>
          <a:noFill/>
          <a:ln w="9525">
            <a:noFill/>
            <a:miter lim="800000"/>
            <a:headEnd/>
            <a:tailEnd/>
          </a:ln>
          <a:effectLst/>
        </p:spPr>
        <p:txBody>
          <a:bodyPr>
            <a:spAutoFit/>
          </a:bodyPr>
          <a:lstStyle>
            <a:lvl1pPr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eaLnBrk="1" hangingPunct="1">
              <a:defRPr/>
            </a:pPr>
            <a:r>
              <a:rPr lang="fr-CH" altLang="x-none" sz="2800" dirty="0">
                <a:solidFill>
                  <a:schemeClr val="accent1">
                    <a:lumMod val="60000"/>
                    <a:lumOff val="40000"/>
                  </a:schemeClr>
                </a:solidFill>
                <a:effectLst>
                  <a:outerShdw blurRad="38100" dist="38100" dir="2700000" algn="tl">
                    <a:srgbClr val="C0C0C0"/>
                  </a:outerShdw>
                </a:effectLst>
                <a:latin typeface="+mj-lt"/>
              </a:rPr>
              <a:t>Expériences de SEYLE (1936)</a:t>
            </a:r>
            <a:endParaRPr lang="fr-FR" altLang="x-none" sz="2800" dirty="0">
              <a:solidFill>
                <a:schemeClr val="accent1">
                  <a:lumMod val="60000"/>
                  <a:lumOff val="40000"/>
                </a:schemeClr>
              </a:solidFill>
              <a:effectLst>
                <a:outerShdw blurRad="38100" dist="38100" dir="2700000" algn="tl">
                  <a:srgbClr val="C0C0C0"/>
                </a:outerShdw>
              </a:effectLst>
              <a:latin typeface="+mj-l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par>
                          <p:cTn id="8" fill="hold" nodeType="afterGroup">
                            <p:stCondLst>
                              <p:cond delay="1500"/>
                            </p:stCondLst>
                            <p:childTnLst>
                              <p:par>
                                <p:cTn id="9" presetID="18" presetClass="entr" presetSubtype="6" fill="hold" grpId="0" nodeType="afterEffect">
                                  <p:stCondLst>
                                    <p:cond delay="1000"/>
                                  </p:stCondLst>
                                  <p:childTnLst>
                                    <p:set>
                                      <p:cBhvr>
                                        <p:cTn id="10" dur="1" fill="hold">
                                          <p:stCondLst>
                                            <p:cond delay="0"/>
                                          </p:stCondLst>
                                        </p:cTn>
                                        <p:tgtEl>
                                          <p:spTgt spid="147558"/>
                                        </p:tgtEl>
                                        <p:attrNameLst>
                                          <p:attrName>style.visibility</p:attrName>
                                        </p:attrNameLst>
                                      </p:cBhvr>
                                      <p:to>
                                        <p:strVal val="visible"/>
                                      </p:to>
                                    </p:set>
                                    <p:animEffect transition="in" filter="strips(downRight)">
                                      <p:cBhvr>
                                        <p:cTn id="11" dur="500"/>
                                        <p:tgtEl>
                                          <p:spTgt spid="147558"/>
                                        </p:tgtEl>
                                      </p:cBhvr>
                                    </p:animEffect>
                                  </p:childTnLst>
                                </p:cTn>
                              </p:par>
                            </p:childTnLst>
                          </p:cTn>
                        </p:par>
                        <p:par>
                          <p:cTn id="12" fill="hold" nodeType="afterGroup">
                            <p:stCondLst>
                              <p:cond delay="3000"/>
                            </p:stCondLst>
                            <p:childTnLst>
                              <p:par>
                                <p:cTn id="13" presetID="22" presetClass="entr" presetSubtype="1" fill="hold" grpId="0" nodeType="afterEffect">
                                  <p:stCondLst>
                                    <p:cond delay="2000"/>
                                  </p:stCondLst>
                                  <p:iterate type="lt">
                                    <p:tmPct val="100000"/>
                                  </p:iterate>
                                  <p:childTnLst>
                                    <p:set>
                                      <p:cBhvr>
                                        <p:cTn id="14" dur="1" fill="hold">
                                          <p:stCondLst>
                                            <p:cond delay="0"/>
                                          </p:stCondLst>
                                        </p:cTn>
                                        <p:tgtEl>
                                          <p:spTgt spid="147555"/>
                                        </p:tgtEl>
                                        <p:attrNameLst>
                                          <p:attrName>style.visibility</p:attrName>
                                        </p:attrNameLst>
                                      </p:cBhvr>
                                      <p:to>
                                        <p:strVal val="visible"/>
                                      </p:to>
                                    </p:set>
                                    <p:animEffect transition="in" filter="wipe(up)">
                                      <p:cBhvr>
                                        <p:cTn id="15" dur="75"/>
                                        <p:tgtEl>
                                          <p:spTgt spid="147555"/>
                                        </p:tgtEl>
                                      </p:cBhvr>
                                    </p:animEffect>
                                  </p:childTnLst>
                                </p:cTn>
                              </p:par>
                            </p:childTnLst>
                          </p:cTn>
                        </p:par>
                        <p:par>
                          <p:cTn id="16" fill="hold" nodeType="afterGroup">
                            <p:stCondLst>
                              <p:cond delay="5825"/>
                            </p:stCondLst>
                            <p:childTnLst>
                              <p:par>
                                <p:cTn id="17" presetID="4" presetClass="entr" presetSubtype="32" fill="hold" nodeType="afterEffect">
                                  <p:stCondLst>
                                    <p:cond delay="0"/>
                                  </p:stCondLst>
                                  <p:childTnLst>
                                    <p:set>
                                      <p:cBhvr>
                                        <p:cTn id="18" dur="1" fill="hold">
                                          <p:stCondLst>
                                            <p:cond delay="0"/>
                                          </p:stCondLst>
                                        </p:cTn>
                                        <p:tgtEl>
                                          <p:spTgt spid="147554"/>
                                        </p:tgtEl>
                                        <p:attrNameLst>
                                          <p:attrName>style.visibility</p:attrName>
                                        </p:attrNameLst>
                                      </p:cBhvr>
                                      <p:to>
                                        <p:strVal val="visible"/>
                                      </p:to>
                                    </p:set>
                                    <p:animEffect transition="in" filter="box(out)">
                                      <p:cBhvr>
                                        <p:cTn id="19" dur="500"/>
                                        <p:tgtEl>
                                          <p:spTgt spid="147554"/>
                                        </p:tgtEl>
                                      </p:cBhvr>
                                    </p:animEffect>
                                  </p:childTnLst>
                                </p:cTn>
                              </p:par>
                            </p:childTnLst>
                          </p:cTn>
                        </p:par>
                        <p:par>
                          <p:cTn id="20" fill="hold" nodeType="afterGroup">
                            <p:stCondLst>
                              <p:cond delay="6325"/>
                            </p:stCondLst>
                            <p:childTnLst>
                              <p:par>
                                <p:cTn id="21" presetID="22" presetClass="entr" presetSubtype="1" fill="hold" grpId="0" nodeType="afterEffect">
                                  <p:stCondLst>
                                    <p:cond delay="2000"/>
                                  </p:stCondLst>
                                  <p:iterate type="lt">
                                    <p:tmPct val="100000"/>
                                  </p:iterate>
                                  <p:childTnLst>
                                    <p:set>
                                      <p:cBhvr>
                                        <p:cTn id="22" dur="1" fill="hold">
                                          <p:stCondLst>
                                            <p:cond delay="0"/>
                                          </p:stCondLst>
                                        </p:cTn>
                                        <p:tgtEl>
                                          <p:spTgt spid="147557"/>
                                        </p:tgtEl>
                                        <p:attrNameLst>
                                          <p:attrName>style.visibility</p:attrName>
                                        </p:attrNameLst>
                                      </p:cBhvr>
                                      <p:to>
                                        <p:strVal val="visible"/>
                                      </p:to>
                                    </p:set>
                                    <p:animEffect transition="in" filter="wipe(up)">
                                      <p:cBhvr>
                                        <p:cTn id="23" dur="75"/>
                                        <p:tgtEl>
                                          <p:spTgt spid="147557"/>
                                        </p:tgtEl>
                                      </p:cBhvr>
                                    </p:animEffect>
                                  </p:childTnLst>
                                </p:cTn>
                              </p:par>
                            </p:childTnLst>
                          </p:cTn>
                        </p:par>
                        <p:par>
                          <p:cTn id="24" fill="hold" nodeType="afterGroup">
                            <p:stCondLst>
                              <p:cond delay="8700"/>
                            </p:stCondLst>
                            <p:childTnLst>
                              <p:par>
                                <p:cTn id="25" presetID="4" presetClass="entr" presetSubtype="32"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ox(out)">
                                      <p:cBhvr>
                                        <p:cTn id="27" dur="500"/>
                                        <p:tgtEl>
                                          <p:spTgt spid="11"/>
                                        </p:tgtEl>
                                      </p:cBhvr>
                                    </p:animEffect>
                                  </p:childTnLst>
                                </p:cTn>
                              </p:par>
                            </p:childTnLst>
                          </p:cTn>
                        </p:par>
                        <p:par>
                          <p:cTn id="28" fill="hold" nodeType="afterGroup">
                            <p:stCondLst>
                              <p:cond delay="9200"/>
                            </p:stCondLst>
                            <p:childTnLst>
                              <p:par>
                                <p:cTn id="29" presetID="22" presetClass="entr" presetSubtype="1" fill="hold" grpId="0" nodeType="afterEffect">
                                  <p:stCondLst>
                                    <p:cond delay="2000"/>
                                  </p:stCondLst>
                                  <p:iterate type="lt">
                                    <p:tmPct val="100000"/>
                                  </p:iterate>
                                  <p:childTnLst>
                                    <p:set>
                                      <p:cBhvr>
                                        <p:cTn id="30" dur="1" fill="hold">
                                          <p:stCondLst>
                                            <p:cond delay="0"/>
                                          </p:stCondLst>
                                        </p:cTn>
                                        <p:tgtEl>
                                          <p:spTgt spid="147556"/>
                                        </p:tgtEl>
                                        <p:attrNameLst>
                                          <p:attrName>style.visibility</p:attrName>
                                        </p:attrNameLst>
                                      </p:cBhvr>
                                      <p:to>
                                        <p:strVal val="visible"/>
                                      </p:to>
                                    </p:set>
                                    <p:animEffect transition="in" filter="wipe(up)">
                                      <p:cBhvr>
                                        <p:cTn id="31" dur="75"/>
                                        <p:tgtEl>
                                          <p:spTgt spid="147556"/>
                                        </p:tgtEl>
                                      </p:cBhvr>
                                    </p:animEffect>
                                  </p:childTnLst>
                                </p:cTn>
                              </p:par>
                            </p:childTnLst>
                          </p:cTn>
                        </p:par>
                        <p:par>
                          <p:cTn id="32" fill="hold" nodeType="afterGroup">
                            <p:stCondLst>
                              <p:cond delay="12175"/>
                            </p:stCondLst>
                            <p:childTnLst>
                              <p:par>
                                <p:cTn id="33" presetID="4" presetClass="entr" presetSubtype="32"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ox(out)">
                                      <p:cBhvr>
                                        <p:cTn id="35" dur="500"/>
                                        <p:tgtEl>
                                          <p:spTgt spid="5"/>
                                        </p:tgtEl>
                                      </p:cBhvr>
                                    </p:animEffect>
                                  </p:childTnLst>
                                </p:cTn>
                              </p:par>
                            </p:childTnLst>
                          </p:cTn>
                        </p:par>
                        <p:par>
                          <p:cTn id="36" fill="hold" nodeType="afterGroup">
                            <p:stCondLst>
                              <p:cond delay="12675"/>
                            </p:stCondLst>
                            <p:childTnLst>
                              <p:par>
                                <p:cTn id="37" presetID="1" presetClass="entr" presetSubtype="0" fill="hold" nodeType="afterEffect">
                                  <p:stCondLst>
                                    <p:cond delay="2000"/>
                                  </p:stCondLst>
                                  <p:childTnLst>
                                    <p:set>
                                      <p:cBhvr>
                                        <p:cTn id="38"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555" grpId="0" autoUpdateAnimBg="0"/>
      <p:bldP spid="147556" grpId="0" autoUpdateAnimBg="0"/>
      <p:bldP spid="147557" grpId="0" autoUpdateAnimBg="0"/>
      <p:bldP spid="14755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2"/>
          <p:cNvSpPr txBox="1">
            <a:spLocks noChangeArrowheads="1"/>
          </p:cNvSpPr>
          <p:nvPr/>
        </p:nvSpPr>
        <p:spPr bwMode="auto">
          <a:xfrm>
            <a:off x="418010" y="1447800"/>
            <a:ext cx="10021391" cy="1371600"/>
          </a:xfrm>
          <a:prstGeom prst="rect">
            <a:avLst/>
          </a:prstGeom>
          <a:noFill/>
          <a:ln w="9525">
            <a:noFill/>
            <a:miter lim="800000"/>
            <a:headEnd/>
            <a:tailEnd/>
          </a:ln>
          <a:effectLst/>
        </p:spPr>
        <p:txBody>
          <a:bodyPr wrap="square">
            <a:spAutoFit/>
          </a:bodyPr>
          <a:lstStyle>
            <a:lvl1pPr marL="1812925" indent="-1812925"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eaLnBrk="1" hangingPunct="1">
              <a:spcBef>
                <a:spcPct val="50000"/>
              </a:spcBef>
              <a:defRPr/>
            </a:pPr>
            <a:r>
              <a:rPr lang="fr-CH" altLang="x-none" b="1" u="sng" dirty="0">
                <a:solidFill>
                  <a:srgbClr val="000099"/>
                </a:solidFill>
                <a:effectLst>
                  <a:outerShdw blurRad="38100" dist="38100" dir="2700000" algn="tl">
                    <a:srgbClr val="C0C0C0"/>
                  </a:outerShdw>
                </a:effectLst>
                <a:latin typeface="Times New Roman" charset="0"/>
              </a:rPr>
              <a:t>Étymologie</a:t>
            </a:r>
            <a:r>
              <a:rPr lang="fr-CH" altLang="x-none" b="1" dirty="0">
                <a:latin typeface="Times New Roman" charset="0"/>
              </a:rPr>
              <a:t>	</a:t>
            </a:r>
          </a:p>
          <a:p>
            <a:pPr eaLnBrk="1" hangingPunct="1">
              <a:spcBef>
                <a:spcPct val="50000"/>
              </a:spcBef>
              <a:defRPr/>
            </a:pPr>
            <a:r>
              <a:rPr lang="fr-CH" altLang="x-none" sz="2000" b="1" dirty="0">
                <a:solidFill>
                  <a:srgbClr val="CC3300"/>
                </a:solidFill>
                <a:latin typeface="Times New Roman" charset="0"/>
              </a:rPr>
              <a:t>Latin</a:t>
            </a:r>
            <a:r>
              <a:rPr lang="fr-CH" altLang="x-none" sz="2000" b="1" dirty="0">
                <a:latin typeface="Times New Roman" charset="0"/>
              </a:rPr>
              <a:t> – </a:t>
            </a:r>
            <a:r>
              <a:rPr lang="fr-CH" altLang="x-none" sz="2000" b="1" i="1" dirty="0">
                <a:latin typeface="Times New Roman" charset="0"/>
              </a:rPr>
              <a:t>«</a:t>
            </a:r>
            <a:r>
              <a:rPr lang="fr-CH" altLang="x-none" sz="2000" b="1" dirty="0">
                <a:latin typeface="Times New Roman" charset="0"/>
              </a:rPr>
              <a:t> </a:t>
            </a:r>
            <a:r>
              <a:rPr lang="fr-CH" altLang="x-none" sz="2000" b="1" i="1" dirty="0" err="1">
                <a:latin typeface="Times New Roman" charset="0"/>
              </a:rPr>
              <a:t>Stricus</a:t>
            </a:r>
            <a:r>
              <a:rPr lang="fr-CH" altLang="x-none" sz="2000" b="1" i="1" dirty="0">
                <a:latin typeface="Times New Roman" charset="0"/>
              </a:rPr>
              <a:t> » </a:t>
            </a:r>
            <a:r>
              <a:rPr lang="fr-CH" altLang="x-none" sz="2000" b="1" dirty="0">
                <a:latin typeface="Times New Roman" charset="0"/>
                <a:sym typeface="Wingdings" charset="2"/>
              </a:rPr>
              <a:t>- </a:t>
            </a:r>
            <a:r>
              <a:rPr lang="fr-CH" altLang="x-none" sz="2000" b="1" dirty="0">
                <a:latin typeface="Times New Roman" charset="0"/>
              </a:rPr>
              <a:t>serré, pressé</a:t>
            </a:r>
          </a:p>
          <a:p>
            <a:pPr eaLnBrk="1" hangingPunct="1">
              <a:spcBef>
                <a:spcPct val="50000"/>
              </a:spcBef>
              <a:defRPr/>
            </a:pPr>
            <a:r>
              <a:rPr lang="fr-CH" altLang="x-none" sz="2000" b="1" dirty="0">
                <a:solidFill>
                  <a:srgbClr val="CC3300"/>
                </a:solidFill>
                <a:latin typeface="Times New Roman" charset="0"/>
              </a:rPr>
              <a:t>Anglais</a:t>
            </a:r>
            <a:r>
              <a:rPr lang="fr-CH" altLang="x-none" sz="2000" b="1" dirty="0">
                <a:latin typeface="Times New Roman" charset="0"/>
              </a:rPr>
              <a:t> – </a:t>
            </a:r>
            <a:r>
              <a:rPr lang="fr-CH" altLang="x-none" sz="2000" b="1" i="1" dirty="0">
                <a:latin typeface="Times New Roman" charset="0"/>
              </a:rPr>
              <a:t>« Stress »</a:t>
            </a:r>
            <a:r>
              <a:rPr lang="fr-CH" altLang="x-none" sz="2000" b="1" dirty="0">
                <a:latin typeface="Times New Roman" charset="0"/>
              </a:rPr>
              <a:t> </a:t>
            </a:r>
            <a:r>
              <a:rPr lang="fr-CH" altLang="x-none" sz="2000" b="1" dirty="0">
                <a:latin typeface="Times New Roman" charset="0"/>
                <a:sym typeface="Wingdings" charset="2"/>
              </a:rPr>
              <a:t>- </a:t>
            </a:r>
            <a:r>
              <a:rPr lang="fr-CH" altLang="x-none" sz="2000" b="1" dirty="0">
                <a:latin typeface="Times New Roman" charset="0"/>
              </a:rPr>
              <a:t>contrainte, tension</a:t>
            </a:r>
            <a:endParaRPr lang="fr-FR" altLang="x-none" sz="2000" b="1" dirty="0">
              <a:latin typeface="Times New Roman" charset="0"/>
            </a:endParaRPr>
          </a:p>
        </p:txBody>
      </p:sp>
      <p:grpSp>
        <p:nvGrpSpPr>
          <p:cNvPr id="2" name="Group 3"/>
          <p:cNvGrpSpPr>
            <a:grpSpLocks/>
          </p:cNvGrpSpPr>
          <p:nvPr/>
        </p:nvGrpSpPr>
        <p:grpSpPr bwMode="auto">
          <a:xfrm>
            <a:off x="2247900" y="320675"/>
            <a:ext cx="7696200" cy="762000"/>
            <a:chOff x="456" y="202"/>
            <a:chExt cx="4848" cy="480"/>
          </a:xfrm>
        </p:grpSpPr>
        <p:sp>
          <p:nvSpPr>
            <p:cNvPr id="191496" name="AutoShape 4"/>
            <p:cNvSpPr>
              <a:spLocks noChangeArrowheads="1"/>
            </p:cNvSpPr>
            <p:nvPr/>
          </p:nvSpPr>
          <p:spPr bwMode="auto">
            <a:xfrm>
              <a:off x="456" y="202"/>
              <a:ext cx="4848" cy="480"/>
            </a:xfrm>
            <a:prstGeom prst="roundRect">
              <a:avLst>
                <a:gd name="adj" fmla="val 16667"/>
              </a:avLst>
            </a:prstGeom>
            <a:gradFill rotWithShape="0">
              <a:gsLst>
                <a:gs pos="0">
                  <a:srgbClr val="006600"/>
                </a:gs>
                <a:gs pos="50000">
                  <a:srgbClr val="FFFFCC"/>
                </a:gs>
                <a:gs pos="100000">
                  <a:srgbClr val="006600"/>
                </a:gs>
              </a:gsLst>
              <a:lin ang="5400000" scaled="1"/>
            </a:gradFill>
            <a:ln w="9525">
              <a:solidFill>
                <a:schemeClr val="tx1"/>
              </a:solidFill>
              <a:round/>
              <a:headEnd/>
              <a:tailEnd/>
            </a:ln>
          </p:spPr>
          <p:txBody>
            <a:bodyPr wrap="none"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148485" name="Text Box 5"/>
            <p:cNvSpPr txBox="1">
              <a:spLocks noChangeArrowheads="1"/>
            </p:cNvSpPr>
            <p:nvPr/>
          </p:nvSpPr>
          <p:spPr bwMode="auto">
            <a:xfrm>
              <a:off x="492" y="279"/>
              <a:ext cx="4776" cy="327"/>
            </a:xfrm>
            <a:prstGeom prst="rect">
              <a:avLst/>
            </a:prstGeom>
            <a:noFill/>
            <a:ln w="9525">
              <a:noFill/>
              <a:miter lim="800000"/>
              <a:headEnd/>
              <a:tailEnd/>
            </a:ln>
            <a:effectLst/>
          </p:spPr>
          <p:txBody>
            <a:bodyPr>
              <a:spAutoFit/>
            </a:bodyPr>
            <a:lstStyle>
              <a:lvl1pPr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eaLnBrk="1" hangingPunct="1">
                <a:defRPr/>
              </a:pPr>
              <a:r>
                <a:rPr lang="fr-CH" altLang="x-none" sz="2800" b="1">
                  <a:solidFill>
                    <a:srgbClr val="CC3300"/>
                  </a:solidFill>
                  <a:effectLst>
                    <a:outerShdw blurRad="38100" dist="38100" dir="2700000" algn="tl">
                      <a:srgbClr val="C0C0C0"/>
                    </a:outerShdw>
                  </a:effectLst>
                  <a:latin typeface="Times New Roman" charset="0"/>
                </a:rPr>
                <a:t>QUELQUES NOTIONS SUR LE « STRESS »</a:t>
              </a:r>
              <a:endParaRPr lang="fr-FR" altLang="x-none" sz="1200" b="1">
                <a:solidFill>
                  <a:srgbClr val="CC3300"/>
                </a:solidFill>
                <a:effectLst>
                  <a:outerShdw blurRad="38100" dist="38100" dir="2700000" algn="tl">
                    <a:srgbClr val="C0C0C0"/>
                  </a:outerShdw>
                </a:effectLst>
                <a:latin typeface="Times New Roman" charset="0"/>
              </a:endParaRPr>
            </a:p>
          </p:txBody>
        </p:sp>
      </p:grpSp>
      <p:sp>
        <p:nvSpPr>
          <p:cNvPr id="148486" name="Text Box 6"/>
          <p:cNvSpPr txBox="1">
            <a:spLocks noChangeArrowheads="1"/>
          </p:cNvSpPr>
          <p:nvPr/>
        </p:nvSpPr>
        <p:spPr bwMode="auto">
          <a:xfrm>
            <a:off x="4430714" y="5364164"/>
            <a:ext cx="6734536"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fr-CH" altLang="x-none" dirty="0">
                <a:solidFill>
                  <a:srgbClr val="008000"/>
                </a:solidFill>
                <a:latin typeface="+mj-lt"/>
              </a:rPr>
              <a:t>Syndrome général d</a:t>
            </a:r>
            <a:r>
              <a:rPr lang="fr-CH" altLang="fr-FR" dirty="0">
                <a:solidFill>
                  <a:srgbClr val="008000"/>
                </a:solidFill>
                <a:latin typeface="+mj-lt"/>
              </a:rPr>
              <a:t>’</a:t>
            </a:r>
            <a:r>
              <a:rPr lang="fr-CH" altLang="x-none" dirty="0">
                <a:solidFill>
                  <a:srgbClr val="008000"/>
                </a:solidFill>
                <a:latin typeface="+mj-lt"/>
              </a:rPr>
              <a:t>adaptation</a:t>
            </a:r>
            <a:endParaRPr lang="fr-CH" altLang="x-none" sz="2800" dirty="0">
              <a:solidFill>
                <a:srgbClr val="008000"/>
              </a:solidFill>
              <a:latin typeface="+mj-lt"/>
            </a:endParaRPr>
          </a:p>
          <a:p>
            <a:pPr eaLnBrk="1" hangingPunct="1">
              <a:spcBef>
                <a:spcPct val="0"/>
              </a:spcBef>
              <a:buClrTx/>
              <a:buSzTx/>
              <a:buFontTx/>
              <a:buNone/>
            </a:pPr>
            <a:r>
              <a:rPr lang="fr-CH" altLang="x-none" sz="2800" dirty="0">
                <a:solidFill>
                  <a:schemeClr val="accent2"/>
                </a:solidFill>
                <a:latin typeface="+mj-lt"/>
              </a:rPr>
              <a:t>Absolument indispensable à notre vie</a:t>
            </a:r>
            <a:endParaRPr lang="fr-FR" altLang="x-none" sz="2800" dirty="0">
              <a:solidFill>
                <a:schemeClr val="accent2"/>
              </a:solidFill>
              <a:latin typeface="+mj-lt"/>
            </a:endParaRPr>
          </a:p>
        </p:txBody>
      </p:sp>
      <p:sp>
        <p:nvSpPr>
          <p:cNvPr id="148487" name="Rectangle 7"/>
          <p:cNvSpPr>
            <a:spLocks noChangeArrowheads="1"/>
          </p:cNvSpPr>
          <p:nvPr/>
        </p:nvSpPr>
        <p:spPr bwMode="auto">
          <a:xfrm>
            <a:off x="721520" y="4186775"/>
            <a:ext cx="7418387" cy="1015663"/>
          </a:xfrm>
          <a:prstGeom prst="rect">
            <a:avLst/>
          </a:prstGeom>
          <a:noFill/>
          <a:ln w="9525">
            <a:noFill/>
            <a:miter lim="800000"/>
            <a:headEnd/>
            <a:tailEnd/>
          </a:ln>
          <a:effectLst/>
        </p:spPr>
        <p:txBody>
          <a:bodyPr>
            <a:spAutoFit/>
          </a:bodyPr>
          <a:lstStyle>
            <a:lvl1pPr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eaLnBrk="1" hangingPunct="1">
              <a:spcBef>
                <a:spcPct val="50000"/>
              </a:spcBef>
              <a:defRPr/>
            </a:pPr>
            <a:r>
              <a:rPr lang="fr-CH" altLang="x-none" b="1">
                <a:solidFill>
                  <a:srgbClr val="000099"/>
                </a:solidFill>
                <a:effectLst>
                  <a:outerShdw blurRad="38100" dist="38100" dir="2700000" algn="tl">
                    <a:srgbClr val="C0C0C0"/>
                  </a:outerShdw>
                </a:effectLst>
              </a:rPr>
              <a:t>Élargissement du concept</a:t>
            </a:r>
            <a:r>
              <a:rPr lang="fr-CH" altLang="x-none" b="1">
                <a:solidFill>
                  <a:schemeClr val="accent2"/>
                </a:solidFill>
              </a:rPr>
              <a:t> </a:t>
            </a:r>
          </a:p>
          <a:p>
            <a:pPr eaLnBrk="1" hangingPunct="1">
              <a:spcBef>
                <a:spcPct val="50000"/>
              </a:spcBef>
              <a:defRPr/>
            </a:pPr>
            <a:r>
              <a:rPr lang="fr-CH" altLang="x-none" b="1"/>
              <a:t>Physiologique   </a:t>
            </a:r>
            <a:r>
              <a:rPr lang="fr-CH" altLang="x-none" b="1" i="1">
                <a:effectLst>
                  <a:outerShdw blurRad="38100" dist="38100" dir="2700000" algn="tl">
                    <a:srgbClr val="C0C0C0"/>
                  </a:outerShdw>
                </a:effectLst>
              </a:rPr>
              <a:t>et</a:t>
            </a:r>
            <a:r>
              <a:rPr lang="fr-CH" altLang="x-none" b="1"/>
              <a:t>   Psychologique</a:t>
            </a:r>
          </a:p>
        </p:txBody>
      </p:sp>
      <p:sp>
        <p:nvSpPr>
          <p:cNvPr id="148488" name="Rectangle 8"/>
          <p:cNvSpPr>
            <a:spLocks noChangeArrowheads="1"/>
          </p:cNvSpPr>
          <p:nvPr/>
        </p:nvSpPr>
        <p:spPr bwMode="auto">
          <a:xfrm>
            <a:off x="2640014" y="2971801"/>
            <a:ext cx="7799387" cy="1138773"/>
          </a:xfrm>
          <a:prstGeom prst="rect">
            <a:avLst/>
          </a:prstGeom>
          <a:noFill/>
          <a:ln w="9525">
            <a:noFill/>
            <a:miter lim="800000"/>
            <a:headEnd/>
            <a:tailEnd/>
          </a:ln>
          <a:effectLst/>
        </p:spPr>
        <p:txBody>
          <a:bodyPr>
            <a:spAutoFit/>
          </a:bodyPr>
          <a:lstStyle>
            <a:lvl1pPr marL="1905000" indent="-1905000"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eaLnBrk="1" hangingPunct="1">
              <a:spcBef>
                <a:spcPct val="50000"/>
              </a:spcBef>
              <a:defRPr/>
            </a:pPr>
            <a:r>
              <a:rPr lang="fr-CH" altLang="x-none" sz="1800" b="1" u="sng" dirty="0">
                <a:solidFill>
                  <a:srgbClr val="000099"/>
                </a:solidFill>
                <a:effectLst>
                  <a:outerShdw blurRad="38100" dist="38100" dir="2700000" algn="tl">
                    <a:srgbClr val="C0C0C0"/>
                  </a:outerShdw>
                </a:effectLst>
              </a:rPr>
              <a:t>Hans SEYLE (1956)</a:t>
            </a:r>
          </a:p>
          <a:p>
            <a:pPr eaLnBrk="1" hangingPunct="1">
              <a:spcBef>
                <a:spcPct val="50000"/>
              </a:spcBef>
              <a:defRPr/>
            </a:pPr>
            <a:r>
              <a:rPr lang="fr-CH" altLang="x-none" sz="2000" b="1" dirty="0"/>
              <a:t>«  Le corps donne la même réponse physiologique à une agression physique »</a:t>
            </a:r>
          </a:p>
        </p:txBody>
      </p:sp>
      <p:sp>
        <p:nvSpPr>
          <p:cNvPr id="148489" name="Rectangle 9"/>
          <p:cNvSpPr>
            <a:spLocks noChangeArrowheads="1"/>
          </p:cNvSpPr>
          <p:nvPr/>
        </p:nvSpPr>
        <p:spPr bwMode="auto">
          <a:xfrm>
            <a:off x="1828800" y="5516563"/>
            <a:ext cx="12875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fr-CH" altLang="x-none" sz="2800" b="1" dirty="0">
                <a:solidFill>
                  <a:srgbClr val="FF0000"/>
                </a:solidFill>
                <a:latin typeface="+mn-lt"/>
              </a:rPr>
              <a:t>STRESS</a:t>
            </a:r>
            <a:endParaRPr lang="fr-FR" altLang="x-none" sz="2800" b="1" dirty="0">
              <a:solidFill>
                <a:srgbClr val="FF0000"/>
              </a:solidFill>
              <a:latin typeface="+mn-lt"/>
            </a:endParaRPr>
          </a:p>
        </p:txBody>
      </p:sp>
      <p:pic>
        <p:nvPicPr>
          <p:cNvPr id="148490" name="Picture 10" descr="BD15354_"/>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5592764"/>
            <a:ext cx="12192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par>
                          <p:cTn id="8" fill="hold" nodeType="afterGroup">
                            <p:stCondLst>
                              <p:cond delay="1500"/>
                            </p:stCondLst>
                            <p:childTnLst>
                              <p:par>
                                <p:cTn id="9" presetID="17" presetClass="entr" presetSubtype="8" fill="hold" grpId="0" nodeType="afterEffect">
                                  <p:stCondLst>
                                    <p:cond delay="1000"/>
                                  </p:stCondLst>
                                  <p:childTnLst>
                                    <p:set>
                                      <p:cBhvr>
                                        <p:cTn id="10" dur="1" fill="hold">
                                          <p:stCondLst>
                                            <p:cond delay="0"/>
                                          </p:stCondLst>
                                        </p:cTn>
                                        <p:tgtEl>
                                          <p:spTgt spid="148482"/>
                                        </p:tgtEl>
                                        <p:attrNameLst>
                                          <p:attrName>style.visibility</p:attrName>
                                        </p:attrNameLst>
                                      </p:cBhvr>
                                      <p:to>
                                        <p:strVal val="visible"/>
                                      </p:to>
                                    </p:set>
                                    <p:anim calcmode="lin" valueType="num">
                                      <p:cBhvr>
                                        <p:cTn id="11" dur="500" fill="hold"/>
                                        <p:tgtEl>
                                          <p:spTgt spid="148482"/>
                                        </p:tgtEl>
                                        <p:attrNameLst>
                                          <p:attrName>ppt_x</p:attrName>
                                        </p:attrNameLst>
                                      </p:cBhvr>
                                      <p:tavLst>
                                        <p:tav tm="0">
                                          <p:val>
                                            <p:strVal val="#ppt_x-#ppt_w/2"/>
                                          </p:val>
                                        </p:tav>
                                        <p:tav tm="100000">
                                          <p:val>
                                            <p:strVal val="#ppt_x"/>
                                          </p:val>
                                        </p:tav>
                                      </p:tavLst>
                                    </p:anim>
                                    <p:anim calcmode="lin" valueType="num">
                                      <p:cBhvr>
                                        <p:cTn id="12" dur="500" fill="hold"/>
                                        <p:tgtEl>
                                          <p:spTgt spid="148482"/>
                                        </p:tgtEl>
                                        <p:attrNameLst>
                                          <p:attrName>ppt_y</p:attrName>
                                        </p:attrNameLst>
                                      </p:cBhvr>
                                      <p:tavLst>
                                        <p:tav tm="0">
                                          <p:val>
                                            <p:strVal val="#ppt_y"/>
                                          </p:val>
                                        </p:tav>
                                        <p:tav tm="100000">
                                          <p:val>
                                            <p:strVal val="#ppt_y"/>
                                          </p:val>
                                        </p:tav>
                                      </p:tavLst>
                                    </p:anim>
                                    <p:anim calcmode="lin" valueType="num">
                                      <p:cBhvr>
                                        <p:cTn id="13" dur="500" fill="hold"/>
                                        <p:tgtEl>
                                          <p:spTgt spid="148482"/>
                                        </p:tgtEl>
                                        <p:attrNameLst>
                                          <p:attrName>ppt_w</p:attrName>
                                        </p:attrNameLst>
                                      </p:cBhvr>
                                      <p:tavLst>
                                        <p:tav tm="0">
                                          <p:val>
                                            <p:fltVal val="0"/>
                                          </p:val>
                                        </p:tav>
                                        <p:tav tm="100000">
                                          <p:val>
                                            <p:strVal val="#ppt_w"/>
                                          </p:val>
                                        </p:tav>
                                      </p:tavLst>
                                    </p:anim>
                                    <p:anim calcmode="lin" valueType="num">
                                      <p:cBhvr>
                                        <p:cTn id="14" dur="500" fill="hold"/>
                                        <p:tgtEl>
                                          <p:spTgt spid="148482"/>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3000"/>
                            </p:stCondLst>
                            <p:childTnLst>
                              <p:par>
                                <p:cTn id="16" presetID="17" presetClass="entr" presetSubtype="8" fill="hold" grpId="0" nodeType="afterEffect">
                                  <p:stCondLst>
                                    <p:cond delay="3000"/>
                                  </p:stCondLst>
                                  <p:childTnLst>
                                    <p:set>
                                      <p:cBhvr>
                                        <p:cTn id="17" dur="1" fill="hold">
                                          <p:stCondLst>
                                            <p:cond delay="0"/>
                                          </p:stCondLst>
                                        </p:cTn>
                                        <p:tgtEl>
                                          <p:spTgt spid="148488"/>
                                        </p:tgtEl>
                                        <p:attrNameLst>
                                          <p:attrName>style.visibility</p:attrName>
                                        </p:attrNameLst>
                                      </p:cBhvr>
                                      <p:to>
                                        <p:strVal val="visible"/>
                                      </p:to>
                                    </p:set>
                                    <p:anim calcmode="lin" valueType="num">
                                      <p:cBhvr>
                                        <p:cTn id="18" dur="500" fill="hold"/>
                                        <p:tgtEl>
                                          <p:spTgt spid="148488"/>
                                        </p:tgtEl>
                                        <p:attrNameLst>
                                          <p:attrName>ppt_x</p:attrName>
                                        </p:attrNameLst>
                                      </p:cBhvr>
                                      <p:tavLst>
                                        <p:tav tm="0">
                                          <p:val>
                                            <p:strVal val="#ppt_x-#ppt_w/2"/>
                                          </p:val>
                                        </p:tav>
                                        <p:tav tm="100000">
                                          <p:val>
                                            <p:strVal val="#ppt_x"/>
                                          </p:val>
                                        </p:tav>
                                      </p:tavLst>
                                    </p:anim>
                                    <p:anim calcmode="lin" valueType="num">
                                      <p:cBhvr>
                                        <p:cTn id="19" dur="500" fill="hold"/>
                                        <p:tgtEl>
                                          <p:spTgt spid="148488"/>
                                        </p:tgtEl>
                                        <p:attrNameLst>
                                          <p:attrName>ppt_y</p:attrName>
                                        </p:attrNameLst>
                                      </p:cBhvr>
                                      <p:tavLst>
                                        <p:tav tm="0">
                                          <p:val>
                                            <p:strVal val="#ppt_y"/>
                                          </p:val>
                                        </p:tav>
                                        <p:tav tm="100000">
                                          <p:val>
                                            <p:strVal val="#ppt_y"/>
                                          </p:val>
                                        </p:tav>
                                      </p:tavLst>
                                    </p:anim>
                                    <p:anim calcmode="lin" valueType="num">
                                      <p:cBhvr>
                                        <p:cTn id="20" dur="500" fill="hold"/>
                                        <p:tgtEl>
                                          <p:spTgt spid="148488"/>
                                        </p:tgtEl>
                                        <p:attrNameLst>
                                          <p:attrName>ppt_w</p:attrName>
                                        </p:attrNameLst>
                                      </p:cBhvr>
                                      <p:tavLst>
                                        <p:tav tm="0">
                                          <p:val>
                                            <p:fltVal val="0"/>
                                          </p:val>
                                        </p:tav>
                                        <p:tav tm="100000">
                                          <p:val>
                                            <p:strVal val="#ppt_w"/>
                                          </p:val>
                                        </p:tav>
                                      </p:tavLst>
                                    </p:anim>
                                    <p:anim calcmode="lin" valueType="num">
                                      <p:cBhvr>
                                        <p:cTn id="21" dur="500" fill="hold"/>
                                        <p:tgtEl>
                                          <p:spTgt spid="148488"/>
                                        </p:tgtEl>
                                        <p:attrNameLst>
                                          <p:attrName>ppt_h</p:attrName>
                                        </p:attrNameLst>
                                      </p:cBhvr>
                                      <p:tavLst>
                                        <p:tav tm="0">
                                          <p:val>
                                            <p:strVal val="#ppt_h"/>
                                          </p:val>
                                        </p:tav>
                                        <p:tav tm="100000">
                                          <p:val>
                                            <p:strVal val="#ppt_h"/>
                                          </p:val>
                                        </p:tav>
                                      </p:tavLst>
                                    </p:anim>
                                  </p:childTnLst>
                                </p:cTn>
                              </p:par>
                            </p:childTnLst>
                          </p:cTn>
                        </p:par>
                        <p:par>
                          <p:cTn id="22" fill="hold" nodeType="afterGroup">
                            <p:stCondLst>
                              <p:cond delay="6500"/>
                            </p:stCondLst>
                            <p:childTnLst>
                              <p:par>
                                <p:cTn id="23" presetID="17" presetClass="entr" presetSubtype="8" fill="hold" grpId="0" nodeType="afterEffect">
                                  <p:stCondLst>
                                    <p:cond delay="3000"/>
                                  </p:stCondLst>
                                  <p:childTnLst>
                                    <p:set>
                                      <p:cBhvr>
                                        <p:cTn id="24" dur="1" fill="hold">
                                          <p:stCondLst>
                                            <p:cond delay="0"/>
                                          </p:stCondLst>
                                        </p:cTn>
                                        <p:tgtEl>
                                          <p:spTgt spid="148487"/>
                                        </p:tgtEl>
                                        <p:attrNameLst>
                                          <p:attrName>style.visibility</p:attrName>
                                        </p:attrNameLst>
                                      </p:cBhvr>
                                      <p:to>
                                        <p:strVal val="visible"/>
                                      </p:to>
                                    </p:set>
                                    <p:anim calcmode="lin" valueType="num">
                                      <p:cBhvr>
                                        <p:cTn id="25" dur="500" fill="hold"/>
                                        <p:tgtEl>
                                          <p:spTgt spid="148487"/>
                                        </p:tgtEl>
                                        <p:attrNameLst>
                                          <p:attrName>ppt_x</p:attrName>
                                        </p:attrNameLst>
                                      </p:cBhvr>
                                      <p:tavLst>
                                        <p:tav tm="0">
                                          <p:val>
                                            <p:strVal val="#ppt_x-#ppt_w/2"/>
                                          </p:val>
                                        </p:tav>
                                        <p:tav tm="100000">
                                          <p:val>
                                            <p:strVal val="#ppt_x"/>
                                          </p:val>
                                        </p:tav>
                                      </p:tavLst>
                                    </p:anim>
                                    <p:anim calcmode="lin" valueType="num">
                                      <p:cBhvr>
                                        <p:cTn id="26" dur="500" fill="hold"/>
                                        <p:tgtEl>
                                          <p:spTgt spid="148487"/>
                                        </p:tgtEl>
                                        <p:attrNameLst>
                                          <p:attrName>ppt_y</p:attrName>
                                        </p:attrNameLst>
                                      </p:cBhvr>
                                      <p:tavLst>
                                        <p:tav tm="0">
                                          <p:val>
                                            <p:strVal val="#ppt_y"/>
                                          </p:val>
                                        </p:tav>
                                        <p:tav tm="100000">
                                          <p:val>
                                            <p:strVal val="#ppt_y"/>
                                          </p:val>
                                        </p:tav>
                                      </p:tavLst>
                                    </p:anim>
                                    <p:anim calcmode="lin" valueType="num">
                                      <p:cBhvr>
                                        <p:cTn id="27" dur="500" fill="hold"/>
                                        <p:tgtEl>
                                          <p:spTgt spid="148487"/>
                                        </p:tgtEl>
                                        <p:attrNameLst>
                                          <p:attrName>ppt_w</p:attrName>
                                        </p:attrNameLst>
                                      </p:cBhvr>
                                      <p:tavLst>
                                        <p:tav tm="0">
                                          <p:val>
                                            <p:fltVal val="0"/>
                                          </p:val>
                                        </p:tav>
                                        <p:tav tm="100000">
                                          <p:val>
                                            <p:strVal val="#ppt_w"/>
                                          </p:val>
                                        </p:tav>
                                      </p:tavLst>
                                    </p:anim>
                                    <p:anim calcmode="lin" valueType="num">
                                      <p:cBhvr>
                                        <p:cTn id="28" dur="500" fill="hold"/>
                                        <p:tgtEl>
                                          <p:spTgt spid="148487"/>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10000"/>
                            </p:stCondLst>
                            <p:childTnLst>
                              <p:par>
                                <p:cTn id="30" presetID="2" presetClass="entr" presetSubtype="8" fill="hold" grpId="0" nodeType="afterEffect">
                                  <p:stCondLst>
                                    <p:cond delay="2000"/>
                                  </p:stCondLst>
                                  <p:childTnLst>
                                    <p:set>
                                      <p:cBhvr>
                                        <p:cTn id="31" dur="1" fill="hold">
                                          <p:stCondLst>
                                            <p:cond delay="0"/>
                                          </p:stCondLst>
                                        </p:cTn>
                                        <p:tgtEl>
                                          <p:spTgt spid="148489"/>
                                        </p:tgtEl>
                                        <p:attrNameLst>
                                          <p:attrName>style.visibility</p:attrName>
                                        </p:attrNameLst>
                                      </p:cBhvr>
                                      <p:to>
                                        <p:strVal val="visible"/>
                                      </p:to>
                                    </p:set>
                                    <p:anim calcmode="lin" valueType="num">
                                      <p:cBhvr additive="base">
                                        <p:cTn id="32" dur="500" fill="hold"/>
                                        <p:tgtEl>
                                          <p:spTgt spid="148489"/>
                                        </p:tgtEl>
                                        <p:attrNameLst>
                                          <p:attrName>ppt_x</p:attrName>
                                        </p:attrNameLst>
                                      </p:cBhvr>
                                      <p:tavLst>
                                        <p:tav tm="0">
                                          <p:val>
                                            <p:strVal val="0-#ppt_w/2"/>
                                          </p:val>
                                        </p:tav>
                                        <p:tav tm="100000">
                                          <p:val>
                                            <p:strVal val="#ppt_x"/>
                                          </p:val>
                                        </p:tav>
                                      </p:tavLst>
                                    </p:anim>
                                    <p:anim calcmode="lin" valueType="num">
                                      <p:cBhvr additive="base">
                                        <p:cTn id="33" dur="500" fill="hold"/>
                                        <p:tgtEl>
                                          <p:spTgt spid="148489"/>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12500"/>
                            </p:stCondLst>
                            <p:childTnLst>
                              <p:par>
                                <p:cTn id="35" presetID="2" presetClass="entr" presetSubtype="8" fill="hold" nodeType="afterEffect">
                                  <p:stCondLst>
                                    <p:cond delay="0"/>
                                  </p:stCondLst>
                                  <p:childTnLst>
                                    <p:set>
                                      <p:cBhvr>
                                        <p:cTn id="36" dur="1" fill="hold">
                                          <p:stCondLst>
                                            <p:cond delay="0"/>
                                          </p:stCondLst>
                                        </p:cTn>
                                        <p:tgtEl>
                                          <p:spTgt spid="148490"/>
                                        </p:tgtEl>
                                        <p:attrNameLst>
                                          <p:attrName>style.visibility</p:attrName>
                                        </p:attrNameLst>
                                      </p:cBhvr>
                                      <p:to>
                                        <p:strVal val="visible"/>
                                      </p:to>
                                    </p:set>
                                    <p:anim calcmode="lin" valueType="num">
                                      <p:cBhvr additive="base">
                                        <p:cTn id="37" dur="500" fill="hold"/>
                                        <p:tgtEl>
                                          <p:spTgt spid="148490"/>
                                        </p:tgtEl>
                                        <p:attrNameLst>
                                          <p:attrName>ppt_x</p:attrName>
                                        </p:attrNameLst>
                                      </p:cBhvr>
                                      <p:tavLst>
                                        <p:tav tm="0">
                                          <p:val>
                                            <p:strVal val="0-#ppt_w/2"/>
                                          </p:val>
                                        </p:tav>
                                        <p:tav tm="100000">
                                          <p:val>
                                            <p:strVal val="#ppt_x"/>
                                          </p:val>
                                        </p:tav>
                                      </p:tavLst>
                                    </p:anim>
                                    <p:anim calcmode="lin" valueType="num">
                                      <p:cBhvr additive="base">
                                        <p:cTn id="38" dur="500" fill="hold"/>
                                        <p:tgtEl>
                                          <p:spTgt spid="148490"/>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13000"/>
                            </p:stCondLst>
                            <p:childTnLst>
                              <p:par>
                                <p:cTn id="40" presetID="17" presetClass="entr" presetSubtype="8" fill="hold" grpId="0" nodeType="afterEffect">
                                  <p:stCondLst>
                                    <p:cond delay="0"/>
                                  </p:stCondLst>
                                  <p:childTnLst>
                                    <p:set>
                                      <p:cBhvr>
                                        <p:cTn id="41" dur="1" fill="hold">
                                          <p:stCondLst>
                                            <p:cond delay="0"/>
                                          </p:stCondLst>
                                        </p:cTn>
                                        <p:tgtEl>
                                          <p:spTgt spid="148486"/>
                                        </p:tgtEl>
                                        <p:attrNameLst>
                                          <p:attrName>style.visibility</p:attrName>
                                        </p:attrNameLst>
                                      </p:cBhvr>
                                      <p:to>
                                        <p:strVal val="visible"/>
                                      </p:to>
                                    </p:set>
                                    <p:anim calcmode="lin" valueType="num">
                                      <p:cBhvr>
                                        <p:cTn id="42" dur="500" fill="hold"/>
                                        <p:tgtEl>
                                          <p:spTgt spid="148486"/>
                                        </p:tgtEl>
                                        <p:attrNameLst>
                                          <p:attrName>ppt_x</p:attrName>
                                        </p:attrNameLst>
                                      </p:cBhvr>
                                      <p:tavLst>
                                        <p:tav tm="0">
                                          <p:val>
                                            <p:strVal val="#ppt_x-#ppt_w/2"/>
                                          </p:val>
                                        </p:tav>
                                        <p:tav tm="100000">
                                          <p:val>
                                            <p:strVal val="#ppt_x"/>
                                          </p:val>
                                        </p:tav>
                                      </p:tavLst>
                                    </p:anim>
                                    <p:anim calcmode="lin" valueType="num">
                                      <p:cBhvr>
                                        <p:cTn id="43" dur="500" fill="hold"/>
                                        <p:tgtEl>
                                          <p:spTgt spid="148486"/>
                                        </p:tgtEl>
                                        <p:attrNameLst>
                                          <p:attrName>ppt_y</p:attrName>
                                        </p:attrNameLst>
                                      </p:cBhvr>
                                      <p:tavLst>
                                        <p:tav tm="0">
                                          <p:val>
                                            <p:strVal val="#ppt_y"/>
                                          </p:val>
                                        </p:tav>
                                        <p:tav tm="100000">
                                          <p:val>
                                            <p:strVal val="#ppt_y"/>
                                          </p:val>
                                        </p:tav>
                                      </p:tavLst>
                                    </p:anim>
                                    <p:anim calcmode="lin" valueType="num">
                                      <p:cBhvr>
                                        <p:cTn id="44" dur="500" fill="hold"/>
                                        <p:tgtEl>
                                          <p:spTgt spid="148486"/>
                                        </p:tgtEl>
                                        <p:attrNameLst>
                                          <p:attrName>ppt_w</p:attrName>
                                        </p:attrNameLst>
                                      </p:cBhvr>
                                      <p:tavLst>
                                        <p:tav tm="0">
                                          <p:val>
                                            <p:fltVal val="0"/>
                                          </p:val>
                                        </p:tav>
                                        <p:tav tm="100000">
                                          <p:val>
                                            <p:strVal val="#ppt_w"/>
                                          </p:val>
                                        </p:tav>
                                      </p:tavLst>
                                    </p:anim>
                                    <p:anim calcmode="lin" valueType="num">
                                      <p:cBhvr>
                                        <p:cTn id="45" dur="500" fill="hold"/>
                                        <p:tgtEl>
                                          <p:spTgt spid="14848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2" grpId="0" autoUpdateAnimBg="0"/>
      <p:bldP spid="148486" grpId="0" autoUpdateAnimBg="0"/>
      <p:bldP spid="148487" grpId="0" autoUpdateAnimBg="0"/>
      <p:bldP spid="148488" grpId="0" autoUpdateAnimBg="0"/>
      <p:bldP spid="148489"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itre 1"/>
          <p:cNvSpPr>
            <a:spLocks noGrp="1"/>
          </p:cNvSpPr>
          <p:nvPr>
            <p:ph type="title"/>
          </p:nvPr>
        </p:nvSpPr>
        <p:spPr>
          <a:xfrm>
            <a:off x="2063750" y="4005263"/>
            <a:ext cx="7138988" cy="825500"/>
          </a:xfrm>
        </p:spPr>
        <p:txBody>
          <a:bodyPr/>
          <a:lstStyle/>
          <a:p>
            <a:pPr eaLnBrk="1" hangingPunct="1"/>
            <a:r>
              <a:rPr lang="fr-FR" altLang="x-none" dirty="0">
                <a:solidFill>
                  <a:schemeClr val="tx1"/>
                </a:solidFill>
                <a:ea typeface="ＭＳ Ｐゴシック" charset="-128"/>
              </a:rPr>
              <a:t>Quelle est la finalité du Stress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552312" y="2580171"/>
            <a:ext cx="11364705" cy="4498975"/>
          </a:xfrm>
        </p:spPr>
        <p:txBody>
          <a:bodyPr>
            <a:normAutofit/>
          </a:bodyPr>
          <a:lstStyle/>
          <a:p>
            <a:pPr algn="just" eaLnBrk="1" hangingPunct="1"/>
            <a:r>
              <a:rPr lang="fr-FR" altLang="x-none" sz="2400" dirty="0">
                <a:ea typeface="ＭＳ Ｐゴシック" charset="-128"/>
              </a:rPr>
              <a:t>Qu</a:t>
            </a:r>
            <a:r>
              <a:rPr lang="fr-FR" altLang="fr-FR" sz="2400" dirty="0">
                <a:ea typeface="ＭＳ Ｐゴシック" charset="-128"/>
              </a:rPr>
              <a:t>’</a:t>
            </a:r>
            <a:r>
              <a:rPr lang="fr-FR" altLang="x-none" sz="2400" dirty="0">
                <a:ea typeface="ＭＳ Ｐゴシック" charset="-128"/>
              </a:rPr>
              <a:t>il s</a:t>
            </a:r>
            <a:r>
              <a:rPr lang="fr-FR" altLang="fr-FR" sz="2400" dirty="0">
                <a:ea typeface="ＭＳ Ｐゴシック" charset="-128"/>
              </a:rPr>
              <a:t>’</a:t>
            </a:r>
            <a:r>
              <a:rPr lang="fr-FR" altLang="x-none" sz="2400" dirty="0">
                <a:ea typeface="ＭＳ Ｐゴシック" charset="-128"/>
              </a:rPr>
              <a:t>agisse de Freud ou de Breuer, tous deux envisagent alors une relation de cause à effet entre la dimension traumatique des événements et l</a:t>
            </a:r>
            <a:r>
              <a:rPr lang="fr-FR" altLang="fr-FR" sz="2400" dirty="0">
                <a:ea typeface="ＭＳ Ｐゴシック" charset="-128"/>
              </a:rPr>
              <a:t>’</a:t>
            </a:r>
            <a:r>
              <a:rPr lang="fr-FR" altLang="x-none" sz="2400" dirty="0">
                <a:ea typeface="ＭＳ Ｐゴシック" charset="-128"/>
              </a:rPr>
              <a:t>hystérique, allant même jusqu</a:t>
            </a:r>
            <a:r>
              <a:rPr lang="fr-FR" altLang="fr-FR" sz="2400" dirty="0">
                <a:ea typeface="ＭＳ Ｐゴシック" charset="-128"/>
              </a:rPr>
              <a:t>’</a:t>
            </a:r>
            <a:r>
              <a:rPr lang="fr-FR" altLang="x-none" sz="2400" dirty="0">
                <a:ea typeface="ＭＳ Ｐゴシック" charset="-128"/>
              </a:rPr>
              <a:t>à envisager pour cela l</a:t>
            </a:r>
            <a:r>
              <a:rPr lang="fr-FR" altLang="fr-FR" sz="2400" dirty="0">
                <a:ea typeface="ＭＳ Ｐゴシック" charset="-128"/>
              </a:rPr>
              <a:t>’</a:t>
            </a:r>
            <a:r>
              <a:rPr lang="fr-FR" altLang="x-none" sz="2400" dirty="0">
                <a:ea typeface="ＭＳ Ｐゴシック" charset="-128"/>
              </a:rPr>
              <a:t>existence d</a:t>
            </a:r>
            <a:r>
              <a:rPr lang="fr-FR" altLang="fr-FR" sz="2400" dirty="0">
                <a:ea typeface="ＭＳ Ｐゴシック" charset="-128"/>
              </a:rPr>
              <a:t>’</a:t>
            </a:r>
            <a:r>
              <a:rPr lang="fr-FR" altLang="x-none" sz="2400" dirty="0">
                <a:ea typeface="ＭＳ Ｐゴシック" charset="-128"/>
              </a:rPr>
              <a:t>un traumatisme inaugural, même si celui-ci est à rechercher au plus profond de l</a:t>
            </a:r>
            <a:r>
              <a:rPr lang="fr-FR" altLang="fr-FR" sz="2400" dirty="0">
                <a:ea typeface="ＭＳ Ｐゴシック" charset="-128"/>
              </a:rPr>
              <a:t>’</a:t>
            </a:r>
            <a:r>
              <a:rPr lang="fr-FR" altLang="x-none" sz="2400" dirty="0">
                <a:ea typeface="ＭＳ Ｐゴシック" charset="-128"/>
              </a:rPr>
              <a:t>histoire du sujet, puisqu</a:t>
            </a:r>
            <a:r>
              <a:rPr lang="fr-FR" altLang="fr-FR" sz="2400" dirty="0">
                <a:ea typeface="ＭＳ Ｐゴシック" charset="-128"/>
              </a:rPr>
              <a:t>’</a:t>
            </a:r>
            <a:r>
              <a:rPr lang="fr-FR" altLang="x-none" sz="2400" dirty="0">
                <a:ea typeface="ＭＳ Ｐゴシック" charset="-128"/>
              </a:rPr>
              <a:t>il peut s</a:t>
            </a:r>
            <a:r>
              <a:rPr lang="fr-FR" altLang="fr-FR" sz="2400" dirty="0">
                <a:ea typeface="ＭＳ Ｐゴシック" charset="-128"/>
              </a:rPr>
              <a:t>’</a:t>
            </a:r>
            <a:r>
              <a:rPr lang="fr-FR" altLang="x-none" sz="2400" dirty="0">
                <a:ea typeface="ＭＳ Ｐゴシック" charset="-128"/>
              </a:rPr>
              <a:t>agir d</a:t>
            </a:r>
            <a:r>
              <a:rPr lang="fr-FR" altLang="fr-FR" sz="2400" dirty="0">
                <a:ea typeface="ＭＳ Ｐゴシック" charset="-128"/>
              </a:rPr>
              <a:t>’</a:t>
            </a:r>
            <a:r>
              <a:rPr lang="fr-FR" altLang="x-none" sz="2400" dirty="0">
                <a:ea typeface="ＭＳ Ｐゴシック" charset="-128"/>
              </a:rPr>
              <a:t>« Evénements survenus dans l</a:t>
            </a:r>
            <a:r>
              <a:rPr lang="fr-FR" altLang="fr-FR" sz="2400" dirty="0">
                <a:ea typeface="ＭＳ Ｐゴシック" charset="-128"/>
              </a:rPr>
              <a:t>’</a:t>
            </a:r>
            <a:r>
              <a:rPr lang="fr-FR" altLang="x-none" sz="2400" dirty="0">
                <a:ea typeface="ＭＳ Ｐゴシック" charset="-128"/>
              </a:rPr>
              <a:t>enfance qui ont provoqué au cours de toutes les années suivantes un phénomène pathologique plus ou moins grave ». (Freud et Breuer, 1895).</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ZoneTexte 3"/>
          <p:cNvSpPr txBox="1">
            <a:spLocks noChangeArrowheads="1"/>
          </p:cNvSpPr>
          <p:nvPr/>
        </p:nvSpPr>
        <p:spPr bwMode="auto">
          <a:xfrm>
            <a:off x="2208213" y="3573463"/>
            <a:ext cx="700405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fr-FR" altLang="x-none" sz="3200" dirty="0">
                <a:solidFill>
                  <a:srgbClr val="FF8001"/>
                </a:solidFill>
                <a:latin typeface="+mj-lt"/>
              </a:rPr>
              <a:t>Le cerveau est construit pour agir avant d</a:t>
            </a:r>
            <a:r>
              <a:rPr lang="ja-JP" altLang="fr-FR" sz="3200">
                <a:solidFill>
                  <a:srgbClr val="FF8001"/>
                </a:solidFill>
                <a:latin typeface="+mj-lt"/>
              </a:rPr>
              <a:t>’</a:t>
            </a:r>
            <a:r>
              <a:rPr lang="fr-FR" altLang="ja-JP" sz="3200" dirty="0">
                <a:solidFill>
                  <a:srgbClr val="FF8001"/>
                </a:solidFill>
                <a:latin typeface="+mj-lt"/>
              </a:rPr>
              <a:t>être fait pour penser</a:t>
            </a:r>
          </a:p>
          <a:p>
            <a:pPr algn="r" eaLnBrk="1" hangingPunct="1">
              <a:spcBef>
                <a:spcPct val="0"/>
              </a:spcBef>
              <a:buClrTx/>
              <a:buSzTx/>
              <a:buFontTx/>
              <a:buNone/>
            </a:pPr>
            <a:r>
              <a:rPr lang="fr-FR" altLang="x-none" dirty="0">
                <a:solidFill>
                  <a:schemeClr val="tx1"/>
                </a:solidFill>
                <a:latin typeface="+mj-lt"/>
              </a:rPr>
              <a:t>Henri  </a:t>
            </a:r>
            <a:r>
              <a:rPr lang="fr-FR" altLang="x-none" dirty="0" err="1">
                <a:solidFill>
                  <a:schemeClr val="tx1"/>
                </a:solidFill>
                <a:latin typeface="+mj-lt"/>
              </a:rPr>
              <a:t>Laborit</a:t>
            </a:r>
            <a:endParaRPr lang="fr-FR" altLang="x-none" dirty="0">
              <a:solidFill>
                <a:schemeClr val="tx1"/>
              </a:solidFill>
              <a:latin typeface="+mj-lt"/>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a:xfrm>
            <a:off x="2855913" y="188914"/>
            <a:ext cx="7694612" cy="1336675"/>
          </a:xfrm>
        </p:spPr>
        <p:txBody>
          <a:bodyPr/>
          <a:lstStyle/>
          <a:p>
            <a:pPr eaLnBrk="1" hangingPunct="1"/>
            <a:r>
              <a:rPr lang="fr-FR" altLang="x-none" dirty="0">
                <a:solidFill>
                  <a:srgbClr val="FF9933"/>
                </a:solidFill>
                <a:ea typeface="ＭＳ Ｐゴシック" charset="-128"/>
              </a:rPr>
              <a:t>Réponses au Stress …les 3 F</a:t>
            </a:r>
          </a:p>
        </p:txBody>
      </p:sp>
      <p:sp>
        <p:nvSpPr>
          <p:cNvPr id="197634" name="Rectangle 3"/>
          <p:cNvSpPr>
            <a:spLocks noGrp="1" noChangeArrowheads="1"/>
          </p:cNvSpPr>
          <p:nvPr>
            <p:ph type="body" idx="1"/>
          </p:nvPr>
        </p:nvSpPr>
        <p:spPr>
          <a:xfrm>
            <a:off x="404950" y="2616156"/>
            <a:ext cx="11364684" cy="3392487"/>
          </a:xfrm>
        </p:spPr>
        <p:txBody>
          <a:bodyPr>
            <a:normAutofit/>
          </a:bodyPr>
          <a:lstStyle/>
          <a:p>
            <a:pPr eaLnBrk="1" hangingPunct="1">
              <a:lnSpc>
                <a:spcPct val="80000"/>
              </a:lnSpc>
            </a:pPr>
            <a:r>
              <a:rPr lang="fr-FR" altLang="x-none" sz="2800" dirty="0">
                <a:ea typeface="ＭＳ Ｐゴシック" charset="-128"/>
              </a:rPr>
              <a:t>Le stress provoque chez l</a:t>
            </a:r>
            <a:r>
              <a:rPr lang="ja-JP" altLang="fr-FR" sz="2800">
                <a:ea typeface="ＭＳ Ｐゴシック" charset="-128"/>
              </a:rPr>
              <a:t>’</a:t>
            </a:r>
            <a:r>
              <a:rPr lang="fr-FR" altLang="ja-JP" sz="2800" dirty="0">
                <a:ea typeface="ＭＳ Ｐゴシック" charset="-128"/>
              </a:rPr>
              <a:t>être vivant  deux réactions : </a:t>
            </a:r>
          </a:p>
          <a:p>
            <a:pPr lvl="1" eaLnBrk="1" hangingPunct="1">
              <a:lnSpc>
                <a:spcPct val="80000"/>
              </a:lnSpc>
            </a:pPr>
            <a:r>
              <a:rPr lang="fr-FR" altLang="x-none" sz="2800" dirty="0">
                <a:ea typeface="ＭＳ Ｐゴシック" charset="-128"/>
              </a:rPr>
              <a:t>« FLIGHT or FIGHT »( Cannon 1930)</a:t>
            </a:r>
          </a:p>
          <a:p>
            <a:pPr lvl="1" eaLnBrk="1" hangingPunct="1">
              <a:lnSpc>
                <a:spcPct val="80000"/>
              </a:lnSpc>
              <a:buFontTx/>
              <a:buNone/>
            </a:pPr>
            <a:endParaRPr lang="fr-FR" altLang="x-none" sz="2800" dirty="0">
              <a:ea typeface="ＭＳ Ｐゴシック" charset="-128"/>
            </a:endParaRPr>
          </a:p>
          <a:p>
            <a:pPr eaLnBrk="1" hangingPunct="1">
              <a:lnSpc>
                <a:spcPct val="80000"/>
              </a:lnSpc>
            </a:pPr>
            <a:r>
              <a:rPr lang="fr-FR" altLang="x-none" sz="2800" dirty="0">
                <a:ea typeface="ＭＳ Ｐゴシック" charset="-128"/>
              </a:rPr>
              <a:t>En fait il existe trois comportements </a:t>
            </a:r>
            <a:r>
              <a:rPr lang="fr-FR" altLang="x-none" sz="2800" dirty="0">
                <a:solidFill>
                  <a:srgbClr val="FF0000"/>
                </a:solidFill>
                <a:ea typeface="ＭＳ Ｐゴシック" charset="-128"/>
              </a:rPr>
              <a:t>: 3 F </a:t>
            </a:r>
          </a:p>
          <a:p>
            <a:pPr lvl="1" eaLnBrk="1" hangingPunct="1">
              <a:lnSpc>
                <a:spcPct val="80000"/>
              </a:lnSpc>
            </a:pPr>
            <a:r>
              <a:rPr lang="fr-FR" altLang="x-none" sz="2800" dirty="0" err="1">
                <a:ea typeface="ＭＳ Ｐゴシック" charset="-128"/>
              </a:rPr>
              <a:t>FIGHT:le</a:t>
            </a:r>
            <a:r>
              <a:rPr lang="fr-FR" altLang="x-none" sz="2800" dirty="0">
                <a:ea typeface="ＭＳ Ｐゴシック" charset="-128"/>
              </a:rPr>
              <a:t> combat ou l</a:t>
            </a:r>
            <a:r>
              <a:rPr lang="ja-JP" altLang="fr-FR" sz="2800">
                <a:ea typeface="ＭＳ Ｐゴシック" charset="-128"/>
              </a:rPr>
              <a:t>’</a:t>
            </a:r>
            <a:r>
              <a:rPr lang="fr-FR" altLang="ja-JP" sz="2800" dirty="0">
                <a:ea typeface="ＭＳ Ｐゴシック" charset="-128"/>
              </a:rPr>
              <a:t>action</a:t>
            </a:r>
          </a:p>
          <a:p>
            <a:pPr lvl="1" eaLnBrk="1" hangingPunct="1">
              <a:lnSpc>
                <a:spcPct val="80000"/>
              </a:lnSpc>
            </a:pPr>
            <a:r>
              <a:rPr lang="fr-FR" altLang="x-none" sz="2800" dirty="0" err="1">
                <a:ea typeface="ＭＳ Ｐゴシック" charset="-128"/>
              </a:rPr>
              <a:t>FLIGHT:la</a:t>
            </a:r>
            <a:r>
              <a:rPr lang="fr-FR" altLang="x-none" sz="2800" dirty="0">
                <a:ea typeface="ＭＳ Ｐゴシック" charset="-128"/>
              </a:rPr>
              <a:t> fuite</a:t>
            </a:r>
          </a:p>
          <a:p>
            <a:pPr lvl="1" eaLnBrk="1" hangingPunct="1">
              <a:lnSpc>
                <a:spcPct val="80000"/>
              </a:lnSpc>
            </a:pPr>
            <a:r>
              <a:rPr lang="fr-FR" altLang="x-none" sz="2800" dirty="0" err="1">
                <a:ea typeface="ＭＳ Ｐゴシック" charset="-128"/>
              </a:rPr>
              <a:t>FREEZE:l</a:t>
            </a:r>
            <a:r>
              <a:rPr lang="ja-JP" altLang="fr-FR" sz="2800">
                <a:ea typeface="ＭＳ Ｐゴシック" charset="-128"/>
              </a:rPr>
              <a:t>’</a:t>
            </a:r>
            <a:r>
              <a:rPr lang="fr-FR" altLang="ja-JP" sz="2800" dirty="0">
                <a:ea typeface="ＭＳ Ｐゴシック" charset="-128"/>
              </a:rPr>
              <a:t>inhibition</a:t>
            </a:r>
            <a:endParaRPr lang="fr-FR" altLang="x-none" sz="2800" dirty="0">
              <a:ea typeface="ＭＳ Ｐゴシック" charset="-128"/>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a:xfrm>
            <a:off x="2063751" y="188914"/>
            <a:ext cx="8042275" cy="968375"/>
          </a:xfrm>
        </p:spPr>
        <p:txBody>
          <a:bodyPr/>
          <a:lstStyle/>
          <a:p>
            <a:pPr eaLnBrk="1" hangingPunct="1"/>
            <a:r>
              <a:rPr lang="fr-FR" altLang="x-none">
                <a:solidFill>
                  <a:srgbClr val="FF9933"/>
                </a:solidFill>
                <a:latin typeface="Arial Black" charset="0"/>
                <a:ea typeface="ＭＳ Ｐゴシック" charset="-128"/>
              </a:rPr>
              <a:t>Réactions…au Stress</a:t>
            </a:r>
          </a:p>
        </p:txBody>
      </p:sp>
      <p:sp>
        <p:nvSpPr>
          <p:cNvPr id="198658" name="Rectangle 3"/>
          <p:cNvSpPr>
            <a:spLocks noGrp="1" noChangeArrowheads="1"/>
          </p:cNvSpPr>
          <p:nvPr>
            <p:ph type="body" idx="1"/>
          </p:nvPr>
        </p:nvSpPr>
        <p:spPr>
          <a:xfrm>
            <a:off x="338047" y="2275115"/>
            <a:ext cx="9645740" cy="4725988"/>
          </a:xfrm>
        </p:spPr>
        <p:txBody>
          <a:bodyPr>
            <a:normAutofit/>
          </a:bodyPr>
          <a:lstStyle/>
          <a:p>
            <a:pPr eaLnBrk="1" hangingPunct="1">
              <a:lnSpc>
                <a:spcPct val="80000"/>
              </a:lnSpc>
            </a:pPr>
            <a:r>
              <a:rPr lang="fr-FR" altLang="x-none" sz="2800">
                <a:latin typeface="+mj-lt"/>
                <a:ea typeface="ＭＳ Ｐゴシック" charset="-128"/>
              </a:rPr>
              <a:t>augmentation de la fréquence cardiaque</a:t>
            </a:r>
          </a:p>
          <a:p>
            <a:pPr eaLnBrk="1" hangingPunct="1">
              <a:lnSpc>
                <a:spcPct val="80000"/>
              </a:lnSpc>
            </a:pPr>
            <a:r>
              <a:rPr lang="fr-FR" altLang="x-none" sz="2800">
                <a:latin typeface="+mj-lt"/>
                <a:ea typeface="ＭＳ Ｐゴシック" charset="-128"/>
              </a:rPr>
              <a:t>augmentation de la fréquence respiratoire</a:t>
            </a:r>
          </a:p>
          <a:p>
            <a:pPr eaLnBrk="1" hangingPunct="1">
              <a:lnSpc>
                <a:spcPct val="80000"/>
              </a:lnSpc>
            </a:pPr>
            <a:r>
              <a:rPr lang="fr-FR" altLang="x-none" sz="2800">
                <a:latin typeface="+mj-lt"/>
                <a:ea typeface="ＭＳ Ｐゴシック" charset="-128"/>
              </a:rPr>
              <a:t>vasodilatation au niveau musculaire</a:t>
            </a:r>
          </a:p>
          <a:p>
            <a:pPr eaLnBrk="1" hangingPunct="1">
              <a:lnSpc>
                <a:spcPct val="80000"/>
              </a:lnSpc>
            </a:pPr>
            <a:r>
              <a:rPr lang="fr-FR" altLang="x-none" sz="2800">
                <a:latin typeface="+mj-lt"/>
                <a:ea typeface="ＭＳ Ｐゴシック" charset="-128"/>
              </a:rPr>
              <a:t>vasoconstriction dans les zones cutanées </a:t>
            </a:r>
          </a:p>
          <a:p>
            <a:pPr eaLnBrk="1" hangingPunct="1">
              <a:lnSpc>
                <a:spcPct val="80000"/>
              </a:lnSpc>
            </a:pPr>
            <a:r>
              <a:rPr lang="fr-FR" altLang="x-none" sz="2800">
                <a:latin typeface="+mj-lt"/>
                <a:ea typeface="ＭＳ Ｐゴシック" charset="-128"/>
              </a:rPr>
              <a:t>augmentation de la transpiration</a:t>
            </a:r>
          </a:p>
          <a:p>
            <a:pPr eaLnBrk="1" hangingPunct="1">
              <a:lnSpc>
                <a:spcPct val="80000"/>
              </a:lnSpc>
            </a:pPr>
            <a:r>
              <a:rPr lang="fr-FR" altLang="x-none" sz="2800">
                <a:latin typeface="+mj-lt"/>
                <a:ea typeface="ＭＳ Ｐゴシック" charset="-128"/>
              </a:rPr>
              <a:t>analgésie</a:t>
            </a:r>
          </a:p>
          <a:p>
            <a:pPr eaLnBrk="1" hangingPunct="1">
              <a:lnSpc>
                <a:spcPct val="80000"/>
              </a:lnSpc>
            </a:pPr>
            <a:r>
              <a:rPr lang="fr-FR" altLang="x-none" sz="2800">
                <a:latin typeface="+mj-lt"/>
                <a:ea typeface="ＭＳ Ｐゴシック" charset="-128"/>
              </a:rPr>
              <a:t>dilatation pupillaire</a:t>
            </a:r>
          </a:p>
          <a:p>
            <a:pPr eaLnBrk="1" hangingPunct="1">
              <a:lnSpc>
                <a:spcPct val="80000"/>
              </a:lnSpc>
            </a:pPr>
            <a:r>
              <a:rPr lang="fr-FR" altLang="x-none" sz="2800">
                <a:latin typeface="+mj-lt"/>
                <a:ea typeface="ＭＳ Ｐゴシック" charset="-128"/>
              </a:rPr>
              <a:t>augmentation du tonus musculaire</a:t>
            </a:r>
          </a:p>
          <a:p>
            <a:pPr eaLnBrk="1" hangingPunct="1">
              <a:lnSpc>
                <a:spcPct val="80000"/>
              </a:lnSpc>
            </a:pPr>
            <a:endParaRPr lang="fr-FR" altLang="x-none" sz="2800">
              <a:latin typeface="+mj-lt"/>
              <a:ea typeface="ＭＳ Ｐゴシック" charset="-128"/>
            </a:endParaRPr>
          </a:p>
        </p:txBody>
      </p:sp>
      <p:sp>
        <p:nvSpPr>
          <p:cNvPr id="198659" name="ZoneTexte 3"/>
          <p:cNvSpPr txBox="1">
            <a:spLocks noChangeArrowheads="1"/>
          </p:cNvSpPr>
          <p:nvPr/>
        </p:nvSpPr>
        <p:spPr bwMode="auto">
          <a:xfrm>
            <a:off x="4873036" y="6149975"/>
            <a:ext cx="8153400" cy="708025"/>
          </a:xfrm>
          <a:prstGeom prst="rect">
            <a:avLst/>
          </a:prstGeom>
          <a:noFill/>
          <a:ln w="9525">
            <a:solidFill>
              <a:srgbClr val="FF800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fr-FR" altLang="x-none" sz="4000" b="1">
                <a:solidFill>
                  <a:schemeClr val="tx1"/>
                </a:solidFill>
                <a:latin typeface="+mj-lt"/>
              </a:rPr>
              <a:t>STRESS = KIT de SURVIE</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ChangeArrowheads="1"/>
          </p:cNvSpPr>
          <p:nvPr>
            <p:ph type="title"/>
          </p:nvPr>
        </p:nvSpPr>
        <p:spPr>
          <a:xfrm>
            <a:off x="2063751" y="188914"/>
            <a:ext cx="8042275" cy="968375"/>
          </a:xfrm>
        </p:spPr>
        <p:txBody>
          <a:bodyPr/>
          <a:lstStyle/>
          <a:p>
            <a:pPr eaLnBrk="1" hangingPunct="1"/>
            <a:r>
              <a:rPr lang="fr-FR" altLang="x-none">
                <a:solidFill>
                  <a:srgbClr val="FF9933"/>
                </a:solidFill>
                <a:latin typeface="Arial Black" charset="0"/>
                <a:ea typeface="ＭＳ Ｐゴシック" charset="-128"/>
              </a:rPr>
              <a:t>Réactions…au Stress</a:t>
            </a:r>
          </a:p>
        </p:txBody>
      </p:sp>
      <p:sp>
        <p:nvSpPr>
          <p:cNvPr id="199682" name="Rectangle 3"/>
          <p:cNvSpPr>
            <a:spLocks noGrp="1" noChangeArrowheads="1"/>
          </p:cNvSpPr>
          <p:nvPr>
            <p:ph type="body" idx="1"/>
          </p:nvPr>
        </p:nvSpPr>
        <p:spPr>
          <a:xfrm>
            <a:off x="155032" y="2248989"/>
            <a:ext cx="8424863" cy="4725988"/>
          </a:xfrm>
        </p:spPr>
        <p:txBody>
          <a:bodyPr>
            <a:noAutofit/>
          </a:bodyPr>
          <a:lstStyle/>
          <a:p>
            <a:pPr eaLnBrk="1" hangingPunct="1">
              <a:lnSpc>
                <a:spcPct val="80000"/>
              </a:lnSpc>
            </a:pPr>
            <a:r>
              <a:rPr lang="fr-FR" altLang="x-none" sz="2400" dirty="0">
                <a:latin typeface="+mj-lt"/>
                <a:ea typeface="ＭＳ Ｐゴシック" charset="-128"/>
              </a:rPr>
              <a:t>diminution du temps de coagulation</a:t>
            </a:r>
          </a:p>
          <a:p>
            <a:pPr eaLnBrk="1" hangingPunct="1">
              <a:lnSpc>
                <a:spcPct val="80000"/>
              </a:lnSpc>
            </a:pPr>
            <a:r>
              <a:rPr lang="fr-FR" altLang="x-none" sz="2400" dirty="0">
                <a:latin typeface="+mj-lt"/>
                <a:ea typeface="ＭＳ Ｐゴシック" charset="-128"/>
              </a:rPr>
              <a:t>mobilisation d</a:t>
            </a:r>
            <a:r>
              <a:rPr lang="ja-JP" altLang="fr-FR" sz="2400">
                <a:latin typeface="+mj-lt"/>
                <a:ea typeface="ＭＳ Ｐゴシック" charset="-128"/>
              </a:rPr>
              <a:t>’</a:t>
            </a:r>
            <a:r>
              <a:rPr lang="fr-FR" altLang="ja-JP" sz="2400" dirty="0">
                <a:latin typeface="+mj-lt"/>
                <a:ea typeface="ＭＳ Ｐゴシック" charset="-128"/>
              </a:rPr>
              <a:t>énergie</a:t>
            </a:r>
          </a:p>
          <a:p>
            <a:pPr eaLnBrk="1" hangingPunct="1">
              <a:lnSpc>
                <a:spcPct val="80000"/>
              </a:lnSpc>
            </a:pPr>
            <a:r>
              <a:rPr lang="fr-FR" altLang="x-none" sz="2400" dirty="0">
                <a:latin typeface="+mj-lt"/>
                <a:ea typeface="ＭＳ Ｐゴシック" charset="-128"/>
              </a:rPr>
              <a:t>augmentation de captage du sucre par les muscles</a:t>
            </a:r>
          </a:p>
          <a:p>
            <a:pPr eaLnBrk="1" hangingPunct="1">
              <a:lnSpc>
                <a:spcPct val="80000"/>
              </a:lnSpc>
            </a:pPr>
            <a:r>
              <a:rPr lang="fr-FR" altLang="x-none" sz="2400" dirty="0">
                <a:latin typeface="+mj-lt"/>
                <a:ea typeface="ＭＳ Ｐゴシック" charset="-128"/>
              </a:rPr>
              <a:t>augmentation du métabolisme du sucre dans le foie</a:t>
            </a:r>
          </a:p>
          <a:p>
            <a:pPr eaLnBrk="1" hangingPunct="1">
              <a:lnSpc>
                <a:spcPct val="80000"/>
              </a:lnSpc>
            </a:pPr>
            <a:r>
              <a:rPr lang="fr-FR" altLang="x-none" sz="2400" dirty="0">
                <a:latin typeface="+mj-lt"/>
                <a:ea typeface="ＭＳ Ｐゴシック" charset="-128"/>
              </a:rPr>
              <a:t>diminution des autres voies consommatrices d</a:t>
            </a:r>
            <a:r>
              <a:rPr lang="ja-JP" altLang="fr-FR" sz="2400">
                <a:latin typeface="+mj-lt"/>
                <a:ea typeface="ＭＳ Ｐゴシック" charset="-128"/>
              </a:rPr>
              <a:t>’</a:t>
            </a:r>
            <a:r>
              <a:rPr lang="fr-FR" altLang="ja-JP" sz="2400" dirty="0">
                <a:latin typeface="+mj-lt"/>
                <a:ea typeface="ＭＳ Ｐゴシック" charset="-128"/>
              </a:rPr>
              <a:t>énergie</a:t>
            </a:r>
          </a:p>
          <a:p>
            <a:pPr eaLnBrk="1" hangingPunct="1">
              <a:lnSpc>
                <a:spcPct val="80000"/>
              </a:lnSpc>
            </a:pPr>
            <a:r>
              <a:rPr lang="fr-FR" altLang="x-none" sz="2400" dirty="0">
                <a:latin typeface="+mj-lt"/>
                <a:ea typeface="ＭＳ Ｐゴシック" charset="-128"/>
              </a:rPr>
              <a:t>diminution de la digestion</a:t>
            </a:r>
          </a:p>
          <a:p>
            <a:pPr eaLnBrk="1" hangingPunct="1">
              <a:lnSpc>
                <a:spcPct val="80000"/>
              </a:lnSpc>
            </a:pPr>
            <a:r>
              <a:rPr lang="fr-FR" altLang="x-none" sz="2400" dirty="0">
                <a:latin typeface="+mj-lt"/>
                <a:ea typeface="ＭＳ Ｐゴシック" charset="-128"/>
              </a:rPr>
              <a:t>diminution de la croissance</a:t>
            </a:r>
          </a:p>
          <a:p>
            <a:pPr eaLnBrk="1" hangingPunct="1">
              <a:lnSpc>
                <a:spcPct val="80000"/>
              </a:lnSpc>
            </a:pPr>
            <a:r>
              <a:rPr lang="fr-FR" altLang="x-none" sz="2400" dirty="0">
                <a:latin typeface="+mj-lt"/>
                <a:ea typeface="ＭＳ Ｐゴシック" charset="-128"/>
              </a:rPr>
              <a:t>baisse de l</a:t>
            </a:r>
            <a:r>
              <a:rPr lang="ja-JP" altLang="fr-FR" sz="2400">
                <a:latin typeface="+mj-lt"/>
                <a:ea typeface="ＭＳ Ｐゴシック" charset="-128"/>
              </a:rPr>
              <a:t>’</a:t>
            </a:r>
            <a:r>
              <a:rPr lang="fr-FR" altLang="ja-JP" sz="2400" dirty="0">
                <a:latin typeface="+mj-lt"/>
                <a:ea typeface="ＭＳ Ｐゴシック" charset="-128"/>
              </a:rPr>
              <a:t>immunité</a:t>
            </a:r>
          </a:p>
          <a:p>
            <a:pPr eaLnBrk="1" hangingPunct="1">
              <a:lnSpc>
                <a:spcPct val="80000"/>
              </a:lnSpc>
            </a:pPr>
            <a:r>
              <a:rPr lang="fr-FR" altLang="x-none" sz="2400" dirty="0">
                <a:latin typeface="+mj-lt"/>
                <a:ea typeface="ＭＳ Ｐゴシック" charset="-128"/>
              </a:rPr>
              <a:t>baisse de la libido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3"/>
          <p:cNvSpPr>
            <a:spLocks noGrp="1" noRot="1" noChangeArrowheads="1"/>
          </p:cNvSpPr>
          <p:nvPr>
            <p:ph type="title"/>
          </p:nvPr>
        </p:nvSpPr>
        <p:spPr/>
        <p:txBody>
          <a:bodyPr/>
          <a:lstStyle/>
          <a:p>
            <a:pPr eaLnBrk="1" hangingPunct="1"/>
            <a:r>
              <a:rPr lang="fr-FR" altLang="x-none" sz="4000">
                <a:latin typeface="Tahoma" charset="0"/>
                <a:ea typeface="ＭＳ Ｐゴシック" charset="-128"/>
              </a:rPr>
              <a:t>3. La clinique </a:t>
            </a:r>
          </a:p>
        </p:txBody>
      </p:sp>
      <p:sp>
        <p:nvSpPr>
          <p:cNvPr id="6" name="Rectangle 2">
            <a:extLst>
              <a:ext uri="{FF2B5EF4-FFF2-40B4-BE49-F238E27FC236}">
                <a16:creationId xmlns:a16="http://schemas.microsoft.com/office/drawing/2014/main" id="{B6AD259B-9DCE-6344-9F00-13CF17812F2B}"/>
              </a:ext>
            </a:extLst>
          </p:cNvPr>
          <p:cNvSpPr txBox="1">
            <a:spLocks noRot="1" noChangeArrowheads="1"/>
          </p:cNvSpPr>
          <p:nvPr/>
        </p:nvSpPr>
        <p:spPr>
          <a:xfrm>
            <a:off x="1521279" y="2771413"/>
            <a:ext cx="8540750" cy="499745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just">
              <a:buFont typeface="Wingdings" charset="2"/>
              <a:buChar char="ü"/>
            </a:pPr>
            <a:r>
              <a:rPr lang="fr-FR" altLang="x-none" sz="2400" b="1">
                <a:latin typeface="+mj-lt"/>
                <a:ea typeface="ＭＳ Ｐゴシック" charset="-128"/>
              </a:rPr>
              <a:t>Réaction de stress normale, adaptative</a:t>
            </a:r>
          </a:p>
          <a:p>
            <a:pPr algn="just">
              <a:buFont typeface="Wingdings" charset="2"/>
              <a:buChar char="ü"/>
            </a:pPr>
            <a:r>
              <a:rPr lang="fr-FR" altLang="x-none" sz="2400" b="1">
                <a:latin typeface="+mj-lt"/>
                <a:ea typeface="ＭＳ Ｐゴシック" charset="-128"/>
              </a:rPr>
              <a:t>Réactions de stress dépassé, inadaptées</a:t>
            </a:r>
          </a:p>
          <a:p>
            <a:pPr algn="just">
              <a:buFont typeface="Wingdings" charset="2"/>
              <a:buChar char="ü"/>
            </a:pPr>
            <a:r>
              <a:rPr lang="fr-FR" altLang="x-none" sz="2400" b="1">
                <a:latin typeface="+mj-lt"/>
                <a:ea typeface="ＭＳ Ｐゴシック" charset="-128"/>
              </a:rPr>
              <a:t>Réactions névropathiques</a:t>
            </a:r>
          </a:p>
          <a:p>
            <a:pPr algn="just">
              <a:buFont typeface="Wingdings" charset="2"/>
              <a:buChar char="ü"/>
            </a:pPr>
            <a:endParaRPr lang="fr-FR" altLang="x-none" sz="2400">
              <a:latin typeface="+mj-lt"/>
              <a:ea typeface="ＭＳ Ｐゴシック" charset="-128"/>
            </a:endParaRPr>
          </a:p>
          <a:p>
            <a:pPr algn="just">
              <a:buFont typeface="Wingdings" charset="2"/>
              <a:buChar char="ü"/>
            </a:pPr>
            <a:endParaRPr lang="fr-FR" altLang="x-none" sz="2400" dirty="0">
              <a:latin typeface="+mj-lt"/>
              <a:ea typeface="ＭＳ Ｐゴシック" charset="-128"/>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3"/>
          <p:cNvSpPr>
            <a:spLocks noGrp="1" noRot="1" noChangeArrowheads="1"/>
          </p:cNvSpPr>
          <p:nvPr>
            <p:ph type="title"/>
          </p:nvPr>
        </p:nvSpPr>
        <p:spPr/>
        <p:txBody>
          <a:bodyPr/>
          <a:lstStyle/>
          <a:p>
            <a:pPr eaLnBrk="1" hangingPunct="1"/>
            <a:r>
              <a:rPr lang="fr-FR" altLang="x-none" sz="4000">
                <a:latin typeface="Tahoma" charset="0"/>
                <a:ea typeface="ＭＳ Ｐゴシック" charset="-128"/>
              </a:rPr>
              <a:t>3. La clinique </a:t>
            </a:r>
          </a:p>
        </p:txBody>
      </p:sp>
      <p:sp>
        <p:nvSpPr>
          <p:cNvPr id="6" name="Rectangle 2">
            <a:extLst>
              <a:ext uri="{FF2B5EF4-FFF2-40B4-BE49-F238E27FC236}">
                <a16:creationId xmlns:a16="http://schemas.microsoft.com/office/drawing/2014/main" id="{3D7EEEA7-09A6-7C4C-8343-8CBE735010E6}"/>
              </a:ext>
            </a:extLst>
          </p:cNvPr>
          <p:cNvSpPr txBox="1">
            <a:spLocks noRot="1" noChangeArrowheads="1"/>
          </p:cNvSpPr>
          <p:nvPr/>
        </p:nvSpPr>
        <p:spPr>
          <a:xfrm>
            <a:off x="1521279" y="2771413"/>
            <a:ext cx="8540750" cy="499745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just">
              <a:buFont typeface="Wingdings" charset="2"/>
              <a:buChar char="ü"/>
            </a:pPr>
            <a:r>
              <a:rPr lang="fr-FR" altLang="x-none" sz="2400" b="1" dirty="0">
                <a:latin typeface="+mj-lt"/>
                <a:ea typeface="ＭＳ Ｐゴシック" charset="-128"/>
              </a:rPr>
              <a:t>Réaction de stress normale, adaptative</a:t>
            </a:r>
          </a:p>
          <a:p>
            <a:pPr algn="just">
              <a:buFont typeface="Wingdings" charset="2"/>
              <a:buChar char="ü"/>
            </a:pPr>
            <a:r>
              <a:rPr lang="fr-FR" altLang="x-none" sz="2400" b="1" dirty="0">
                <a:solidFill>
                  <a:srgbClr val="FF0000"/>
                </a:solidFill>
                <a:latin typeface="+mj-lt"/>
                <a:ea typeface="ＭＳ Ｐゴシック" charset="-128"/>
              </a:rPr>
              <a:t>Réactions de stress dépassé, inadaptées</a:t>
            </a:r>
          </a:p>
          <a:p>
            <a:pPr marL="0" indent="0" algn="just">
              <a:buNone/>
            </a:pPr>
            <a:endParaRPr lang="fr-FR" altLang="x-none" sz="2400" dirty="0">
              <a:latin typeface="+mj-lt"/>
              <a:ea typeface="ＭＳ Ｐゴシック" charset="-128"/>
            </a:endParaRPr>
          </a:p>
          <a:p>
            <a:pPr algn="just">
              <a:buFont typeface="Wingdings" charset="2"/>
              <a:buChar char="ü"/>
            </a:pPr>
            <a:endParaRPr lang="fr-FR" altLang="x-none" sz="2400" dirty="0">
              <a:latin typeface="+mj-lt"/>
              <a:ea typeface="ＭＳ Ｐゴシック" charset="-128"/>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ChangeArrowheads="1"/>
          </p:cNvSpPr>
          <p:nvPr/>
        </p:nvSpPr>
        <p:spPr bwMode="auto">
          <a:xfrm>
            <a:off x="-143691" y="1772817"/>
            <a:ext cx="10271867"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eaLnBrk="1" hangingPunct="1">
              <a:spcBef>
                <a:spcPct val="20000"/>
              </a:spcBef>
              <a:buClr>
                <a:schemeClr val="hlink"/>
              </a:buClr>
              <a:buSzPct val="80000"/>
              <a:buFont typeface="Wingdings" charset="2"/>
              <a:buChar char="n"/>
            </a:pPr>
            <a:endParaRPr lang="fr-FR" altLang="x-none" sz="1800" b="1" dirty="0">
              <a:solidFill>
                <a:srgbClr val="000000"/>
              </a:solidFill>
              <a:latin typeface="Arial" charset="0"/>
            </a:endParaRPr>
          </a:p>
          <a:p>
            <a:pPr lvl="1" eaLnBrk="1" hangingPunct="1">
              <a:spcBef>
                <a:spcPct val="20000"/>
              </a:spcBef>
              <a:buClrTx/>
              <a:buSzTx/>
              <a:buFontTx/>
              <a:buChar char="–"/>
            </a:pPr>
            <a:r>
              <a:rPr lang="fr-FR" altLang="x-none" sz="3200" dirty="0">
                <a:solidFill>
                  <a:schemeClr val="accent1">
                    <a:lumMod val="75000"/>
                  </a:schemeClr>
                </a:solidFill>
                <a:latin typeface="+mj-lt"/>
              </a:rPr>
              <a:t>la réaction de sidération</a:t>
            </a:r>
          </a:p>
          <a:p>
            <a:pPr lvl="1" eaLnBrk="1" hangingPunct="1">
              <a:spcBef>
                <a:spcPct val="20000"/>
              </a:spcBef>
              <a:buClrTx/>
              <a:buSzTx/>
              <a:buFontTx/>
              <a:buChar char="–"/>
            </a:pPr>
            <a:r>
              <a:rPr lang="fr-FR" altLang="x-none" sz="3200" dirty="0">
                <a:solidFill>
                  <a:schemeClr val="accent1">
                    <a:lumMod val="75000"/>
                  </a:schemeClr>
                </a:solidFill>
                <a:latin typeface="+mj-lt"/>
              </a:rPr>
              <a:t>la réaction d </a:t>
            </a:r>
            <a:r>
              <a:rPr lang="fr-FR" altLang="fr-FR" sz="3200" dirty="0">
                <a:solidFill>
                  <a:schemeClr val="accent1">
                    <a:lumMod val="75000"/>
                  </a:schemeClr>
                </a:solidFill>
                <a:latin typeface="+mj-lt"/>
              </a:rPr>
              <a:t>’</a:t>
            </a:r>
            <a:r>
              <a:rPr lang="fr-FR" altLang="x-none" sz="3200" dirty="0">
                <a:solidFill>
                  <a:schemeClr val="accent1">
                    <a:lumMod val="75000"/>
                  </a:schemeClr>
                </a:solidFill>
                <a:latin typeface="+mj-lt"/>
              </a:rPr>
              <a:t>agitation désordonnée</a:t>
            </a:r>
          </a:p>
          <a:p>
            <a:pPr lvl="1" eaLnBrk="1" hangingPunct="1">
              <a:spcBef>
                <a:spcPct val="20000"/>
              </a:spcBef>
              <a:buClrTx/>
              <a:buSzTx/>
              <a:buFontTx/>
              <a:buChar char="–"/>
            </a:pPr>
            <a:r>
              <a:rPr lang="fr-FR" altLang="x-none" sz="3200" dirty="0">
                <a:solidFill>
                  <a:schemeClr val="accent1">
                    <a:lumMod val="75000"/>
                  </a:schemeClr>
                </a:solidFill>
                <a:latin typeface="+mj-lt"/>
              </a:rPr>
              <a:t>la fuite panique</a:t>
            </a:r>
          </a:p>
          <a:p>
            <a:pPr lvl="1" eaLnBrk="1" hangingPunct="1">
              <a:spcBef>
                <a:spcPct val="20000"/>
              </a:spcBef>
              <a:buClrTx/>
              <a:buSzTx/>
              <a:buFontTx/>
              <a:buChar char="–"/>
            </a:pPr>
            <a:r>
              <a:rPr lang="fr-FR" altLang="x-none" sz="3200" dirty="0">
                <a:solidFill>
                  <a:schemeClr val="accent1">
                    <a:lumMod val="75000"/>
                  </a:schemeClr>
                </a:solidFill>
                <a:latin typeface="+mj-lt"/>
              </a:rPr>
              <a:t>l</a:t>
            </a:r>
            <a:r>
              <a:rPr lang="fr-FR" altLang="fr-FR" sz="3200" dirty="0">
                <a:solidFill>
                  <a:schemeClr val="accent1">
                    <a:lumMod val="75000"/>
                  </a:schemeClr>
                </a:solidFill>
                <a:latin typeface="+mj-lt"/>
              </a:rPr>
              <a:t>’</a:t>
            </a:r>
            <a:r>
              <a:rPr lang="fr-FR" altLang="x-none" sz="3200" dirty="0">
                <a:solidFill>
                  <a:schemeClr val="accent1">
                    <a:lumMod val="75000"/>
                  </a:schemeClr>
                </a:solidFill>
                <a:latin typeface="+mj-lt"/>
              </a:rPr>
              <a:t>action automatique</a:t>
            </a:r>
            <a:endParaRPr lang="fr-FR" altLang="x-none" sz="2800" dirty="0">
              <a:solidFill>
                <a:schemeClr val="accent1">
                  <a:lumMod val="75000"/>
                </a:schemeClr>
              </a:solidFill>
              <a:latin typeface="+mj-l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p:cTn id="7" dur="5000" fill="hold"/>
                                        <p:tgtEl>
                                          <p:spTgt spid="34819"/>
                                        </p:tgtEl>
                                        <p:attrNameLst>
                                          <p:attrName>ppt_w</p:attrName>
                                        </p:attrNameLst>
                                      </p:cBhvr>
                                      <p:tavLst>
                                        <p:tav tm="0" fmla="#ppt_w*sin(2.5*pi*$)">
                                          <p:val>
                                            <p:fltVal val="0"/>
                                          </p:val>
                                        </p:tav>
                                        <p:tav tm="100000">
                                          <p:val>
                                            <p:fltVal val="1"/>
                                          </p:val>
                                        </p:tav>
                                      </p:tavLst>
                                    </p:anim>
                                    <p:anim calcmode="lin" valueType="num">
                                      <p:cBhvr>
                                        <p:cTn id="8" dur="5000" fill="hold"/>
                                        <p:tgtEl>
                                          <p:spTgt spid="348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ChangeArrowheads="1"/>
          </p:cNvSpPr>
          <p:nvPr/>
        </p:nvSpPr>
        <p:spPr bwMode="auto">
          <a:xfrm>
            <a:off x="744583" y="1916833"/>
            <a:ext cx="931158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eaLnBrk="1" hangingPunct="1">
              <a:spcBef>
                <a:spcPct val="20000"/>
              </a:spcBef>
              <a:buClr>
                <a:schemeClr val="hlink"/>
              </a:buClr>
              <a:buSzPct val="80000"/>
              <a:buFont typeface="Wingdings" charset="2"/>
              <a:buChar char="n"/>
            </a:pPr>
            <a:endParaRPr lang="fr-FR" altLang="x-none" sz="1800" b="1" dirty="0">
              <a:solidFill>
                <a:srgbClr val="000000"/>
              </a:solidFill>
              <a:latin typeface="+mj-lt"/>
            </a:endParaRPr>
          </a:p>
          <a:p>
            <a:pPr lvl="1" eaLnBrk="1" hangingPunct="1">
              <a:spcBef>
                <a:spcPct val="20000"/>
              </a:spcBef>
              <a:buClrTx/>
              <a:buSzTx/>
              <a:buFontTx/>
              <a:buChar char="–"/>
            </a:pPr>
            <a:r>
              <a:rPr lang="fr-FR" altLang="x-none" sz="3200" dirty="0">
                <a:solidFill>
                  <a:srgbClr val="003399"/>
                </a:solidFill>
                <a:latin typeface="+mj-lt"/>
              </a:rPr>
              <a:t>la réaction de sidération (</a:t>
            </a:r>
            <a:r>
              <a:rPr lang="fr-FR" altLang="x-none" sz="3200" dirty="0" err="1">
                <a:solidFill>
                  <a:srgbClr val="003399"/>
                </a:solidFill>
                <a:latin typeface="+mj-lt"/>
              </a:rPr>
              <a:t>cf</a:t>
            </a:r>
            <a:r>
              <a:rPr lang="fr-FR" altLang="x-none" sz="3200" dirty="0">
                <a:solidFill>
                  <a:srgbClr val="003399"/>
                </a:solidFill>
                <a:latin typeface="+mj-lt"/>
              </a:rPr>
              <a:t> plus loin dissociation </a:t>
            </a:r>
            <a:r>
              <a:rPr lang="fr-FR" altLang="x-none" sz="3200" dirty="0" err="1">
                <a:solidFill>
                  <a:srgbClr val="003399"/>
                </a:solidFill>
                <a:latin typeface="+mj-lt"/>
              </a:rPr>
              <a:t>péritraumatique</a:t>
            </a:r>
            <a:r>
              <a:rPr lang="fr-FR" altLang="x-none" sz="3200" dirty="0">
                <a:solidFill>
                  <a:srgbClr val="003399"/>
                </a:solidFill>
                <a:latin typeface="+mj-lt"/>
              </a:rPr>
              <a:t>)</a:t>
            </a:r>
          </a:p>
          <a:p>
            <a:pPr lvl="1" eaLnBrk="1" hangingPunct="1">
              <a:spcBef>
                <a:spcPct val="20000"/>
              </a:spcBef>
              <a:buClrTx/>
              <a:buSzTx/>
              <a:buFontTx/>
              <a:buChar char="–"/>
            </a:pPr>
            <a:r>
              <a:rPr lang="fr-FR" altLang="x-none" sz="3200" dirty="0">
                <a:solidFill>
                  <a:srgbClr val="FF3300"/>
                </a:solidFill>
                <a:latin typeface="+mj-lt"/>
              </a:rPr>
              <a:t>la réaction d </a:t>
            </a:r>
            <a:r>
              <a:rPr lang="fr-FR" altLang="fr-FR" sz="3200" dirty="0">
                <a:solidFill>
                  <a:srgbClr val="FF3300"/>
                </a:solidFill>
                <a:latin typeface="+mj-lt"/>
              </a:rPr>
              <a:t>’</a:t>
            </a:r>
            <a:r>
              <a:rPr lang="fr-FR" altLang="x-none" sz="3200" dirty="0">
                <a:solidFill>
                  <a:srgbClr val="FF3300"/>
                </a:solidFill>
                <a:latin typeface="+mj-lt"/>
              </a:rPr>
              <a:t>agitation désordonnée</a:t>
            </a:r>
          </a:p>
          <a:p>
            <a:pPr lvl="1" eaLnBrk="1" hangingPunct="1">
              <a:spcBef>
                <a:spcPct val="20000"/>
              </a:spcBef>
              <a:buClrTx/>
              <a:buSzTx/>
              <a:buFontTx/>
              <a:buChar char="–"/>
            </a:pPr>
            <a:r>
              <a:rPr lang="fr-FR" altLang="x-none" sz="3200" dirty="0">
                <a:solidFill>
                  <a:srgbClr val="FF3300"/>
                </a:solidFill>
                <a:latin typeface="+mj-lt"/>
              </a:rPr>
              <a:t>la fuite panique</a:t>
            </a:r>
          </a:p>
          <a:p>
            <a:pPr lvl="1" eaLnBrk="1" hangingPunct="1">
              <a:spcBef>
                <a:spcPct val="20000"/>
              </a:spcBef>
              <a:buClrTx/>
              <a:buSzTx/>
              <a:buFontTx/>
              <a:buChar char="–"/>
            </a:pPr>
            <a:r>
              <a:rPr lang="fr-FR" altLang="x-none" sz="3200" dirty="0">
                <a:solidFill>
                  <a:srgbClr val="FF3300"/>
                </a:solidFill>
                <a:latin typeface="+mj-lt"/>
              </a:rPr>
              <a:t>l</a:t>
            </a:r>
            <a:r>
              <a:rPr lang="fr-FR" altLang="fr-FR" sz="3200" dirty="0">
                <a:solidFill>
                  <a:srgbClr val="FF3300"/>
                </a:solidFill>
                <a:latin typeface="+mj-lt"/>
              </a:rPr>
              <a:t>’</a:t>
            </a:r>
            <a:r>
              <a:rPr lang="fr-FR" altLang="x-none" sz="3200" dirty="0">
                <a:solidFill>
                  <a:srgbClr val="FF3300"/>
                </a:solidFill>
                <a:latin typeface="+mj-lt"/>
              </a:rPr>
              <a:t>action automatique</a:t>
            </a:r>
            <a:endParaRPr lang="fr-FR" altLang="x-none" sz="2800" dirty="0">
              <a:solidFill>
                <a:schemeClr val="tx1"/>
              </a:solidFill>
              <a:latin typeface="+mj-l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p:cTn id="7" dur="5000" fill="hold"/>
                                        <p:tgtEl>
                                          <p:spTgt spid="34819"/>
                                        </p:tgtEl>
                                        <p:attrNameLst>
                                          <p:attrName>ppt_w</p:attrName>
                                        </p:attrNameLst>
                                      </p:cBhvr>
                                      <p:tavLst>
                                        <p:tav tm="0" fmla="#ppt_w*sin(2.5*pi*$)">
                                          <p:val>
                                            <p:fltVal val="0"/>
                                          </p:val>
                                        </p:tav>
                                        <p:tav tm="100000">
                                          <p:val>
                                            <p:fltVal val="1"/>
                                          </p:val>
                                        </p:tav>
                                      </p:tavLst>
                                    </p:anim>
                                    <p:anim calcmode="lin" valueType="num">
                                      <p:cBhvr>
                                        <p:cTn id="8" dur="5000" fill="hold"/>
                                        <p:tgtEl>
                                          <p:spTgt spid="348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ChangeArrowheads="1"/>
          </p:cNvSpPr>
          <p:nvPr/>
        </p:nvSpPr>
        <p:spPr bwMode="auto">
          <a:xfrm>
            <a:off x="0" y="483192"/>
            <a:ext cx="12083142"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marL="457200" lvl="1" indent="0" algn="just" eaLnBrk="1" hangingPunct="1">
              <a:spcBef>
                <a:spcPct val="20000"/>
              </a:spcBef>
              <a:buClrTx/>
              <a:buSzTx/>
              <a:buNone/>
            </a:pPr>
            <a:r>
              <a:rPr lang="fr-FR" altLang="x-none" sz="2400" dirty="0">
                <a:solidFill>
                  <a:schemeClr val="tx1"/>
                </a:solidFill>
                <a:latin typeface="+mn-lt"/>
              </a:rPr>
              <a:t>Elle est stupéfaction sur le plan intellectuel (le sujet est incapable de rien comprendre, de juger, ni de raisonner), stupeur sur le plan affectif (il est privé de sentiment, hébété, vivant comme dans un rêve artificiel, sans peur et sans courage, comme un automate), et de sidération ou inhibition sur le plan moteur (il demeure immobile, le faciès figé, incapable de faire un geste ni un pas et incapable de parler). </a:t>
            </a:r>
          </a:p>
          <a:p>
            <a:pPr marL="457200" lvl="1" indent="0" algn="just" eaLnBrk="1" hangingPunct="1">
              <a:spcBef>
                <a:spcPct val="20000"/>
              </a:spcBef>
              <a:buClrTx/>
              <a:buSzTx/>
              <a:buNone/>
            </a:pPr>
            <a:endParaRPr lang="fr-FR" altLang="x-none" sz="2400" dirty="0">
              <a:solidFill>
                <a:schemeClr val="tx1"/>
              </a:solidFill>
              <a:latin typeface="+mn-lt"/>
            </a:endParaRPr>
          </a:p>
          <a:p>
            <a:pPr marL="457200" lvl="1" indent="0" algn="just" eaLnBrk="1" hangingPunct="1">
              <a:spcBef>
                <a:spcPct val="20000"/>
              </a:spcBef>
              <a:buClrTx/>
              <a:buSzTx/>
              <a:buNone/>
            </a:pPr>
            <a:r>
              <a:rPr lang="fr-FR" altLang="x-none" sz="2400" dirty="0">
                <a:solidFill>
                  <a:schemeClr val="tx1"/>
                </a:solidFill>
                <a:latin typeface="+mn-lt"/>
              </a:rPr>
              <a:t>De telles réactions sont assez souvent observées dans les situations de danger soudaines et brutales. Par exemple, lors d'un attentat terroriste par bombe, une victime a dit plus tard : « je me regardais brûler immobile, sans bouger ni rien faire ». </a:t>
            </a:r>
          </a:p>
          <a:p>
            <a:pPr marL="457200" lvl="1" indent="0" algn="just" eaLnBrk="1" hangingPunct="1">
              <a:spcBef>
                <a:spcPct val="20000"/>
              </a:spcBef>
              <a:buClrTx/>
              <a:buSzTx/>
              <a:buNone/>
            </a:pPr>
            <a:endParaRPr lang="fr-FR" altLang="x-none" sz="2400" dirty="0">
              <a:solidFill>
                <a:schemeClr val="tx1"/>
              </a:solidFill>
              <a:latin typeface="+mn-lt"/>
            </a:endParaRPr>
          </a:p>
          <a:p>
            <a:pPr marL="457200" lvl="1" indent="0" algn="just" eaLnBrk="1" hangingPunct="1">
              <a:spcBef>
                <a:spcPct val="20000"/>
              </a:spcBef>
              <a:buClrTx/>
              <a:buSzTx/>
              <a:buNone/>
            </a:pPr>
            <a:r>
              <a:rPr lang="fr-FR" altLang="x-none" sz="2400" dirty="0">
                <a:solidFill>
                  <a:schemeClr val="tx1"/>
                </a:solidFill>
                <a:latin typeface="+mn-lt"/>
              </a:rPr>
              <a:t>En général, la réaction de sidération est éphémère, avec retour rapide à la conscience normale et à un comportement adapté : mais elle n'est pas toujours sans lendemain, car elle témoigne d'un stress intense, mal assimilé, et qui peut donner lieu ensuite à une névrose psycho-traumatique.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p:cTn id="7" dur="5000" fill="hold"/>
                                        <p:tgtEl>
                                          <p:spTgt spid="34819"/>
                                        </p:tgtEl>
                                        <p:attrNameLst>
                                          <p:attrName>ppt_w</p:attrName>
                                        </p:attrNameLst>
                                      </p:cBhvr>
                                      <p:tavLst>
                                        <p:tav tm="0" fmla="#ppt_w*sin(2.5*pi*$)">
                                          <p:val>
                                            <p:fltVal val="0"/>
                                          </p:val>
                                        </p:tav>
                                        <p:tav tm="100000">
                                          <p:val>
                                            <p:fltVal val="1"/>
                                          </p:val>
                                        </p:tav>
                                      </p:tavLst>
                                    </p:anim>
                                    <p:anim calcmode="lin" valueType="num">
                                      <p:cBhvr>
                                        <p:cTn id="8" dur="5000" fill="hold"/>
                                        <p:tgtEl>
                                          <p:spTgt spid="348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ChangeArrowheads="1"/>
          </p:cNvSpPr>
          <p:nvPr/>
        </p:nvSpPr>
        <p:spPr bwMode="auto">
          <a:xfrm>
            <a:off x="0" y="1916833"/>
            <a:ext cx="10128176"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eaLnBrk="1" hangingPunct="1">
              <a:spcBef>
                <a:spcPct val="20000"/>
              </a:spcBef>
              <a:buClr>
                <a:schemeClr val="hlink"/>
              </a:buClr>
              <a:buSzPct val="80000"/>
              <a:buFont typeface="Wingdings" charset="2"/>
              <a:buChar char="n"/>
            </a:pPr>
            <a:endParaRPr lang="fr-FR" altLang="x-none" sz="1800" b="1" dirty="0">
              <a:solidFill>
                <a:srgbClr val="000000"/>
              </a:solidFill>
              <a:latin typeface="+mj-lt"/>
            </a:endParaRPr>
          </a:p>
          <a:p>
            <a:pPr lvl="1" eaLnBrk="1" hangingPunct="1">
              <a:spcBef>
                <a:spcPct val="20000"/>
              </a:spcBef>
              <a:buClrTx/>
              <a:buSzTx/>
              <a:buFontTx/>
              <a:buChar char="–"/>
            </a:pPr>
            <a:r>
              <a:rPr lang="fr-FR" altLang="x-none" sz="3200" dirty="0">
                <a:solidFill>
                  <a:srgbClr val="FF3300"/>
                </a:solidFill>
                <a:latin typeface="+mj-lt"/>
              </a:rPr>
              <a:t>la réaction de sidération</a:t>
            </a:r>
          </a:p>
          <a:p>
            <a:pPr lvl="1" eaLnBrk="1" hangingPunct="1">
              <a:spcBef>
                <a:spcPct val="20000"/>
              </a:spcBef>
              <a:buClrTx/>
              <a:buSzTx/>
              <a:buFontTx/>
              <a:buChar char="–"/>
            </a:pPr>
            <a:r>
              <a:rPr lang="fr-FR" altLang="x-none" sz="3200" dirty="0">
                <a:solidFill>
                  <a:srgbClr val="003399"/>
                </a:solidFill>
                <a:latin typeface="+mj-lt"/>
              </a:rPr>
              <a:t>la réaction d </a:t>
            </a:r>
            <a:r>
              <a:rPr lang="fr-FR" altLang="fr-FR" sz="3200" dirty="0">
                <a:solidFill>
                  <a:srgbClr val="003399"/>
                </a:solidFill>
                <a:latin typeface="+mj-lt"/>
              </a:rPr>
              <a:t>’</a:t>
            </a:r>
            <a:r>
              <a:rPr lang="fr-FR" altLang="x-none" sz="3200" dirty="0">
                <a:solidFill>
                  <a:srgbClr val="003399"/>
                </a:solidFill>
                <a:latin typeface="+mj-lt"/>
              </a:rPr>
              <a:t>agitation désordonnée</a:t>
            </a:r>
          </a:p>
          <a:p>
            <a:pPr lvl="1" eaLnBrk="1" hangingPunct="1">
              <a:spcBef>
                <a:spcPct val="20000"/>
              </a:spcBef>
              <a:buClrTx/>
              <a:buSzTx/>
              <a:buFontTx/>
              <a:buChar char="–"/>
            </a:pPr>
            <a:r>
              <a:rPr lang="fr-FR" altLang="x-none" sz="3200" dirty="0">
                <a:solidFill>
                  <a:srgbClr val="FF3300"/>
                </a:solidFill>
                <a:latin typeface="+mj-lt"/>
              </a:rPr>
              <a:t>la fuite panique</a:t>
            </a:r>
          </a:p>
          <a:p>
            <a:pPr lvl="1" eaLnBrk="1" hangingPunct="1">
              <a:spcBef>
                <a:spcPct val="20000"/>
              </a:spcBef>
              <a:buClrTx/>
              <a:buSzTx/>
              <a:buFontTx/>
              <a:buChar char="–"/>
            </a:pPr>
            <a:r>
              <a:rPr lang="fr-FR" altLang="x-none" sz="3200" dirty="0">
                <a:solidFill>
                  <a:srgbClr val="FF3300"/>
                </a:solidFill>
                <a:latin typeface="+mj-lt"/>
              </a:rPr>
              <a:t>l</a:t>
            </a:r>
            <a:r>
              <a:rPr lang="fr-FR" altLang="fr-FR" sz="3200" dirty="0">
                <a:solidFill>
                  <a:srgbClr val="FF3300"/>
                </a:solidFill>
                <a:latin typeface="+mj-lt"/>
              </a:rPr>
              <a:t>’</a:t>
            </a:r>
            <a:r>
              <a:rPr lang="fr-FR" altLang="x-none" sz="3200" dirty="0">
                <a:solidFill>
                  <a:srgbClr val="FF3300"/>
                </a:solidFill>
                <a:latin typeface="+mj-lt"/>
              </a:rPr>
              <a:t>action automatique</a:t>
            </a:r>
            <a:endParaRPr lang="fr-FR" altLang="x-none" sz="2800" dirty="0">
              <a:solidFill>
                <a:schemeClr val="tx1"/>
              </a:solidFill>
              <a:latin typeface="+mj-l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p:cTn id="7" dur="5000" fill="hold"/>
                                        <p:tgtEl>
                                          <p:spTgt spid="34819"/>
                                        </p:tgtEl>
                                        <p:attrNameLst>
                                          <p:attrName>ppt_w</p:attrName>
                                        </p:attrNameLst>
                                      </p:cBhvr>
                                      <p:tavLst>
                                        <p:tav tm="0" fmla="#ppt_w*sin(2.5*pi*$)">
                                          <p:val>
                                            <p:fltVal val="0"/>
                                          </p:val>
                                        </p:tav>
                                        <p:tav tm="100000">
                                          <p:val>
                                            <p:fltVal val="1"/>
                                          </p:val>
                                        </p:tav>
                                      </p:tavLst>
                                    </p:anim>
                                    <p:anim calcmode="lin" valueType="num">
                                      <p:cBhvr>
                                        <p:cTn id="8" dur="5000" fill="hold"/>
                                        <p:tgtEl>
                                          <p:spTgt spid="348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le d’ions">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Salle d’ions</Template>
  <TotalTime>4526</TotalTime>
  <Words>19334</Words>
  <Application>Microsoft Macintosh PowerPoint</Application>
  <PresentationFormat>Grand écran</PresentationFormat>
  <Paragraphs>1678</Paragraphs>
  <Slides>332</Slides>
  <Notes>221</Notes>
  <HiddenSlides>0</HiddenSlides>
  <MMClips>0</MMClips>
  <ScaleCrop>false</ScaleCrop>
  <HeadingPairs>
    <vt:vector size="10" baseType="variant">
      <vt:variant>
        <vt:lpstr>Polices utilisées</vt:lpstr>
      </vt:variant>
      <vt:variant>
        <vt:i4>16</vt:i4>
      </vt:variant>
      <vt:variant>
        <vt:lpstr>Thème</vt:lpstr>
      </vt:variant>
      <vt:variant>
        <vt:i4>1</vt:i4>
      </vt:variant>
      <vt:variant>
        <vt:lpstr>Liens</vt:lpstr>
      </vt:variant>
      <vt:variant>
        <vt:i4>3</vt:i4>
      </vt:variant>
      <vt:variant>
        <vt:lpstr>Serveurs OLE incorporés</vt:lpstr>
      </vt:variant>
      <vt:variant>
        <vt:i4>1</vt:i4>
      </vt:variant>
      <vt:variant>
        <vt:lpstr>Titres des diapositives</vt:lpstr>
      </vt:variant>
      <vt:variant>
        <vt:i4>332</vt:i4>
      </vt:variant>
    </vt:vector>
  </HeadingPairs>
  <TitlesOfParts>
    <vt:vector size="353" baseType="lpstr">
      <vt:lpstr>ＭＳ Ｐゴシック</vt:lpstr>
      <vt:lpstr>Abadi</vt:lpstr>
      <vt:lpstr>Arial</vt:lpstr>
      <vt:lpstr>Arial Black</vt:lpstr>
      <vt:lpstr>Book Antiqua</vt:lpstr>
      <vt:lpstr>Calibri</vt:lpstr>
      <vt:lpstr>Cambria</vt:lpstr>
      <vt:lpstr>Century Gothic</vt:lpstr>
      <vt:lpstr>Helvetica</vt:lpstr>
      <vt:lpstr>Palatino</vt:lpstr>
      <vt:lpstr>Tahoma</vt:lpstr>
      <vt:lpstr>Times New Roman</vt:lpstr>
      <vt:lpstr>Tw Cen MT</vt:lpstr>
      <vt:lpstr>Wingdings</vt:lpstr>
      <vt:lpstr>Wingdings 2</vt:lpstr>
      <vt:lpstr>Wingdings 3</vt:lpstr>
      <vt:lpstr>Salle d’ions</vt:lpstr>
      <vt:lpstr>file:///Users/tarquinio/Desktop/enseignement/Lcence3%202917:M1%20Année%202009-2010/master%201%20victimologie%202009-2010.doc!OLE_LINK3</vt:lpstr>
      <vt:lpstr>file:///Users/tarquinio/Desktop/enseignement/Lcence3%202917:M1%20Année%202009-2010/master%201%20victimologie%202009-2010.doc!OLE_LINK4</vt:lpstr>
      <vt:lpstr>file:///Users/tarquinio/Desktop/enseignement/Lcence3%202917:2018/M1%20Année%202009-2010%202/victimologie%20M1/master%201%20victimologie%202009-2010.docǟwh!OLE_LINK5</vt:lpstr>
      <vt:lpstr>Graphique</vt:lpstr>
      <vt:lpstr>  Vers le psychotraumatisme et ses expressions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1. Introduction</vt:lpstr>
      <vt:lpstr>1. Introduction</vt:lpstr>
      <vt:lpstr>Présentation PowerPoint</vt:lpstr>
      <vt:lpstr>1. Introduction</vt:lpstr>
      <vt:lpstr>1. Introduction</vt:lpstr>
      <vt:lpstr>1. Introduction</vt:lpstr>
      <vt:lpstr>1. Introduction</vt:lpstr>
      <vt:lpstr>Présentation PowerPoint</vt:lpstr>
      <vt:lpstr>Définition du traumatisme psychique</vt:lpstr>
      <vt:lpstr>L’événement à l’origine du traumatisme</vt:lpstr>
      <vt:lpstr>Présentation PowerPoint</vt:lpstr>
      <vt:lpstr>Présentation PowerPoint</vt:lpstr>
      <vt:lpstr>Présentation PowerPoint</vt:lpstr>
      <vt:lpstr>Présentation PowerPoint</vt:lpstr>
      <vt:lpstr>Faire la différence….</vt:lpstr>
      <vt:lpstr>Différentes types de traumatismes</vt:lpstr>
      <vt:lpstr>Le concept de victime</vt:lpstr>
      <vt:lpstr>Présentation PowerPoint</vt:lpstr>
      <vt:lpstr>Victimes directes et indirectes </vt:lpstr>
      <vt:lpstr>Victimes directes et indirectes </vt:lpstr>
      <vt:lpstr>Présentation PowerPoint</vt:lpstr>
      <vt:lpstr>2. Historique</vt:lpstr>
      <vt:lpstr>2. Historique</vt:lpstr>
      <vt:lpstr>2. Historique</vt:lpstr>
      <vt:lpstr>2. Historique</vt:lpstr>
      <vt:lpstr>2. Historique</vt:lpstr>
      <vt:lpstr>2. Historique</vt:lpstr>
      <vt:lpstr>2. Historique</vt:lpstr>
      <vt:lpstr>2. Historique</vt:lpstr>
      <vt:lpstr>2. Historique</vt:lpstr>
      <vt:lpstr>2. Historique</vt:lpstr>
      <vt:lpstr>2. Historique</vt:lpstr>
      <vt:lpstr>2. Historique</vt:lpstr>
      <vt:lpstr>2. Historique</vt:lpstr>
      <vt:lpstr>2. Historique</vt:lpstr>
      <vt:lpstr>2. Historique</vt:lpstr>
      <vt:lpstr>2. Historique</vt:lpstr>
      <vt:lpstr>2. Historique</vt:lpstr>
      <vt:lpstr>2. Historique</vt:lpstr>
      <vt:lpstr>2. Historique</vt:lpstr>
      <vt:lpstr>2. Historique</vt:lpstr>
      <vt:lpstr>2. Historique</vt:lpstr>
      <vt:lpstr>2. Historique</vt:lpstr>
      <vt:lpstr>2. Historique</vt:lpstr>
      <vt:lpstr>2. Historique</vt:lpstr>
      <vt:lpstr>2. Historique</vt:lpstr>
      <vt:lpstr>2. Historique</vt:lpstr>
      <vt:lpstr>Présentation PowerPoint</vt:lpstr>
      <vt:lpstr>2. Historique</vt:lpstr>
      <vt:lpstr>2. Historique</vt:lpstr>
      <vt:lpstr>2. Historique</vt:lpstr>
      <vt:lpstr>2. Historique</vt:lpstr>
      <vt:lpstr>2. Historique</vt:lpstr>
      <vt:lpstr>2. Historique</vt:lpstr>
      <vt:lpstr>2. Historique</vt:lpstr>
      <vt:lpstr>2. Historique</vt:lpstr>
      <vt:lpstr>Présentation PowerPoint</vt:lpstr>
      <vt:lpstr>L’évolution des théories psychodynamiques après la 2ème guerre mondiale</vt:lpstr>
      <vt:lpstr>Présentation PowerPoint</vt:lpstr>
      <vt:lpstr>La guerre du Vietnam (1964-1975) </vt:lpstr>
      <vt:lpstr>Une reconnaissance du traumatisme</vt:lpstr>
      <vt:lpstr>Présentation PowerPoint</vt:lpstr>
      <vt:lpstr>Présentation PowerPoint</vt:lpstr>
      <vt:lpstr>3. La clinique </vt:lpstr>
      <vt:lpstr>3. La clinique </vt:lpstr>
      <vt:lpstr>Présentation PowerPoint</vt:lpstr>
      <vt:lpstr>Présentation PowerPoint</vt:lpstr>
      <vt:lpstr>Quelle est la finalité du Stress ?</vt:lpstr>
      <vt:lpstr>Présentation PowerPoint</vt:lpstr>
      <vt:lpstr>Réponses au Stress …les 3 F</vt:lpstr>
      <vt:lpstr>Réactions…au Stress</vt:lpstr>
      <vt:lpstr>Réactions…au Stress</vt:lpstr>
      <vt:lpstr>3. La clinique </vt:lpstr>
      <vt:lpstr>3. La clinique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3. La clinique </vt:lpstr>
      <vt:lpstr>Présentation PowerPoint</vt:lpstr>
      <vt:lpstr>ATTENTION   Une question de mémoire</vt:lpstr>
      <vt:lpstr>Présentation PowerPoint</vt:lpstr>
      <vt:lpstr>3. La clinique</vt:lpstr>
      <vt:lpstr>3.1 Le trouble de stress posttraumatique</vt:lpstr>
      <vt:lpstr>3.1. De l’ESPT au TSPT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3.2. Le TSPT de l’enfant de 6 ans ou moins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3.3. Le Trouble de Stress Aigu ou TSA</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3.4. Les modèles</vt:lpstr>
      <vt:lpstr>Partie 1 Les modèles classiques du trauma</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Partie 2  Des modèles plus actuels</vt:lpstr>
      <vt:lpstr>1. Introduction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modèle de la mémoire de travail travail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3.4. Les aspects neurologiques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Réduction du  gyrus cingulaire antérieur et ESPT</vt:lpstr>
      <vt:lpstr>Présentation PowerPoint</vt:lpstr>
      <vt:lpstr>Présentation PowerPoint</vt:lpstr>
      <vt:lpstr>Présentation PowerPoint</vt:lpstr>
      <vt:lpstr>Présentation PowerPoint</vt:lpstr>
      <vt:lpstr>3.5. La Dissociation péritraumatique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1. Introduction</vt:lpstr>
      <vt:lpstr>1. Introduction</vt:lpstr>
      <vt:lpstr>1. Introduction</vt:lpstr>
      <vt:lpstr>Présentation PowerPoint</vt:lpstr>
      <vt:lpstr>2. Epidémiologie</vt:lpstr>
      <vt:lpstr>2. Epidémiologie</vt:lpstr>
      <vt:lpstr>Présentation PowerPoint</vt:lpstr>
      <vt:lpstr>3. Synthèse de certaines études empiriques</vt:lpstr>
      <vt:lpstr>3. Synthèse de certaines études empiriques</vt:lpstr>
      <vt:lpstr>3. Synthèse de certaines études empiriques</vt:lpstr>
      <vt:lpstr>3. Synthèse de certaines études empiriques</vt:lpstr>
      <vt:lpstr>3. Synthèse de certaines études empiriques</vt:lpstr>
      <vt:lpstr>Présentation PowerPoint</vt:lpstr>
      <vt:lpstr>4. Le trouble borderline est-il une catégorie diagnostique ou une dimension ?</vt:lpstr>
      <vt:lpstr>4. Le trouble borderline est-il une catégorie diagnostique ou une dimension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Cyril Tarquinio</dc:creator>
  <cp:lastModifiedBy>Cyril Tarquinio</cp:lastModifiedBy>
  <cp:revision>71</cp:revision>
  <cp:lastPrinted>2025-08-20T07:16:05Z</cp:lastPrinted>
  <dcterms:created xsi:type="dcterms:W3CDTF">2019-01-28T10:20:03Z</dcterms:created>
  <dcterms:modified xsi:type="dcterms:W3CDTF">2026-01-11T14:52:23Z</dcterms:modified>
</cp:coreProperties>
</file>